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1"/>
  </p:notesMasterIdLst>
  <p:sldIdLst>
    <p:sldId id="256" r:id="rId2"/>
    <p:sldId id="257" r:id="rId3"/>
    <p:sldId id="307" r:id="rId4"/>
    <p:sldId id="311" r:id="rId5"/>
    <p:sldId id="308" r:id="rId6"/>
    <p:sldId id="309" r:id="rId7"/>
    <p:sldId id="297" r:id="rId8"/>
    <p:sldId id="306" r:id="rId9"/>
    <p:sldId id="291" r:id="rId10"/>
    <p:sldId id="292" r:id="rId11"/>
    <p:sldId id="258" r:id="rId12"/>
    <p:sldId id="259" r:id="rId13"/>
    <p:sldId id="299" r:id="rId14"/>
    <p:sldId id="260" r:id="rId15"/>
    <p:sldId id="310" r:id="rId16"/>
    <p:sldId id="304" r:id="rId17"/>
    <p:sldId id="261" r:id="rId18"/>
    <p:sldId id="262" r:id="rId19"/>
    <p:sldId id="1587"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p:cViewPr varScale="1">
        <p:scale>
          <a:sx n="105" d="100"/>
          <a:sy n="105"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Fordeling</a:t>
            </a:r>
            <a:r>
              <a:rPr lang="en-US" dirty="0"/>
              <a:t> debut </a:t>
            </a:r>
            <a:r>
              <a:rPr lang="en-US" dirty="0" err="1"/>
              <a:t>psykiske</a:t>
            </a:r>
            <a:r>
              <a:rPr lang="en-US" dirty="0"/>
              <a:t> </a:t>
            </a:r>
            <a:r>
              <a:rPr lang="en-US" dirty="0" err="1"/>
              <a:t>lidelser</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tx>
            <c:strRef>
              <c:f>'Ark1'!$B$1</c:f>
              <c:strCache>
                <c:ptCount val="1"/>
                <c:pt idx="0">
                  <c:v>Salg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a-DK"/>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3"/>
                <c:pt idx="0">
                  <c:v>Debut før 14 års alder</c:v>
                </c:pt>
                <c:pt idx="1">
                  <c:v>Debut før 24 års alder </c:v>
                </c:pt>
                <c:pt idx="2">
                  <c:v>sent debut</c:v>
                </c:pt>
              </c:strCache>
            </c:strRef>
          </c:cat>
          <c:val>
            <c:numRef>
              <c:f>'Ark1'!$B$2:$B$5</c:f>
              <c:numCache>
                <c:formatCode>General</c:formatCode>
                <c:ptCount val="4"/>
                <c:pt idx="0">
                  <c:v>25</c:v>
                </c:pt>
                <c:pt idx="1">
                  <c:v>50</c:v>
                </c:pt>
                <c:pt idx="2">
                  <c:v>25</c:v>
                </c:pt>
              </c:numCache>
            </c:numRef>
          </c:val>
          <c:extLst>
            <c:ext xmlns:c16="http://schemas.microsoft.com/office/drawing/2014/chart" uri="{C3380CC4-5D6E-409C-BE32-E72D297353CC}">
              <c16:uniqueId val="{00000000-934E-884D-86D9-B1BE052D34D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8BAD6-1A65-4828-B880-A8DC145928E6}"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4AB987D-DB45-4C5B-8B11-89FEE93A9ECB}">
      <dgm:prSet/>
      <dgm:spPr/>
      <dgm:t>
        <a:bodyPr/>
        <a:lstStyle/>
        <a:p>
          <a:r>
            <a:rPr lang="da-DK" dirty="0">
              <a:latin typeface="Gabriela" pitchFamily="2" charset="77"/>
            </a:rPr>
            <a:t>Risiko af diagnosticering</a:t>
          </a:r>
          <a:endParaRPr lang="en-US" dirty="0">
            <a:latin typeface="Gabriela" pitchFamily="2" charset="77"/>
          </a:endParaRPr>
        </a:p>
      </dgm:t>
    </dgm:pt>
    <dgm:pt modelId="{695FBC08-6B62-4088-9162-417D0C77E440}" type="parTrans" cxnId="{A2CF36C5-26B3-499C-B13F-3AD0DAA25C92}">
      <dgm:prSet/>
      <dgm:spPr/>
      <dgm:t>
        <a:bodyPr/>
        <a:lstStyle/>
        <a:p>
          <a:endParaRPr lang="en-US"/>
        </a:p>
      </dgm:t>
    </dgm:pt>
    <dgm:pt modelId="{1A914B6A-878B-4DD6-9029-F63E12D8C821}" type="sibTrans" cxnId="{A2CF36C5-26B3-499C-B13F-3AD0DAA25C92}">
      <dgm:prSet/>
      <dgm:spPr/>
      <dgm:t>
        <a:bodyPr/>
        <a:lstStyle/>
        <a:p>
          <a:endParaRPr lang="en-US"/>
        </a:p>
      </dgm:t>
    </dgm:pt>
    <dgm:pt modelId="{0501D8EA-503C-4309-A341-33F66C413F98}">
      <dgm:prSet/>
      <dgm:spPr/>
      <dgm:t>
        <a:bodyPr/>
        <a:lstStyle/>
        <a:p>
          <a:r>
            <a:rPr lang="da-DK" dirty="0">
              <a:latin typeface="Gabriela" pitchFamily="2" charset="77"/>
            </a:rPr>
            <a:t>Diagnosticering kan begrænse handlinger</a:t>
          </a:r>
          <a:endParaRPr lang="en-US" dirty="0">
            <a:latin typeface="Gabriela" pitchFamily="2" charset="77"/>
          </a:endParaRPr>
        </a:p>
      </dgm:t>
    </dgm:pt>
    <dgm:pt modelId="{BE7B16FD-97BA-4EE6-BAC4-DFEC6800AC04}" type="parTrans" cxnId="{E0BEEC35-B49A-43BE-934C-A718ED9E705A}">
      <dgm:prSet/>
      <dgm:spPr/>
      <dgm:t>
        <a:bodyPr/>
        <a:lstStyle/>
        <a:p>
          <a:endParaRPr lang="en-US"/>
        </a:p>
      </dgm:t>
    </dgm:pt>
    <dgm:pt modelId="{4B7199CE-F081-496F-8D1B-C3D67B00378A}" type="sibTrans" cxnId="{E0BEEC35-B49A-43BE-934C-A718ED9E705A}">
      <dgm:prSet/>
      <dgm:spPr/>
      <dgm:t>
        <a:bodyPr/>
        <a:lstStyle/>
        <a:p>
          <a:endParaRPr lang="en-US"/>
        </a:p>
      </dgm:t>
    </dgm:pt>
    <dgm:pt modelId="{D7934F8A-8355-4310-83AD-69138946E0B9}">
      <dgm:prSet/>
      <dgm:spPr/>
      <dgm:t>
        <a:bodyPr/>
        <a:lstStyle/>
        <a:p>
          <a:r>
            <a:rPr lang="da-DK" dirty="0">
              <a:latin typeface="Gabriela" pitchFamily="2" charset="77"/>
            </a:rPr>
            <a:t>Risiko for sygdomsforklaringer</a:t>
          </a:r>
          <a:endParaRPr lang="en-US" dirty="0">
            <a:latin typeface="Gabriela" pitchFamily="2" charset="77"/>
          </a:endParaRPr>
        </a:p>
      </dgm:t>
    </dgm:pt>
    <dgm:pt modelId="{5F0D8505-F835-49EB-AA60-E7E9C177E658}" type="parTrans" cxnId="{D92BBEDC-F001-4775-B680-05785B35B17E}">
      <dgm:prSet/>
      <dgm:spPr/>
      <dgm:t>
        <a:bodyPr/>
        <a:lstStyle/>
        <a:p>
          <a:endParaRPr lang="en-US"/>
        </a:p>
      </dgm:t>
    </dgm:pt>
    <dgm:pt modelId="{B6AD77F5-729C-4294-829B-3CFDB6B97328}" type="sibTrans" cxnId="{D92BBEDC-F001-4775-B680-05785B35B17E}">
      <dgm:prSet/>
      <dgm:spPr/>
      <dgm:t>
        <a:bodyPr/>
        <a:lstStyle/>
        <a:p>
          <a:endParaRPr lang="en-US"/>
        </a:p>
      </dgm:t>
    </dgm:pt>
    <dgm:pt modelId="{A038A214-C036-4178-98AF-1C752DCE095A}">
      <dgm:prSet/>
      <dgm:spPr/>
      <dgm:t>
        <a:bodyPr/>
        <a:lstStyle/>
        <a:p>
          <a:r>
            <a:rPr lang="da-DK" dirty="0">
              <a:latin typeface="Gabriela" pitchFamily="2" charset="77"/>
            </a:rPr>
            <a:t>Risiko for at se adfærd som personlighedstræk</a:t>
          </a:r>
          <a:endParaRPr lang="en-US" dirty="0">
            <a:latin typeface="Gabriela" pitchFamily="2" charset="77"/>
          </a:endParaRPr>
        </a:p>
      </dgm:t>
    </dgm:pt>
    <dgm:pt modelId="{9BD5ADE5-1F17-47F1-87F4-63C553D018A5}" type="parTrans" cxnId="{FF530134-350C-40AD-AFE8-E907EE000749}">
      <dgm:prSet/>
      <dgm:spPr/>
      <dgm:t>
        <a:bodyPr/>
        <a:lstStyle/>
        <a:p>
          <a:endParaRPr lang="en-US"/>
        </a:p>
      </dgm:t>
    </dgm:pt>
    <dgm:pt modelId="{7BB0C250-004D-491C-8AFA-F5C96C9C5630}" type="sibTrans" cxnId="{FF530134-350C-40AD-AFE8-E907EE000749}">
      <dgm:prSet/>
      <dgm:spPr/>
      <dgm:t>
        <a:bodyPr/>
        <a:lstStyle/>
        <a:p>
          <a:endParaRPr lang="en-US"/>
        </a:p>
      </dgm:t>
    </dgm:pt>
    <dgm:pt modelId="{67A8CFCC-8975-504C-A98F-5724E5E3359A}" type="pres">
      <dgm:prSet presAssocID="{04E8BAD6-1A65-4828-B880-A8DC145928E6}" presName="hierChild1" presStyleCnt="0">
        <dgm:presLayoutVars>
          <dgm:chPref val="1"/>
          <dgm:dir/>
          <dgm:animOne val="branch"/>
          <dgm:animLvl val="lvl"/>
          <dgm:resizeHandles/>
        </dgm:presLayoutVars>
      </dgm:prSet>
      <dgm:spPr/>
    </dgm:pt>
    <dgm:pt modelId="{DF063767-F626-5842-9F1D-76A127DDBE3C}" type="pres">
      <dgm:prSet presAssocID="{54AB987D-DB45-4C5B-8B11-89FEE93A9ECB}" presName="hierRoot1" presStyleCnt="0"/>
      <dgm:spPr/>
    </dgm:pt>
    <dgm:pt modelId="{FF55A549-F77E-C64E-8427-C9A9A7F6BC25}" type="pres">
      <dgm:prSet presAssocID="{54AB987D-DB45-4C5B-8B11-89FEE93A9ECB}" presName="composite" presStyleCnt="0"/>
      <dgm:spPr/>
    </dgm:pt>
    <dgm:pt modelId="{7CA105A4-8452-6E43-9ACF-707C720DD486}" type="pres">
      <dgm:prSet presAssocID="{54AB987D-DB45-4C5B-8B11-89FEE93A9ECB}" presName="background" presStyleLbl="node0" presStyleIdx="0" presStyleCnt="4"/>
      <dgm:spPr/>
    </dgm:pt>
    <dgm:pt modelId="{00D9B5CF-0396-234C-89F2-DA42AA977169}" type="pres">
      <dgm:prSet presAssocID="{54AB987D-DB45-4C5B-8B11-89FEE93A9ECB}" presName="text" presStyleLbl="fgAcc0" presStyleIdx="0" presStyleCnt="4">
        <dgm:presLayoutVars>
          <dgm:chPref val="3"/>
        </dgm:presLayoutVars>
      </dgm:prSet>
      <dgm:spPr/>
    </dgm:pt>
    <dgm:pt modelId="{BE196D32-2251-384A-A0E5-5FE8EFCE96DD}" type="pres">
      <dgm:prSet presAssocID="{54AB987D-DB45-4C5B-8B11-89FEE93A9ECB}" presName="hierChild2" presStyleCnt="0"/>
      <dgm:spPr/>
    </dgm:pt>
    <dgm:pt modelId="{F465362F-4CAF-F34F-A948-12249AC7A012}" type="pres">
      <dgm:prSet presAssocID="{0501D8EA-503C-4309-A341-33F66C413F98}" presName="hierRoot1" presStyleCnt="0"/>
      <dgm:spPr/>
    </dgm:pt>
    <dgm:pt modelId="{598D4A40-F5C0-F444-A638-CA127C597DCA}" type="pres">
      <dgm:prSet presAssocID="{0501D8EA-503C-4309-A341-33F66C413F98}" presName="composite" presStyleCnt="0"/>
      <dgm:spPr/>
    </dgm:pt>
    <dgm:pt modelId="{4C81714C-0A8C-CE45-A430-6B7667B39C31}" type="pres">
      <dgm:prSet presAssocID="{0501D8EA-503C-4309-A341-33F66C413F98}" presName="background" presStyleLbl="node0" presStyleIdx="1" presStyleCnt="4"/>
      <dgm:spPr/>
    </dgm:pt>
    <dgm:pt modelId="{3400CEFB-8A1A-FE46-AFEC-435D55B87B30}" type="pres">
      <dgm:prSet presAssocID="{0501D8EA-503C-4309-A341-33F66C413F98}" presName="text" presStyleLbl="fgAcc0" presStyleIdx="1" presStyleCnt="4">
        <dgm:presLayoutVars>
          <dgm:chPref val="3"/>
        </dgm:presLayoutVars>
      </dgm:prSet>
      <dgm:spPr/>
    </dgm:pt>
    <dgm:pt modelId="{6D85BCFD-D112-6D4B-9126-36D52398524E}" type="pres">
      <dgm:prSet presAssocID="{0501D8EA-503C-4309-A341-33F66C413F98}" presName="hierChild2" presStyleCnt="0"/>
      <dgm:spPr/>
    </dgm:pt>
    <dgm:pt modelId="{3867B5EF-D286-3E4F-B19A-6EED59A6D364}" type="pres">
      <dgm:prSet presAssocID="{D7934F8A-8355-4310-83AD-69138946E0B9}" presName="hierRoot1" presStyleCnt="0"/>
      <dgm:spPr/>
    </dgm:pt>
    <dgm:pt modelId="{FA60112C-FBAD-6C41-8DD3-7AAB436B61A1}" type="pres">
      <dgm:prSet presAssocID="{D7934F8A-8355-4310-83AD-69138946E0B9}" presName="composite" presStyleCnt="0"/>
      <dgm:spPr/>
    </dgm:pt>
    <dgm:pt modelId="{18C6A8EC-00D2-724A-9EB6-45257CB2EAFF}" type="pres">
      <dgm:prSet presAssocID="{D7934F8A-8355-4310-83AD-69138946E0B9}" presName="background" presStyleLbl="node0" presStyleIdx="2" presStyleCnt="4"/>
      <dgm:spPr/>
    </dgm:pt>
    <dgm:pt modelId="{8E6E213A-0868-DA46-A573-6855BF086979}" type="pres">
      <dgm:prSet presAssocID="{D7934F8A-8355-4310-83AD-69138946E0B9}" presName="text" presStyleLbl="fgAcc0" presStyleIdx="2" presStyleCnt="4">
        <dgm:presLayoutVars>
          <dgm:chPref val="3"/>
        </dgm:presLayoutVars>
      </dgm:prSet>
      <dgm:spPr/>
    </dgm:pt>
    <dgm:pt modelId="{059E8A03-001F-5E43-B1B0-3504B70E8D64}" type="pres">
      <dgm:prSet presAssocID="{D7934F8A-8355-4310-83AD-69138946E0B9}" presName="hierChild2" presStyleCnt="0"/>
      <dgm:spPr/>
    </dgm:pt>
    <dgm:pt modelId="{F6CD6544-E995-0149-B1A6-1C8FD0459886}" type="pres">
      <dgm:prSet presAssocID="{A038A214-C036-4178-98AF-1C752DCE095A}" presName="hierRoot1" presStyleCnt="0"/>
      <dgm:spPr/>
    </dgm:pt>
    <dgm:pt modelId="{606B0CB6-7C71-E048-8BFB-DF65C8A81CA6}" type="pres">
      <dgm:prSet presAssocID="{A038A214-C036-4178-98AF-1C752DCE095A}" presName="composite" presStyleCnt="0"/>
      <dgm:spPr/>
    </dgm:pt>
    <dgm:pt modelId="{EB359E1E-3708-8F47-BD7C-819CEC0833DB}" type="pres">
      <dgm:prSet presAssocID="{A038A214-C036-4178-98AF-1C752DCE095A}" presName="background" presStyleLbl="node0" presStyleIdx="3" presStyleCnt="4"/>
      <dgm:spPr/>
    </dgm:pt>
    <dgm:pt modelId="{2B51CA8F-F473-9042-BFC7-5DBB31A5B74B}" type="pres">
      <dgm:prSet presAssocID="{A038A214-C036-4178-98AF-1C752DCE095A}" presName="text" presStyleLbl="fgAcc0" presStyleIdx="3" presStyleCnt="4">
        <dgm:presLayoutVars>
          <dgm:chPref val="3"/>
        </dgm:presLayoutVars>
      </dgm:prSet>
      <dgm:spPr/>
    </dgm:pt>
    <dgm:pt modelId="{47ED16AC-D553-CA41-9F51-8ACFA71E7356}" type="pres">
      <dgm:prSet presAssocID="{A038A214-C036-4178-98AF-1C752DCE095A}" presName="hierChild2" presStyleCnt="0"/>
      <dgm:spPr/>
    </dgm:pt>
  </dgm:ptLst>
  <dgm:cxnLst>
    <dgm:cxn modelId="{211BC331-4B0A-5648-B557-C3581A147548}" type="presOf" srcId="{D7934F8A-8355-4310-83AD-69138946E0B9}" destId="{8E6E213A-0868-DA46-A573-6855BF086979}" srcOrd="0" destOrd="0" presId="urn:microsoft.com/office/officeart/2005/8/layout/hierarchy1"/>
    <dgm:cxn modelId="{FF530134-350C-40AD-AFE8-E907EE000749}" srcId="{04E8BAD6-1A65-4828-B880-A8DC145928E6}" destId="{A038A214-C036-4178-98AF-1C752DCE095A}" srcOrd="3" destOrd="0" parTransId="{9BD5ADE5-1F17-47F1-87F4-63C553D018A5}" sibTransId="{7BB0C250-004D-491C-8AFA-F5C96C9C5630}"/>
    <dgm:cxn modelId="{E0BEEC35-B49A-43BE-934C-A718ED9E705A}" srcId="{04E8BAD6-1A65-4828-B880-A8DC145928E6}" destId="{0501D8EA-503C-4309-A341-33F66C413F98}" srcOrd="1" destOrd="0" parTransId="{BE7B16FD-97BA-4EE6-BAC4-DFEC6800AC04}" sibTransId="{4B7199CE-F081-496F-8D1B-C3D67B00378A}"/>
    <dgm:cxn modelId="{B8941D47-492A-6541-80C6-07765A3FB05E}" type="presOf" srcId="{04E8BAD6-1A65-4828-B880-A8DC145928E6}" destId="{67A8CFCC-8975-504C-A98F-5724E5E3359A}" srcOrd="0" destOrd="0" presId="urn:microsoft.com/office/officeart/2005/8/layout/hierarchy1"/>
    <dgm:cxn modelId="{2820F64A-A393-C84B-AF3A-FFEAF0CAB351}" type="presOf" srcId="{A038A214-C036-4178-98AF-1C752DCE095A}" destId="{2B51CA8F-F473-9042-BFC7-5DBB31A5B74B}" srcOrd="0" destOrd="0" presId="urn:microsoft.com/office/officeart/2005/8/layout/hierarchy1"/>
    <dgm:cxn modelId="{8957339D-1582-3947-8B61-EBBE07101D57}" type="presOf" srcId="{0501D8EA-503C-4309-A341-33F66C413F98}" destId="{3400CEFB-8A1A-FE46-AFEC-435D55B87B30}" srcOrd="0" destOrd="0" presId="urn:microsoft.com/office/officeart/2005/8/layout/hierarchy1"/>
    <dgm:cxn modelId="{D72E7BA7-B907-F54A-B790-B96F97F6A6DB}" type="presOf" srcId="{54AB987D-DB45-4C5B-8B11-89FEE93A9ECB}" destId="{00D9B5CF-0396-234C-89F2-DA42AA977169}" srcOrd="0" destOrd="0" presId="urn:microsoft.com/office/officeart/2005/8/layout/hierarchy1"/>
    <dgm:cxn modelId="{A2CF36C5-26B3-499C-B13F-3AD0DAA25C92}" srcId="{04E8BAD6-1A65-4828-B880-A8DC145928E6}" destId="{54AB987D-DB45-4C5B-8B11-89FEE93A9ECB}" srcOrd="0" destOrd="0" parTransId="{695FBC08-6B62-4088-9162-417D0C77E440}" sibTransId="{1A914B6A-878B-4DD6-9029-F63E12D8C821}"/>
    <dgm:cxn modelId="{D92BBEDC-F001-4775-B680-05785B35B17E}" srcId="{04E8BAD6-1A65-4828-B880-A8DC145928E6}" destId="{D7934F8A-8355-4310-83AD-69138946E0B9}" srcOrd="2" destOrd="0" parTransId="{5F0D8505-F835-49EB-AA60-E7E9C177E658}" sibTransId="{B6AD77F5-729C-4294-829B-3CFDB6B97328}"/>
    <dgm:cxn modelId="{7E26D058-7E94-C040-834A-150E49FD2061}" type="presParOf" srcId="{67A8CFCC-8975-504C-A98F-5724E5E3359A}" destId="{DF063767-F626-5842-9F1D-76A127DDBE3C}" srcOrd="0" destOrd="0" presId="urn:microsoft.com/office/officeart/2005/8/layout/hierarchy1"/>
    <dgm:cxn modelId="{40564DC9-AEA8-614D-B4EB-3D33E7E12DA4}" type="presParOf" srcId="{DF063767-F626-5842-9F1D-76A127DDBE3C}" destId="{FF55A549-F77E-C64E-8427-C9A9A7F6BC25}" srcOrd="0" destOrd="0" presId="urn:microsoft.com/office/officeart/2005/8/layout/hierarchy1"/>
    <dgm:cxn modelId="{247F3FFB-DB47-F041-8439-7F99D9E8115D}" type="presParOf" srcId="{FF55A549-F77E-C64E-8427-C9A9A7F6BC25}" destId="{7CA105A4-8452-6E43-9ACF-707C720DD486}" srcOrd="0" destOrd="0" presId="urn:microsoft.com/office/officeart/2005/8/layout/hierarchy1"/>
    <dgm:cxn modelId="{0C6EC12C-4C86-454D-9341-6C0DC129250C}" type="presParOf" srcId="{FF55A549-F77E-C64E-8427-C9A9A7F6BC25}" destId="{00D9B5CF-0396-234C-89F2-DA42AA977169}" srcOrd="1" destOrd="0" presId="urn:microsoft.com/office/officeart/2005/8/layout/hierarchy1"/>
    <dgm:cxn modelId="{B3B20889-B869-D84E-A751-FC714C75F7A0}" type="presParOf" srcId="{DF063767-F626-5842-9F1D-76A127DDBE3C}" destId="{BE196D32-2251-384A-A0E5-5FE8EFCE96DD}" srcOrd="1" destOrd="0" presId="urn:microsoft.com/office/officeart/2005/8/layout/hierarchy1"/>
    <dgm:cxn modelId="{E1BD5C65-5EB0-814E-A910-D01A3C79E463}" type="presParOf" srcId="{67A8CFCC-8975-504C-A98F-5724E5E3359A}" destId="{F465362F-4CAF-F34F-A948-12249AC7A012}" srcOrd="1" destOrd="0" presId="urn:microsoft.com/office/officeart/2005/8/layout/hierarchy1"/>
    <dgm:cxn modelId="{F98BB792-B512-2740-9206-063F949C8057}" type="presParOf" srcId="{F465362F-4CAF-F34F-A948-12249AC7A012}" destId="{598D4A40-F5C0-F444-A638-CA127C597DCA}" srcOrd="0" destOrd="0" presId="urn:microsoft.com/office/officeart/2005/8/layout/hierarchy1"/>
    <dgm:cxn modelId="{71599C1D-32BF-D041-A43A-39586481855C}" type="presParOf" srcId="{598D4A40-F5C0-F444-A638-CA127C597DCA}" destId="{4C81714C-0A8C-CE45-A430-6B7667B39C31}" srcOrd="0" destOrd="0" presId="urn:microsoft.com/office/officeart/2005/8/layout/hierarchy1"/>
    <dgm:cxn modelId="{98C00AA0-63AA-D64E-97A3-BF0DD3C7E4D1}" type="presParOf" srcId="{598D4A40-F5C0-F444-A638-CA127C597DCA}" destId="{3400CEFB-8A1A-FE46-AFEC-435D55B87B30}" srcOrd="1" destOrd="0" presId="urn:microsoft.com/office/officeart/2005/8/layout/hierarchy1"/>
    <dgm:cxn modelId="{2071ACEF-4F8F-7442-A451-C4B3E92AC9CF}" type="presParOf" srcId="{F465362F-4CAF-F34F-A948-12249AC7A012}" destId="{6D85BCFD-D112-6D4B-9126-36D52398524E}" srcOrd="1" destOrd="0" presId="urn:microsoft.com/office/officeart/2005/8/layout/hierarchy1"/>
    <dgm:cxn modelId="{25D26C1C-863C-824B-B34D-0FD481AAB3A6}" type="presParOf" srcId="{67A8CFCC-8975-504C-A98F-5724E5E3359A}" destId="{3867B5EF-D286-3E4F-B19A-6EED59A6D364}" srcOrd="2" destOrd="0" presId="urn:microsoft.com/office/officeart/2005/8/layout/hierarchy1"/>
    <dgm:cxn modelId="{D35455C2-CA04-2F4C-A36E-23DAF3FAD4CF}" type="presParOf" srcId="{3867B5EF-D286-3E4F-B19A-6EED59A6D364}" destId="{FA60112C-FBAD-6C41-8DD3-7AAB436B61A1}" srcOrd="0" destOrd="0" presId="urn:microsoft.com/office/officeart/2005/8/layout/hierarchy1"/>
    <dgm:cxn modelId="{CD2FFC8B-41FE-9E4D-816B-7E6FB2EDE18A}" type="presParOf" srcId="{FA60112C-FBAD-6C41-8DD3-7AAB436B61A1}" destId="{18C6A8EC-00D2-724A-9EB6-45257CB2EAFF}" srcOrd="0" destOrd="0" presId="urn:microsoft.com/office/officeart/2005/8/layout/hierarchy1"/>
    <dgm:cxn modelId="{14B871E1-4F29-C44A-9990-93213CF1B72D}" type="presParOf" srcId="{FA60112C-FBAD-6C41-8DD3-7AAB436B61A1}" destId="{8E6E213A-0868-DA46-A573-6855BF086979}" srcOrd="1" destOrd="0" presId="urn:microsoft.com/office/officeart/2005/8/layout/hierarchy1"/>
    <dgm:cxn modelId="{9D34F128-5D9B-0F4B-B734-05602CE640C0}" type="presParOf" srcId="{3867B5EF-D286-3E4F-B19A-6EED59A6D364}" destId="{059E8A03-001F-5E43-B1B0-3504B70E8D64}" srcOrd="1" destOrd="0" presId="urn:microsoft.com/office/officeart/2005/8/layout/hierarchy1"/>
    <dgm:cxn modelId="{59F37413-D60F-3042-80FE-D0EF57E678B3}" type="presParOf" srcId="{67A8CFCC-8975-504C-A98F-5724E5E3359A}" destId="{F6CD6544-E995-0149-B1A6-1C8FD0459886}" srcOrd="3" destOrd="0" presId="urn:microsoft.com/office/officeart/2005/8/layout/hierarchy1"/>
    <dgm:cxn modelId="{91166AD9-8D99-6F40-B546-2D8E6E619663}" type="presParOf" srcId="{F6CD6544-E995-0149-B1A6-1C8FD0459886}" destId="{606B0CB6-7C71-E048-8BFB-DF65C8A81CA6}" srcOrd="0" destOrd="0" presId="urn:microsoft.com/office/officeart/2005/8/layout/hierarchy1"/>
    <dgm:cxn modelId="{6B622F45-3D07-2A4D-A21C-4FF717AE9066}" type="presParOf" srcId="{606B0CB6-7C71-E048-8BFB-DF65C8A81CA6}" destId="{EB359E1E-3708-8F47-BD7C-819CEC0833DB}" srcOrd="0" destOrd="0" presId="urn:microsoft.com/office/officeart/2005/8/layout/hierarchy1"/>
    <dgm:cxn modelId="{2F599F8F-A06A-F544-AB57-FBADA259F62E}" type="presParOf" srcId="{606B0CB6-7C71-E048-8BFB-DF65C8A81CA6}" destId="{2B51CA8F-F473-9042-BFC7-5DBB31A5B74B}" srcOrd="1" destOrd="0" presId="urn:microsoft.com/office/officeart/2005/8/layout/hierarchy1"/>
    <dgm:cxn modelId="{A6CA1C77-6F4F-4D4C-B636-3B7D66F6841C}" type="presParOf" srcId="{F6CD6544-E995-0149-B1A6-1C8FD0459886}" destId="{47ED16AC-D553-CA41-9F51-8ACFA71E73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EDACB-C26B-461C-A5FC-A975CC9842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17659A-2C5B-4F68-B1AD-174E8FA074E0}">
      <dgm:prSet/>
      <dgm:spPr/>
      <dgm:t>
        <a:bodyPr/>
        <a:lstStyle/>
        <a:p>
          <a:r>
            <a:rPr lang="en-US" dirty="0">
              <a:latin typeface="Gabriela" pitchFamily="2" charset="77"/>
            </a:rPr>
            <a:t>Tal om </a:t>
          </a:r>
          <a:r>
            <a:rPr lang="en-US" dirty="0" err="1">
              <a:latin typeface="Gabriela" pitchFamily="2" charset="77"/>
            </a:rPr>
            <a:t>en</a:t>
          </a:r>
          <a:r>
            <a:rPr lang="en-US" dirty="0">
              <a:latin typeface="Gabriela" pitchFamily="2" charset="77"/>
            </a:rPr>
            <a:t> </a:t>
          </a:r>
          <a:r>
            <a:rPr lang="en-US" dirty="0" err="1">
              <a:latin typeface="Gabriela" pitchFamily="2" charset="77"/>
            </a:rPr>
            <a:t>borger</a:t>
          </a:r>
          <a:endParaRPr lang="en-US" dirty="0">
            <a:latin typeface="Gabriela" pitchFamily="2" charset="77"/>
          </a:endParaRPr>
        </a:p>
      </dgm:t>
    </dgm:pt>
    <dgm:pt modelId="{10DCA2CE-5576-4994-BF19-1A81DCFEC155}" type="parTrans" cxnId="{6FA0FE03-83BB-4ED4-808A-5C2038B17F13}">
      <dgm:prSet/>
      <dgm:spPr/>
      <dgm:t>
        <a:bodyPr/>
        <a:lstStyle/>
        <a:p>
          <a:endParaRPr lang="en-US"/>
        </a:p>
      </dgm:t>
    </dgm:pt>
    <dgm:pt modelId="{608F7A1E-BFE0-4BBB-837D-7981D51782BE}" type="sibTrans" cxnId="{6FA0FE03-83BB-4ED4-808A-5C2038B17F13}">
      <dgm:prSet/>
      <dgm:spPr/>
      <dgm:t>
        <a:bodyPr/>
        <a:lstStyle/>
        <a:p>
          <a:endParaRPr lang="en-US"/>
        </a:p>
      </dgm:t>
    </dgm:pt>
    <dgm:pt modelId="{F9CB7F8E-B570-485E-91A6-77724E787F11}">
      <dgm:prSet/>
      <dgm:spPr/>
      <dgm:t>
        <a:bodyPr/>
        <a:lstStyle/>
        <a:p>
          <a:r>
            <a:rPr lang="en-US" dirty="0" err="1">
              <a:latin typeface="Gabriela" pitchFamily="2" charset="77"/>
            </a:rPr>
            <a:t>Kig</a:t>
          </a:r>
          <a:r>
            <a:rPr lang="en-US" dirty="0">
              <a:latin typeface="Gabriela" pitchFamily="2" charset="77"/>
            </a:rPr>
            <a:t> </a:t>
          </a:r>
          <a:r>
            <a:rPr lang="en-US" dirty="0" err="1">
              <a:latin typeface="Gabriela" pitchFamily="2" charset="77"/>
            </a:rPr>
            <a:t>på</a:t>
          </a:r>
          <a:r>
            <a:rPr lang="en-US" dirty="0">
              <a:latin typeface="Gabriela" pitchFamily="2" charset="77"/>
            </a:rPr>
            <a:t> </a:t>
          </a:r>
          <a:r>
            <a:rPr lang="en-US" dirty="0" err="1">
              <a:latin typeface="Gabriela" pitchFamily="2" charset="77"/>
            </a:rPr>
            <a:t>og</a:t>
          </a:r>
          <a:r>
            <a:rPr lang="en-US" dirty="0">
              <a:latin typeface="Gabriela" pitchFamily="2" charset="77"/>
            </a:rPr>
            <a:t> </a:t>
          </a:r>
          <a:r>
            <a:rPr lang="en-US" dirty="0" err="1">
              <a:latin typeface="Gabriela" pitchFamily="2" charset="77"/>
            </a:rPr>
            <a:t>beskriv</a:t>
          </a:r>
          <a:r>
            <a:rPr lang="en-US" dirty="0">
              <a:latin typeface="Gabriela" pitchFamily="2" charset="77"/>
            </a:rPr>
            <a:t> </a:t>
          </a:r>
          <a:r>
            <a:rPr lang="en-US" dirty="0" err="1">
              <a:latin typeface="Gabriela" pitchFamily="2" charset="77"/>
            </a:rPr>
            <a:t>borgerens</a:t>
          </a:r>
          <a:r>
            <a:rPr lang="en-US" dirty="0">
              <a:latin typeface="Gabriela" pitchFamily="2" charset="77"/>
            </a:rPr>
            <a:t> </a:t>
          </a:r>
          <a:r>
            <a:rPr lang="en-US" dirty="0" err="1">
              <a:latin typeface="Gabriela" pitchFamily="2" charset="77"/>
            </a:rPr>
            <a:t>adfærd</a:t>
          </a:r>
          <a:endParaRPr lang="en-US" dirty="0">
            <a:latin typeface="Gabriela" pitchFamily="2" charset="77"/>
          </a:endParaRPr>
        </a:p>
      </dgm:t>
    </dgm:pt>
    <dgm:pt modelId="{28BA0004-44DC-468C-9CE3-E9CA0EB61202}" type="parTrans" cxnId="{CA4746D5-22D9-4559-980F-5CEE2B6E922C}">
      <dgm:prSet/>
      <dgm:spPr/>
      <dgm:t>
        <a:bodyPr/>
        <a:lstStyle/>
        <a:p>
          <a:endParaRPr lang="en-US"/>
        </a:p>
      </dgm:t>
    </dgm:pt>
    <dgm:pt modelId="{589DBD72-4F12-49CB-8AD1-331DB2BC1D4C}" type="sibTrans" cxnId="{CA4746D5-22D9-4559-980F-5CEE2B6E922C}">
      <dgm:prSet/>
      <dgm:spPr/>
      <dgm:t>
        <a:bodyPr/>
        <a:lstStyle/>
        <a:p>
          <a:endParaRPr lang="en-US"/>
        </a:p>
      </dgm:t>
    </dgm:pt>
    <dgm:pt modelId="{CE4A682D-B450-4215-B7CA-2919A0D9B402}">
      <dgm:prSet/>
      <dgm:spPr/>
      <dgm:t>
        <a:bodyPr/>
        <a:lstStyle/>
        <a:p>
          <a:r>
            <a:rPr lang="en-US" dirty="0">
              <a:latin typeface="Gabriela" pitchFamily="2" charset="77"/>
            </a:rPr>
            <a:t>Er </a:t>
          </a:r>
          <a:r>
            <a:rPr lang="en-US" dirty="0" err="1">
              <a:latin typeface="Gabriela" pitchFamily="2" charset="77"/>
            </a:rPr>
            <a:t>borgerens</a:t>
          </a:r>
          <a:r>
            <a:rPr lang="en-US" dirty="0">
              <a:latin typeface="Gabriela" pitchFamily="2" charset="77"/>
            </a:rPr>
            <a:t> </a:t>
          </a:r>
          <a:r>
            <a:rPr lang="en-US" dirty="0" err="1">
              <a:latin typeface="Gabriela" pitchFamily="2" charset="77"/>
            </a:rPr>
            <a:t>adfærd</a:t>
          </a:r>
          <a:r>
            <a:rPr lang="en-US" dirty="0">
              <a:latin typeface="Gabriela" pitchFamily="2" charset="77"/>
            </a:rPr>
            <a:t> et </a:t>
          </a:r>
          <a:r>
            <a:rPr lang="en-US" dirty="0" err="1">
              <a:latin typeface="Gabriela" pitchFamily="2" charset="77"/>
            </a:rPr>
            <a:t>tegn</a:t>
          </a:r>
          <a:r>
            <a:rPr lang="en-US" dirty="0">
              <a:latin typeface="Gabriela" pitchFamily="2" charset="77"/>
            </a:rPr>
            <a:t> </a:t>
          </a:r>
          <a:r>
            <a:rPr lang="en-US" dirty="0" err="1">
              <a:latin typeface="Gabriela" pitchFamily="2" charset="77"/>
            </a:rPr>
            <a:t>på</a:t>
          </a:r>
          <a:r>
            <a:rPr lang="en-US" dirty="0">
              <a:latin typeface="Gabriela" pitchFamily="2" charset="77"/>
            </a:rPr>
            <a:t> at </a:t>
          </a:r>
          <a:r>
            <a:rPr lang="en-US" dirty="0" err="1">
              <a:latin typeface="Gabriela" pitchFamily="2" charset="77"/>
            </a:rPr>
            <a:t>borgeren</a:t>
          </a:r>
          <a:r>
            <a:rPr lang="en-US" dirty="0">
              <a:latin typeface="Gabriela" pitchFamily="2" charset="77"/>
            </a:rPr>
            <a:t> </a:t>
          </a:r>
          <a:r>
            <a:rPr lang="en-US" dirty="0" err="1">
              <a:latin typeface="Gabriela" pitchFamily="2" charset="77"/>
            </a:rPr>
            <a:t>har</a:t>
          </a:r>
          <a:r>
            <a:rPr lang="en-US" dirty="0">
              <a:latin typeface="Gabriela" pitchFamily="2" charset="77"/>
            </a:rPr>
            <a:t> </a:t>
          </a:r>
          <a:r>
            <a:rPr lang="en-US" dirty="0" err="1">
              <a:latin typeface="Gabriela" pitchFamily="2" charset="77"/>
            </a:rPr>
            <a:t>en</a:t>
          </a:r>
          <a:r>
            <a:rPr lang="en-US" dirty="0">
              <a:latin typeface="Gabriela" pitchFamily="2" charset="77"/>
            </a:rPr>
            <a:t> </a:t>
          </a:r>
          <a:r>
            <a:rPr lang="en-US" dirty="0" err="1">
              <a:latin typeface="Gabriela" pitchFamily="2" charset="77"/>
            </a:rPr>
            <a:t>psykisk</a:t>
          </a:r>
          <a:r>
            <a:rPr lang="en-US" dirty="0">
              <a:latin typeface="Gabriela" pitchFamily="2" charset="77"/>
            </a:rPr>
            <a:t> </a:t>
          </a:r>
          <a:r>
            <a:rPr lang="en-US" dirty="0" err="1">
              <a:latin typeface="Gabriela" pitchFamily="2" charset="77"/>
            </a:rPr>
            <a:t>lidelse</a:t>
          </a:r>
          <a:r>
            <a:rPr lang="en-US" dirty="0">
              <a:latin typeface="Gabriela" pitchFamily="2" charset="77"/>
            </a:rPr>
            <a:t>, </a:t>
          </a:r>
          <a:r>
            <a:rPr lang="en-US" dirty="0" err="1">
              <a:latin typeface="Gabriela" pitchFamily="2" charset="77"/>
            </a:rPr>
            <a:t>eller</a:t>
          </a:r>
          <a:r>
            <a:rPr lang="en-US" dirty="0">
              <a:latin typeface="Gabriela" pitchFamily="2" charset="77"/>
            </a:rPr>
            <a:t> </a:t>
          </a:r>
          <a:r>
            <a:rPr lang="en-US" dirty="0" err="1">
              <a:latin typeface="Gabriela" pitchFamily="2" charset="77"/>
            </a:rPr>
            <a:t>kan</a:t>
          </a:r>
          <a:r>
            <a:rPr lang="en-US" dirty="0">
              <a:latin typeface="Gabriela" pitchFamily="2" charset="77"/>
            </a:rPr>
            <a:t> det </a:t>
          </a:r>
          <a:r>
            <a:rPr lang="en-US" dirty="0" err="1">
              <a:latin typeface="Gabriela" pitchFamily="2" charset="77"/>
            </a:rPr>
            <a:t>være</a:t>
          </a:r>
          <a:r>
            <a:rPr lang="en-US" dirty="0">
              <a:latin typeface="Gabriela" pitchFamily="2" charset="77"/>
            </a:rPr>
            <a:t> </a:t>
          </a:r>
          <a:r>
            <a:rPr lang="en-US" dirty="0" err="1">
              <a:latin typeface="Gabriela" pitchFamily="2" charset="77"/>
            </a:rPr>
            <a:t>noget</a:t>
          </a:r>
          <a:r>
            <a:rPr lang="en-US" dirty="0">
              <a:latin typeface="Gabriela" pitchFamily="2" charset="77"/>
            </a:rPr>
            <a:t> </a:t>
          </a:r>
          <a:r>
            <a:rPr lang="en-US" dirty="0" err="1">
              <a:latin typeface="Gabriela" pitchFamily="2" charset="77"/>
            </a:rPr>
            <a:t>andet</a:t>
          </a:r>
          <a:r>
            <a:rPr lang="en-US" dirty="0">
              <a:latin typeface="Gabriela" pitchFamily="2" charset="77"/>
            </a:rPr>
            <a:t>?</a:t>
          </a:r>
        </a:p>
      </dgm:t>
    </dgm:pt>
    <dgm:pt modelId="{66558DB0-8090-43BE-BDBE-AC51CCA3E0D9}" type="parTrans" cxnId="{A2E76B05-D0FD-44AE-8C98-4BAE05178C0A}">
      <dgm:prSet/>
      <dgm:spPr/>
      <dgm:t>
        <a:bodyPr/>
        <a:lstStyle/>
        <a:p>
          <a:endParaRPr lang="en-US"/>
        </a:p>
      </dgm:t>
    </dgm:pt>
    <dgm:pt modelId="{6940748C-320C-4FFC-9E75-7198EAE12C58}" type="sibTrans" cxnId="{A2E76B05-D0FD-44AE-8C98-4BAE05178C0A}">
      <dgm:prSet/>
      <dgm:spPr/>
      <dgm:t>
        <a:bodyPr/>
        <a:lstStyle/>
        <a:p>
          <a:endParaRPr lang="en-US"/>
        </a:p>
      </dgm:t>
    </dgm:pt>
    <dgm:pt modelId="{6C443980-0F8A-CA43-8AF6-953BCF294466}" type="pres">
      <dgm:prSet presAssocID="{127EDACB-C26B-461C-A5FC-A975CC98427A}" presName="linear" presStyleCnt="0">
        <dgm:presLayoutVars>
          <dgm:animLvl val="lvl"/>
          <dgm:resizeHandles val="exact"/>
        </dgm:presLayoutVars>
      </dgm:prSet>
      <dgm:spPr/>
    </dgm:pt>
    <dgm:pt modelId="{33F83F06-DF63-D24A-95BB-EA4D2AAC6F8D}" type="pres">
      <dgm:prSet presAssocID="{F117659A-2C5B-4F68-B1AD-174E8FA074E0}" presName="parentText" presStyleLbl="node1" presStyleIdx="0" presStyleCnt="3">
        <dgm:presLayoutVars>
          <dgm:chMax val="0"/>
          <dgm:bulletEnabled val="1"/>
        </dgm:presLayoutVars>
      </dgm:prSet>
      <dgm:spPr/>
    </dgm:pt>
    <dgm:pt modelId="{23AB2175-10F6-304F-9A8C-479924FDC664}" type="pres">
      <dgm:prSet presAssocID="{608F7A1E-BFE0-4BBB-837D-7981D51782BE}" presName="spacer" presStyleCnt="0"/>
      <dgm:spPr/>
    </dgm:pt>
    <dgm:pt modelId="{3A907DA2-D65E-2048-B87D-7C8F00863068}" type="pres">
      <dgm:prSet presAssocID="{F9CB7F8E-B570-485E-91A6-77724E787F11}" presName="parentText" presStyleLbl="node1" presStyleIdx="1" presStyleCnt="3">
        <dgm:presLayoutVars>
          <dgm:chMax val="0"/>
          <dgm:bulletEnabled val="1"/>
        </dgm:presLayoutVars>
      </dgm:prSet>
      <dgm:spPr/>
    </dgm:pt>
    <dgm:pt modelId="{32B595A6-DB45-AC47-A613-2FB528AF9F74}" type="pres">
      <dgm:prSet presAssocID="{589DBD72-4F12-49CB-8AD1-331DB2BC1D4C}" presName="spacer" presStyleCnt="0"/>
      <dgm:spPr/>
    </dgm:pt>
    <dgm:pt modelId="{9E2A81F0-7539-6B4C-92AA-E26B431CE940}" type="pres">
      <dgm:prSet presAssocID="{CE4A682D-B450-4215-B7CA-2919A0D9B402}" presName="parentText" presStyleLbl="node1" presStyleIdx="2" presStyleCnt="3">
        <dgm:presLayoutVars>
          <dgm:chMax val="0"/>
          <dgm:bulletEnabled val="1"/>
        </dgm:presLayoutVars>
      </dgm:prSet>
      <dgm:spPr/>
    </dgm:pt>
  </dgm:ptLst>
  <dgm:cxnLst>
    <dgm:cxn modelId="{6FA0FE03-83BB-4ED4-808A-5C2038B17F13}" srcId="{127EDACB-C26B-461C-A5FC-A975CC98427A}" destId="{F117659A-2C5B-4F68-B1AD-174E8FA074E0}" srcOrd="0" destOrd="0" parTransId="{10DCA2CE-5576-4994-BF19-1A81DCFEC155}" sibTransId="{608F7A1E-BFE0-4BBB-837D-7981D51782BE}"/>
    <dgm:cxn modelId="{A2E76B05-D0FD-44AE-8C98-4BAE05178C0A}" srcId="{127EDACB-C26B-461C-A5FC-A975CC98427A}" destId="{CE4A682D-B450-4215-B7CA-2919A0D9B402}" srcOrd="2" destOrd="0" parTransId="{66558DB0-8090-43BE-BDBE-AC51CCA3E0D9}" sibTransId="{6940748C-320C-4FFC-9E75-7198EAE12C58}"/>
    <dgm:cxn modelId="{42F05808-057A-7B4F-BFB0-B46C17C70BE1}" type="presOf" srcId="{F9CB7F8E-B570-485E-91A6-77724E787F11}" destId="{3A907DA2-D65E-2048-B87D-7C8F00863068}" srcOrd="0" destOrd="0" presId="urn:microsoft.com/office/officeart/2005/8/layout/vList2"/>
    <dgm:cxn modelId="{81573709-FF78-DD46-8D85-5BA1B8CC39FD}" type="presOf" srcId="{CE4A682D-B450-4215-B7CA-2919A0D9B402}" destId="{9E2A81F0-7539-6B4C-92AA-E26B431CE940}" srcOrd="0" destOrd="0" presId="urn:microsoft.com/office/officeart/2005/8/layout/vList2"/>
    <dgm:cxn modelId="{D6EB2655-B425-8446-AAAF-4B8CD9CCBED8}" type="presOf" srcId="{127EDACB-C26B-461C-A5FC-A975CC98427A}" destId="{6C443980-0F8A-CA43-8AF6-953BCF294466}" srcOrd="0" destOrd="0" presId="urn:microsoft.com/office/officeart/2005/8/layout/vList2"/>
    <dgm:cxn modelId="{FAFDFC6A-F13E-B047-A5DA-E0948A2D0148}" type="presOf" srcId="{F117659A-2C5B-4F68-B1AD-174E8FA074E0}" destId="{33F83F06-DF63-D24A-95BB-EA4D2AAC6F8D}" srcOrd="0" destOrd="0" presId="urn:microsoft.com/office/officeart/2005/8/layout/vList2"/>
    <dgm:cxn modelId="{CA4746D5-22D9-4559-980F-5CEE2B6E922C}" srcId="{127EDACB-C26B-461C-A5FC-A975CC98427A}" destId="{F9CB7F8E-B570-485E-91A6-77724E787F11}" srcOrd="1" destOrd="0" parTransId="{28BA0004-44DC-468C-9CE3-E9CA0EB61202}" sibTransId="{589DBD72-4F12-49CB-8AD1-331DB2BC1D4C}"/>
    <dgm:cxn modelId="{9F8C81D5-39DA-B347-824F-F578D5C9CEC1}" type="presParOf" srcId="{6C443980-0F8A-CA43-8AF6-953BCF294466}" destId="{33F83F06-DF63-D24A-95BB-EA4D2AAC6F8D}" srcOrd="0" destOrd="0" presId="urn:microsoft.com/office/officeart/2005/8/layout/vList2"/>
    <dgm:cxn modelId="{D512E524-BB6E-3341-B51E-075E289BED8F}" type="presParOf" srcId="{6C443980-0F8A-CA43-8AF6-953BCF294466}" destId="{23AB2175-10F6-304F-9A8C-479924FDC664}" srcOrd="1" destOrd="0" presId="urn:microsoft.com/office/officeart/2005/8/layout/vList2"/>
    <dgm:cxn modelId="{0361DC47-AEAC-D24E-8CE1-1503225608D8}" type="presParOf" srcId="{6C443980-0F8A-CA43-8AF6-953BCF294466}" destId="{3A907DA2-D65E-2048-B87D-7C8F00863068}" srcOrd="2" destOrd="0" presId="urn:microsoft.com/office/officeart/2005/8/layout/vList2"/>
    <dgm:cxn modelId="{BF92FE49-521C-994D-97AC-DE46BC7EAB70}" type="presParOf" srcId="{6C443980-0F8A-CA43-8AF6-953BCF294466}" destId="{32B595A6-DB45-AC47-A613-2FB528AF9F74}" srcOrd="3" destOrd="0" presId="urn:microsoft.com/office/officeart/2005/8/layout/vList2"/>
    <dgm:cxn modelId="{49113DB3-2B90-494D-B256-5586C0FDDCCA}" type="presParOf" srcId="{6C443980-0F8A-CA43-8AF6-953BCF294466}" destId="{9E2A81F0-7539-6B4C-92AA-E26B431CE9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105A4-8452-6E43-9ACF-707C720DD486}">
      <dsp:nvSpPr>
        <dsp:cNvPr id="0" name=""/>
        <dsp:cNvSpPr/>
      </dsp:nvSpPr>
      <dsp:spPr>
        <a:xfrm>
          <a:off x="3190" y="1025879"/>
          <a:ext cx="2278161" cy="1446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9B5CF-0396-234C-89F2-DA42AA977169}">
      <dsp:nvSpPr>
        <dsp:cNvPr id="0" name=""/>
        <dsp:cNvSpPr/>
      </dsp:nvSpPr>
      <dsp:spPr>
        <a:xfrm>
          <a:off x="256319" y="1266351"/>
          <a:ext cx="2278161" cy="1446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Gabriela" pitchFamily="2" charset="77"/>
            </a:rPr>
            <a:t>Risiko af diagnosticering</a:t>
          </a:r>
          <a:endParaRPr lang="en-US" sz="1600" kern="1200" dirty="0">
            <a:latin typeface="Gabriela" pitchFamily="2" charset="77"/>
          </a:endParaRPr>
        </a:p>
      </dsp:txBody>
      <dsp:txXfrm>
        <a:off x="298689" y="1308721"/>
        <a:ext cx="2193421" cy="1361892"/>
      </dsp:txXfrm>
    </dsp:sp>
    <dsp:sp modelId="{4C81714C-0A8C-CE45-A430-6B7667B39C31}">
      <dsp:nvSpPr>
        <dsp:cNvPr id="0" name=""/>
        <dsp:cNvSpPr/>
      </dsp:nvSpPr>
      <dsp:spPr>
        <a:xfrm>
          <a:off x="2787609" y="1025879"/>
          <a:ext cx="2278161" cy="1446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0CEFB-8A1A-FE46-AFEC-435D55B87B30}">
      <dsp:nvSpPr>
        <dsp:cNvPr id="0" name=""/>
        <dsp:cNvSpPr/>
      </dsp:nvSpPr>
      <dsp:spPr>
        <a:xfrm>
          <a:off x="3040738" y="1266351"/>
          <a:ext cx="2278161" cy="1446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Gabriela" pitchFamily="2" charset="77"/>
            </a:rPr>
            <a:t>Diagnosticering kan begrænse handlinger</a:t>
          </a:r>
          <a:endParaRPr lang="en-US" sz="1600" kern="1200" dirty="0">
            <a:latin typeface="Gabriela" pitchFamily="2" charset="77"/>
          </a:endParaRPr>
        </a:p>
      </dsp:txBody>
      <dsp:txXfrm>
        <a:off x="3083108" y="1308721"/>
        <a:ext cx="2193421" cy="1361892"/>
      </dsp:txXfrm>
    </dsp:sp>
    <dsp:sp modelId="{18C6A8EC-00D2-724A-9EB6-45257CB2EAFF}">
      <dsp:nvSpPr>
        <dsp:cNvPr id="0" name=""/>
        <dsp:cNvSpPr/>
      </dsp:nvSpPr>
      <dsp:spPr>
        <a:xfrm>
          <a:off x="5572029" y="1025879"/>
          <a:ext cx="2278161" cy="1446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E213A-0868-DA46-A573-6855BF086979}">
      <dsp:nvSpPr>
        <dsp:cNvPr id="0" name=""/>
        <dsp:cNvSpPr/>
      </dsp:nvSpPr>
      <dsp:spPr>
        <a:xfrm>
          <a:off x="5825158" y="1266351"/>
          <a:ext cx="2278161" cy="1446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Gabriela" pitchFamily="2" charset="77"/>
            </a:rPr>
            <a:t>Risiko for sygdomsforklaringer</a:t>
          </a:r>
          <a:endParaRPr lang="en-US" sz="1600" kern="1200" dirty="0">
            <a:latin typeface="Gabriela" pitchFamily="2" charset="77"/>
          </a:endParaRPr>
        </a:p>
      </dsp:txBody>
      <dsp:txXfrm>
        <a:off x="5867528" y="1308721"/>
        <a:ext cx="2193421" cy="1361892"/>
      </dsp:txXfrm>
    </dsp:sp>
    <dsp:sp modelId="{EB359E1E-3708-8F47-BD7C-819CEC0833DB}">
      <dsp:nvSpPr>
        <dsp:cNvPr id="0" name=""/>
        <dsp:cNvSpPr/>
      </dsp:nvSpPr>
      <dsp:spPr>
        <a:xfrm>
          <a:off x="8356448" y="1025879"/>
          <a:ext cx="2278161" cy="1446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1CA8F-F473-9042-BFC7-5DBB31A5B74B}">
      <dsp:nvSpPr>
        <dsp:cNvPr id="0" name=""/>
        <dsp:cNvSpPr/>
      </dsp:nvSpPr>
      <dsp:spPr>
        <a:xfrm>
          <a:off x="8609577" y="1266351"/>
          <a:ext cx="2278161" cy="1446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Gabriela" pitchFamily="2" charset="77"/>
            </a:rPr>
            <a:t>Risiko for at se adfærd som personlighedstræk</a:t>
          </a:r>
          <a:endParaRPr lang="en-US" sz="1600" kern="1200" dirty="0">
            <a:latin typeface="Gabriela" pitchFamily="2" charset="77"/>
          </a:endParaRPr>
        </a:p>
      </dsp:txBody>
      <dsp:txXfrm>
        <a:off x="8651947" y="1308721"/>
        <a:ext cx="2193421" cy="1361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3F06-DF63-D24A-95BB-EA4D2AAC6F8D}">
      <dsp:nvSpPr>
        <dsp:cNvPr id="0" name=""/>
        <dsp:cNvSpPr/>
      </dsp:nvSpPr>
      <dsp:spPr>
        <a:xfrm>
          <a:off x="0" y="43387"/>
          <a:ext cx="7029274" cy="16869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Gabriela" pitchFamily="2" charset="77"/>
            </a:rPr>
            <a:t>Tal om </a:t>
          </a:r>
          <a:r>
            <a:rPr lang="en-US" sz="2900" kern="1200" dirty="0" err="1">
              <a:latin typeface="Gabriela" pitchFamily="2" charset="77"/>
            </a:rPr>
            <a:t>en</a:t>
          </a:r>
          <a:r>
            <a:rPr lang="en-US" sz="2900" kern="1200" dirty="0">
              <a:latin typeface="Gabriela" pitchFamily="2" charset="77"/>
            </a:rPr>
            <a:t> </a:t>
          </a:r>
          <a:r>
            <a:rPr lang="en-US" sz="2900" kern="1200" dirty="0" err="1">
              <a:latin typeface="Gabriela" pitchFamily="2" charset="77"/>
            </a:rPr>
            <a:t>borger</a:t>
          </a:r>
          <a:endParaRPr lang="en-US" sz="2900" kern="1200" dirty="0">
            <a:latin typeface="Gabriela" pitchFamily="2" charset="77"/>
          </a:endParaRPr>
        </a:p>
      </dsp:txBody>
      <dsp:txXfrm>
        <a:off x="82350" y="125737"/>
        <a:ext cx="6864574" cy="1522257"/>
      </dsp:txXfrm>
    </dsp:sp>
    <dsp:sp modelId="{3A907DA2-D65E-2048-B87D-7C8F00863068}">
      <dsp:nvSpPr>
        <dsp:cNvPr id="0" name=""/>
        <dsp:cNvSpPr/>
      </dsp:nvSpPr>
      <dsp:spPr>
        <a:xfrm>
          <a:off x="0" y="1813864"/>
          <a:ext cx="7029274" cy="16869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latin typeface="Gabriela" pitchFamily="2" charset="77"/>
            </a:rPr>
            <a:t>Kig</a:t>
          </a:r>
          <a:r>
            <a:rPr lang="en-US" sz="2900" kern="1200" dirty="0">
              <a:latin typeface="Gabriela" pitchFamily="2" charset="77"/>
            </a:rPr>
            <a:t> </a:t>
          </a:r>
          <a:r>
            <a:rPr lang="en-US" sz="2900" kern="1200" dirty="0" err="1">
              <a:latin typeface="Gabriela" pitchFamily="2" charset="77"/>
            </a:rPr>
            <a:t>på</a:t>
          </a:r>
          <a:r>
            <a:rPr lang="en-US" sz="2900" kern="1200" dirty="0">
              <a:latin typeface="Gabriela" pitchFamily="2" charset="77"/>
            </a:rPr>
            <a:t> </a:t>
          </a:r>
          <a:r>
            <a:rPr lang="en-US" sz="2900" kern="1200" dirty="0" err="1">
              <a:latin typeface="Gabriela" pitchFamily="2" charset="77"/>
            </a:rPr>
            <a:t>og</a:t>
          </a:r>
          <a:r>
            <a:rPr lang="en-US" sz="2900" kern="1200" dirty="0">
              <a:latin typeface="Gabriela" pitchFamily="2" charset="77"/>
            </a:rPr>
            <a:t> </a:t>
          </a:r>
          <a:r>
            <a:rPr lang="en-US" sz="2900" kern="1200" dirty="0" err="1">
              <a:latin typeface="Gabriela" pitchFamily="2" charset="77"/>
            </a:rPr>
            <a:t>beskriv</a:t>
          </a:r>
          <a:r>
            <a:rPr lang="en-US" sz="2900" kern="1200" dirty="0">
              <a:latin typeface="Gabriela" pitchFamily="2" charset="77"/>
            </a:rPr>
            <a:t> </a:t>
          </a:r>
          <a:r>
            <a:rPr lang="en-US" sz="2900" kern="1200" dirty="0" err="1">
              <a:latin typeface="Gabriela" pitchFamily="2" charset="77"/>
            </a:rPr>
            <a:t>borgerens</a:t>
          </a:r>
          <a:r>
            <a:rPr lang="en-US" sz="2900" kern="1200" dirty="0">
              <a:latin typeface="Gabriela" pitchFamily="2" charset="77"/>
            </a:rPr>
            <a:t> </a:t>
          </a:r>
          <a:r>
            <a:rPr lang="en-US" sz="2900" kern="1200" dirty="0" err="1">
              <a:latin typeface="Gabriela" pitchFamily="2" charset="77"/>
            </a:rPr>
            <a:t>adfærd</a:t>
          </a:r>
          <a:endParaRPr lang="en-US" sz="2900" kern="1200" dirty="0">
            <a:latin typeface="Gabriela" pitchFamily="2" charset="77"/>
          </a:endParaRPr>
        </a:p>
      </dsp:txBody>
      <dsp:txXfrm>
        <a:off x="82350" y="1896214"/>
        <a:ext cx="6864574" cy="1522257"/>
      </dsp:txXfrm>
    </dsp:sp>
    <dsp:sp modelId="{9E2A81F0-7539-6B4C-92AA-E26B431CE940}">
      <dsp:nvSpPr>
        <dsp:cNvPr id="0" name=""/>
        <dsp:cNvSpPr/>
      </dsp:nvSpPr>
      <dsp:spPr>
        <a:xfrm>
          <a:off x="0" y="3584341"/>
          <a:ext cx="7029274" cy="16869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Gabriela" pitchFamily="2" charset="77"/>
            </a:rPr>
            <a:t>Er </a:t>
          </a:r>
          <a:r>
            <a:rPr lang="en-US" sz="2900" kern="1200" dirty="0" err="1">
              <a:latin typeface="Gabriela" pitchFamily="2" charset="77"/>
            </a:rPr>
            <a:t>borgerens</a:t>
          </a:r>
          <a:r>
            <a:rPr lang="en-US" sz="2900" kern="1200" dirty="0">
              <a:latin typeface="Gabriela" pitchFamily="2" charset="77"/>
            </a:rPr>
            <a:t> </a:t>
          </a:r>
          <a:r>
            <a:rPr lang="en-US" sz="2900" kern="1200" dirty="0" err="1">
              <a:latin typeface="Gabriela" pitchFamily="2" charset="77"/>
            </a:rPr>
            <a:t>adfærd</a:t>
          </a:r>
          <a:r>
            <a:rPr lang="en-US" sz="2900" kern="1200" dirty="0">
              <a:latin typeface="Gabriela" pitchFamily="2" charset="77"/>
            </a:rPr>
            <a:t> et </a:t>
          </a:r>
          <a:r>
            <a:rPr lang="en-US" sz="2900" kern="1200" dirty="0" err="1">
              <a:latin typeface="Gabriela" pitchFamily="2" charset="77"/>
            </a:rPr>
            <a:t>tegn</a:t>
          </a:r>
          <a:r>
            <a:rPr lang="en-US" sz="2900" kern="1200" dirty="0">
              <a:latin typeface="Gabriela" pitchFamily="2" charset="77"/>
            </a:rPr>
            <a:t> </a:t>
          </a:r>
          <a:r>
            <a:rPr lang="en-US" sz="2900" kern="1200" dirty="0" err="1">
              <a:latin typeface="Gabriela" pitchFamily="2" charset="77"/>
            </a:rPr>
            <a:t>på</a:t>
          </a:r>
          <a:r>
            <a:rPr lang="en-US" sz="2900" kern="1200" dirty="0">
              <a:latin typeface="Gabriela" pitchFamily="2" charset="77"/>
            </a:rPr>
            <a:t> at </a:t>
          </a:r>
          <a:r>
            <a:rPr lang="en-US" sz="2900" kern="1200" dirty="0" err="1">
              <a:latin typeface="Gabriela" pitchFamily="2" charset="77"/>
            </a:rPr>
            <a:t>borgeren</a:t>
          </a:r>
          <a:r>
            <a:rPr lang="en-US" sz="2900" kern="1200" dirty="0">
              <a:latin typeface="Gabriela" pitchFamily="2" charset="77"/>
            </a:rPr>
            <a:t> </a:t>
          </a:r>
          <a:r>
            <a:rPr lang="en-US" sz="2900" kern="1200" dirty="0" err="1">
              <a:latin typeface="Gabriela" pitchFamily="2" charset="77"/>
            </a:rPr>
            <a:t>har</a:t>
          </a:r>
          <a:r>
            <a:rPr lang="en-US" sz="2900" kern="1200" dirty="0">
              <a:latin typeface="Gabriela" pitchFamily="2" charset="77"/>
            </a:rPr>
            <a:t> </a:t>
          </a:r>
          <a:r>
            <a:rPr lang="en-US" sz="2900" kern="1200" dirty="0" err="1">
              <a:latin typeface="Gabriela" pitchFamily="2" charset="77"/>
            </a:rPr>
            <a:t>en</a:t>
          </a:r>
          <a:r>
            <a:rPr lang="en-US" sz="2900" kern="1200" dirty="0">
              <a:latin typeface="Gabriela" pitchFamily="2" charset="77"/>
            </a:rPr>
            <a:t> </a:t>
          </a:r>
          <a:r>
            <a:rPr lang="en-US" sz="2900" kern="1200" dirty="0" err="1">
              <a:latin typeface="Gabriela" pitchFamily="2" charset="77"/>
            </a:rPr>
            <a:t>psykisk</a:t>
          </a:r>
          <a:r>
            <a:rPr lang="en-US" sz="2900" kern="1200" dirty="0">
              <a:latin typeface="Gabriela" pitchFamily="2" charset="77"/>
            </a:rPr>
            <a:t> </a:t>
          </a:r>
          <a:r>
            <a:rPr lang="en-US" sz="2900" kern="1200" dirty="0" err="1">
              <a:latin typeface="Gabriela" pitchFamily="2" charset="77"/>
            </a:rPr>
            <a:t>lidelse</a:t>
          </a:r>
          <a:r>
            <a:rPr lang="en-US" sz="2900" kern="1200" dirty="0">
              <a:latin typeface="Gabriela" pitchFamily="2" charset="77"/>
            </a:rPr>
            <a:t>, </a:t>
          </a:r>
          <a:r>
            <a:rPr lang="en-US" sz="2900" kern="1200" dirty="0" err="1">
              <a:latin typeface="Gabriela" pitchFamily="2" charset="77"/>
            </a:rPr>
            <a:t>eller</a:t>
          </a:r>
          <a:r>
            <a:rPr lang="en-US" sz="2900" kern="1200" dirty="0">
              <a:latin typeface="Gabriela" pitchFamily="2" charset="77"/>
            </a:rPr>
            <a:t> </a:t>
          </a:r>
          <a:r>
            <a:rPr lang="en-US" sz="2900" kern="1200" dirty="0" err="1">
              <a:latin typeface="Gabriela" pitchFamily="2" charset="77"/>
            </a:rPr>
            <a:t>kan</a:t>
          </a:r>
          <a:r>
            <a:rPr lang="en-US" sz="2900" kern="1200" dirty="0">
              <a:latin typeface="Gabriela" pitchFamily="2" charset="77"/>
            </a:rPr>
            <a:t> det </a:t>
          </a:r>
          <a:r>
            <a:rPr lang="en-US" sz="2900" kern="1200" dirty="0" err="1">
              <a:latin typeface="Gabriela" pitchFamily="2" charset="77"/>
            </a:rPr>
            <a:t>være</a:t>
          </a:r>
          <a:r>
            <a:rPr lang="en-US" sz="2900" kern="1200" dirty="0">
              <a:latin typeface="Gabriela" pitchFamily="2" charset="77"/>
            </a:rPr>
            <a:t> </a:t>
          </a:r>
          <a:r>
            <a:rPr lang="en-US" sz="2900" kern="1200" dirty="0" err="1">
              <a:latin typeface="Gabriela" pitchFamily="2" charset="77"/>
            </a:rPr>
            <a:t>noget</a:t>
          </a:r>
          <a:r>
            <a:rPr lang="en-US" sz="2900" kern="1200" dirty="0">
              <a:latin typeface="Gabriela" pitchFamily="2" charset="77"/>
            </a:rPr>
            <a:t> </a:t>
          </a:r>
          <a:r>
            <a:rPr lang="en-US" sz="2900" kern="1200" dirty="0" err="1">
              <a:latin typeface="Gabriela" pitchFamily="2" charset="77"/>
            </a:rPr>
            <a:t>andet</a:t>
          </a:r>
          <a:r>
            <a:rPr lang="en-US" sz="2900" kern="1200" dirty="0">
              <a:latin typeface="Gabriela" pitchFamily="2" charset="77"/>
            </a:rPr>
            <a:t>?</a:t>
          </a:r>
        </a:p>
      </dsp:txBody>
      <dsp:txXfrm>
        <a:off x="82350" y="3666691"/>
        <a:ext cx="6864574" cy="15222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FF90-BB99-534D-8E39-F695E7D9B585}" type="datetimeFigureOut">
              <a:rPr lang="da-DK" smtClean="0"/>
              <a:t>31.03.2025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47848-2671-0B44-9993-D5B6A789D4CD}" type="slidenum">
              <a:rPr lang="da-DK" smtClean="0"/>
              <a:t>‹nr.›</a:t>
            </a:fld>
            <a:endParaRPr lang="da-DK"/>
          </a:p>
        </p:txBody>
      </p:sp>
    </p:spTree>
    <p:extLst>
      <p:ext uri="{BB962C8B-B14F-4D97-AF65-F5344CB8AC3E}">
        <p14:creationId xmlns:p14="http://schemas.microsoft.com/office/powerpoint/2010/main" val="221448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305079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408878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effectLst/>
              </a:rPr>
              <a:t>Personlig </a:t>
            </a:r>
            <a:r>
              <a:rPr lang="da-DK" dirty="0" err="1">
                <a:effectLst/>
              </a:rPr>
              <a:t>recovery</a:t>
            </a:r>
            <a:r>
              <a:rPr lang="da-DK" dirty="0">
                <a:effectLst/>
              </a:rPr>
              <a:t> er den oplevelse af livskvalitet, meningsfuldhed, kontrol over sin livssituation og håb, som patienten kan udvikle under sin sygdom, selvom sygdommen fortsat medfører begrænsninger i patientens liv. Det er i høj grad en menneskelig udvikling, som patienten selv oplever og styrer, men behandling og støtte kan tilrettelægges, så de i størst mulig udstrækning fremmer en positiv proces.</a:t>
            </a:r>
          </a:p>
          <a:p>
            <a:endParaRPr lang="da-DK" dirty="0"/>
          </a:p>
        </p:txBody>
      </p:sp>
      <p:sp>
        <p:nvSpPr>
          <p:cNvPr id="4" name="Pladsholder til slidenummer 3"/>
          <p:cNvSpPr>
            <a:spLocks noGrp="1"/>
          </p:cNvSpPr>
          <p:nvPr>
            <p:ph type="sldNum" sz="quarter" idx="5"/>
          </p:nvPr>
        </p:nvSpPr>
        <p:spPr/>
        <p:txBody>
          <a:bodyPr/>
          <a:lstStyle/>
          <a:p>
            <a:fld id="{AD047848-2671-0B44-9993-D5B6A789D4CD}" type="slidenum">
              <a:rPr lang="da-DK" smtClean="0"/>
              <a:t>14</a:t>
            </a:fld>
            <a:endParaRPr lang="da-DK"/>
          </a:p>
        </p:txBody>
      </p:sp>
    </p:spTree>
    <p:extLst>
      <p:ext uri="{BB962C8B-B14F-4D97-AF65-F5344CB8AC3E}">
        <p14:creationId xmlns:p14="http://schemas.microsoft.com/office/powerpoint/2010/main" val="404354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3/30/25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8388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3/30/25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22941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3/30/25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94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263834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3/30/25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25469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3/30/25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5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3/30/25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12239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3/30/25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64322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3/30/25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7974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3/30/25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58255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3/30/25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31040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3/30/25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13319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3/30/25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8648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5" r:id="rId6"/>
    <p:sldLayoutId id="2147483690" r:id="rId7"/>
    <p:sldLayoutId id="2147483691" r:id="rId8"/>
    <p:sldLayoutId id="2147483692" r:id="rId9"/>
    <p:sldLayoutId id="2147483694" r:id="rId10"/>
    <p:sldLayoutId id="2147483693" r:id="rId11"/>
    <p:sldLayoutId id="2147483697" r:id="rId12"/>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983080A-6551-4451-BD82-99B048897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n marmor med brun og akvamarin farver">
            <a:extLst>
              <a:ext uri="{FF2B5EF4-FFF2-40B4-BE49-F238E27FC236}">
                <a16:creationId xmlns:a16="http://schemas.microsoft.com/office/drawing/2014/main" id="{A1A49ACE-4C88-0087-5662-056D15F1B742}"/>
              </a:ext>
            </a:extLst>
          </p:cNvPr>
          <p:cNvPicPr>
            <a:picLocks noChangeAspect="1"/>
          </p:cNvPicPr>
          <p:nvPr/>
        </p:nvPicPr>
        <p:blipFill>
          <a:blip r:embed="rId2">
            <a:alphaModFix amt="40000"/>
          </a:blip>
          <a:srcRect t="5332" b="15443"/>
          <a:stretch/>
        </p:blipFill>
        <p:spPr>
          <a:xfrm>
            <a:off x="20" y="10"/>
            <a:ext cx="12191979" cy="6857990"/>
          </a:xfrm>
          <a:prstGeom prst="rect">
            <a:avLst/>
          </a:prstGeom>
        </p:spPr>
      </p:pic>
      <p:sp>
        <p:nvSpPr>
          <p:cNvPr id="2" name="Titel 1">
            <a:extLst>
              <a:ext uri="{FF2B5EF4-FFF2-40B4-BE49-F238E27FC236}">
                <a16:creationId xmlns:a16="http://schemas.microsoft.com/office/drawing/2014/main" id="{544C6AFC-17A9-4AEB-EC8F-86F4FDDF0769}"/>
              </a:ext>
            </a:extLst>
          </p:cNvPr>
          <p:cNvSpPr>
            <a:spLocks noGrp="1"/>
          </p:cNvSpPr>
          <p:nvPr>
            <p:ph type="ctrTitle"/>
          </p:nvPr>
        </p:nvSpPr>
        <p:spPr>
          <a:xfrm>
            <a:off x="914401" y="2909456"/>
            <a:ext cx="7393922" cy="3066469"/>
          </a:xfrm>
        </p:spPr>
        <p:txBody>
          <a:bodyPr anchor="b">
            <a:normAutofit/>
          </a:bodyPr>
          <a:lstStyle/>
          <a:p>
            <a:r>
              <a:rPr lang="da-DK">
                <a:solidFill>
                  <a:srgbClr val="FFFFFF"/>
                </a:solidFill>
                <a:latin typeface="Gabriela" pitchFamily="2" charset="77"/>
              </a:rPr>
              <a:t>Mennesker med psykiske lidelser og demens</a:t>
            </a:r>
          </a:p>
        </p:txBody>
      </p:sp>
      <p:sp>
        <p:nvSpPr>
          <p:cNvPr id="3" name="Undertitel 2">
            <a:extLst>
              <a:ext uri="{FF2B5EF4-FFF2-40B4-BE49-F238E27FC236}">
                <a16:creationId xmlns:a16="http://schemas.microsoft.com/office/drawing/2014/main" id="{191A2AB8-6368-C733-B657-0DAD9FD87437}"/>
              </a:ext>
            </a:extLst>
          </p:cNvPr>
          <p:cNvSpPr>
            <a:spLocks noGrp="1"/>
          </p:cNvSpPr>
          <p:nvPr>
            <p:ph type="subTitle" idx="1"/>
          </p:nvPr>
        </p:nvSpPr>
        <p:spPr>
          <a:xfrm>
            <a:off x="914400" y="956113"/>
            <a:ext cx="7393922" cy="1329888"/>
          </a:xfrm>
        </p:spPr>
        <p:txBody>
          <a:bodyPr anchor="t">
            <a:normAutofit/>
          </a:bodyPr>
          <a:lstStyle/>
          <a:p>
            <a:r>
              <a:rPr lang="da-DK" dirty="0">
                <a:solidFill>
                  <a:srgbClr val="FFFFFF"/>
                </a:solidFill>
                <a:latin typeface="Gabriela" pitchFamily="2" charset="77"/>
              </a:rPr>
              <a:t>Anneke Dapper-Skaaning</a:t>
            </a:r>
            <a:endParaRPr lang="da-DK">
              <a:solidFill>
                <a:srgbClr val="FFFFFF"/>
              </a:solidFill>
              <a:latin typeface="Gabriela" pitchFamily="2" charset="77"/>
            </a:endParaRPr>
          </a:p>
          <a:p>
            <a:r>
              <a:rPr lang="da-DK" dirty="0">
                <a:solidFill>
                  <a:srgbClr val="FFFFFF"/>
                </a:solidFill>
                <a:latin typeface="Gabriela" pitchFamily="2" charset="77"/>
              </a:rPr>
              <a:t>Demenspsykolog</a:t>
            </a:r>
            <a:endParaRPr lang="da-DK">
              <a:solidFill>
                <a:srgbClr val="FFFFFF"/>
              </a:solidFill>
              <a:latin typeface="Gabriela" pitchFamily="2" charset="77"/>
            </a:endParaRPr>
          </a:p>
        </p:txBody>
      </p:sp>
      <p:cxnSp>
        <p:nvCxnSpPr>
          <p:cNvPr id="22" name="Straight Connector 21">
            <a:extLst>
              <a:ext uri="{FF2B5EF4-FFF2-40B4-BE49-F238E27FC236}">
                <a16:creationId xmlns:a16="http://schemas.microsoft.com/office/drawing/2014/main" id="{8A5C8BF2-C035-4BFF-8802-A397238344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6272784"/>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441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r>
              <a:rPr lang="da-DK"/>
              <a:t>Side </a:t>
            </a:r>
            <a:fld id="{24C8C45C-947F-4981-8B3F-4F32E973C901}" type="slidenum">
              <a:rPr lang="da-DK" smtClean="0"/>
              <a:pPr/>
              <a:t>10</a:t>
            </a:fld>
            <a:endParaRPr lang="da-DK" dirty="0"/>
          </a:p>
        </p:txBody>
      </p:sp>
      <p:sp>
        <p:nvSpPr>
          <p:cNvPr id="4" name="Titel 3"/>
          <p:cNvSpPr>
            <a:spLocks noGrp="1"/>
          </p:cNvSpPr>
          <p:nvPr>
            <p:ph type="title"/>
          </p:nvPr>
        </p:nvSpPr>
        <p:spPr>
          <a:xfrm>
            <a:off x="432000" y="435557"/>
            <a:ext cx="8398800" cy="1132303"/>
          </a:xfrm>
        </p:spPr>
        <p:txBody>
          <a:bodyPr>
            <a:normAutofit fontScale="90000"/>
          </a:bodyPr>
          <a:lstStyle/>
          <a:p>
            <a:r>
              <a:rPr lang="da-DK" dirty="0"/>
              <a:t>Forskellige årsager til samme adfærd  </a:t>
            </a:r>
          </a:p>
        </p:txBody>
      </p:sp>
      <p:cxnSp>
        <p:nvCxnSpPr>
          <p:cNvPr id="7" name="Lige forbindelse 6"/>
          <p:cNvCxnSpPr/>
          <p:nvPr/>
        </p:nvCxnSpPr>
        <p:spPr>
          <a:xfrm flipV="1">
            <a:off x="870333" y="4153359"/>
            <a:ext cx="7138930" cy="22034"/>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a:xfrm>
            <a:off x="870333" y="2555913"/>
            <a:ext cx="7138930" cy="0"/>
          </a:xfrm>
          <a:prstGeom prst="line">
            <a:avLst/>
          </a:prstGeom>
          <a:ln w="57150">
            <a:solidFill>
              <a:schemeClr val="accent4">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flipV="1">
            <a:off x="870333" y="5640636"/>
            <a:ext cx="7227065" cy="2"/>
          </a:xfrm>
          <a:prstGeom prst="line">
            <a:avLst/>
          </a:prstGeom>
          <a:ln w="57150">
            <a:solidFill>
              <a:schemeClr val="accent4">
                <a:lumMod val="90000"/>
              </a:schemeClr>
            </a:solidFill>
          </a:ln>
        </p:spPr>
        <p:style>
          <a:lnRef idx="1">
            <a:schemeClr val="accent1"/>
          </a:lnRef>
          <a:fillRef idx="0">
            <a:schemeClr val="accent1"/>
          </a:fillRef>
          <a:effectRef idx="0">
            <a:schemeClr val="accent1"/>
          </a:effectRef>
          <a:fontRef idx="minor">
            <a:schemeClr val="tx1"/>
          </a:fontRef>
        </p:style>
      </p:cxnSp>
      <p:sp>
        <p:nvSpPr>
          <p:cNvPr id="2" name="Pladsholder til indhold 1"/>
          <p:cNvSpPr>
            <a:spLocks noGrp="1"/>
          </p:cNvSpPr>
          <p:nvPr>
            <p:ph idx="1"/>
          </p:nvPr>
        </p:nvSpPr>
        <p:spPr/>
        <p:txBody>
          <a:bodyPr/>
          <a:lstStyle/>
          <a:p>
            <a:pPr marL="0" indent="0">
              <a:buNone/>
            </a:pPr>
            <a:endParaRPr lang="da-DK" dirty="0"/>
          </a:p>
          <a:p>
            <a:pPr marL="0" indent="0">
              <a:buNone/>
            </a:pPr>
            <a:endParaRPr lang="da-DK" dirty="0"/>
          </a:p>
        </p:txBody>
      </p:sp>
      <p:sp>
        <p:nvSpPr>
          <p:cNvPr id="33" name="Tekstfelt 32"/>
          <p:cNvSpPr txBox="1"/>
          <p:nvPr/>
        </p:nvSpPr>
        <p:spPr>
          <a:xfrm>
            <a:off x="8306718" y="2456761"/>
            <a:ext cx="1553378" cy="246221"/>
          </a:xfrm>
          <a:prstGeom prst="rect">
            <a:avLst/>
          </a:prstGeom>
          <a:noFill/>
        </p:spPr>
        <p:txBody>
          <a:bodyPr wrap="square" lIns="0" tIns="0" rIns="0" bIns="0" rtlCol="0">
            <a:spAutoFit/>
          </a:bodyPr>
          <a:lstStyle/>
          <a:p>
            <a:r>
              <a:rPr lang="da-DK" sz="1600" dirty="0"/>
              <a:t>Psykotisk </a:t>
            </a:r>
          </a:p>
        </p:txBody>
      </p:sp>
      <p:sp>
        <p:nvSpPr>
          <p:cNvPr id="34" name="Tekstfelt 33"/>
          <p:cNvSpPr txBox="1"/>
          <p:nvPr/>
        </p:nvSpPr>
        <p:spPr>
          <a:xfrm flipH="1">
            <a:off x="8331960" y="3929172"/>
            <a:ext cx="1013487" cy="246221"/>
          </a:xfrm>
          <a:prstGeom prst="rect">
            <a:avLst/>
          </a:prstGeom>
          <a:noFill/>
        </p:spPr>
        <p:txBody>
          <a:bodyPr wrap="square" lIns="0" tIns="0" rIns="0" bIns="0" rtlCol="0">
            <a:spAutoFit/>
          </a:bodyPr>
          <a:lstStyle/>
          <a:p>
            <a:r>
              <a:rPr lang="da-DK" sz="1600" dirty="0"/>
              <a:t>”Normal” </a:t>
            </a:r>
          </a:p>
        </p:txBody>
      </p:sp>
      <p:sp>
        <p:nvSpPr>
          <p:cNvPr id="35" name="Tekstfelt 34"/>
          <p:cNvSpPr txBox="1"/>
          <p:nvPr/>
        </p:nvSpPr>
        <p:spPr>
          <a:xfrm>
            <a:off x="8446683" y="5464366"/>
            <a:ext cx="1303245" cy="246221"/>
          </a:xfrm>
          <a:prstGeom prst="rect">
            <a:avLst/>
          </a:prstGeom>
          <a:noFill/>
        </p:spPr>
        <p:txBody>
          <a:bodyPr wrap="square" lIns="0" tIns="0" rIns="0" bIns="0" rtlCol="0">
            <a:spAutoFit/>
          </a:bodyPr>
          <a:lstStyle/>
          <a:p>
            <a:r>
              <a:rPr lang="da-DK" sz="1600" dirty="0"/>
              <a:t>Demens </a:t>
            </a:r>
          </a:p>
        </p:txBody>
      </p:sp>
      <p:pic>
        <p:nvPicPr>
          <p:cNvPr id="36" name="Billede 35"/>
          <p:cNvPicPr>
            <a:picLocks noChangeAspect="1"/>
          </p:cNvPicPr>
          <p:nvPr/>
        </p:nvPicPr>
        <p:blipFill>
          <a:blip r:embed="rId3"/>
          <a:stretch>
            <a:fillRect/>
          </a:stretch>
        </p:blipFill>
        <p:spPr>
          <a:xfrm>
            <a:off x="1105950" y="2730749"/>
            <a:ext cx="1838325" cy="1247775"/>
          </a:xfrm>
          <a:prstGeom prst="rect">
            <a:avLst/>
          </a:prstGeom>
        </p:spPr>
      </p:pic>
      <p:pic>
        <p:nvPicPr>
          <p:cNvPr id="37" name="Billede 36"/>
          <p:cNvPicPr>
            <a:picLocks noChangeAspect="1"/>
          </p:cNvPicPr>
          <p:nvPr/>
        </p:nvPicPr>
        <p:blipFill>
          <a:blip r:embed="rId3"/>
          <a:stretch>
            <a:fillRect/>
          </a:stretch>
        </p:blipFill>
        <p:spPr>
          <a:xfrm>
            <a:off x="3564702" y="2712766"/>
            <a:ext cx="1838325" cy="1247775"/>
          </a:xfrm>
          <a:prstGeom prst="rect">
            <a:avLst/>
          </a:prstGeom>
        </p:spPr>
      </p:pic>
      <p:pic>
        <p:nvPicPr>
          <p:cNvPr id="38" name="Billede 37"/>
          <p:cNvPicPr>
            <a:picLocks noChangeAspect="1"/>
          </p:cNvPicPr>
          <p:nvPr/>
        </p:nvPicPr>
        <p:blipFill>
          <a:blip r:embed="rId3"/>
          <a:stretch>
            <a:fillRect/>
          </a:stretch>
        </p:blipFill>
        <p:spPr>
          <a:xfrm>
            <a:off x="2278644" y="5332650"/>
            <a:ext cx="1838325" cy="1247775"/>
          </a:xfrm>
          <a:prstGeom prst="rect">
            <a:avLst/>
          </a:prstGeom>
        </p:spPr>
      </p:pic>
    </p:spTree>
    <p:extLst>
      <p:ext uri="{BB962C8B-B14F-4D97-AF65-F5344CB8AC3E}">
        <p14:creationId xmlns:p14="http://schemas.microsoft.com/office/powerpoint/2010/main" val="14402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38"/>
                                        </p:tgtEl>
                                      </p:cBhvr>
                                    </p:animEffect>
                                    <p:anim calcmode="lin" valueType="num">
                                      <p:cBhvr>
                                        <p:cTn id="19" dur="1000"/>
                                        <p:tgtEl>
                                          <p:spTgt spid="38"/>
                                        </p:tgtEl>
                                        <p:attrNameLst>
                                          <p:attrName>ppt_x</p:attrName>
                                        </p:attrNameLst>
                                      </p:cBhvr>
                                      <p:tavLst>
                                        <p:tav tm="0">
                                          <p:val>
                                            <p:strVal val="ppt_x"/>
                                          </p:val>
                                        </p:tav>
                                        <p:tav tm="100000">
                                          <p:val>
                                            <p:strVal val="ppt_x"/>
                                          </p:val>
                                        </p:tav>
                                      </p:tavLst>
                                    </p:anim>
                                    <p:anim calcmode="lin" valueType="num">
                                      <p:cBhvr>
                                        <p:cTn id="20" dur="1000"/>
                                        <p:tgtEl>
                                          <p:spTgt spid="38"/>
                                        </p:tgtEl>
                                        <p:attrNameLst>
                                          <p:attrName>ppt_y</p:attrName>
                                        </p:attrNameLst>
                                      </p:cBhvr>
                                      <p:tavLst>
                                        <p:tav tm="0">
                                          <p:val>
                                            <p:strVal val="ppt_y"/>
                                          </p:val>
                                        </p:tav>
                                        <p:tav tm="100000">
                                          <p:val>
                                            <p:strVal val="ppt_y+.1"/>
                                          </p:val>
                                        </p:tav>
                                      </p:tavLst>
                                    </p:anim>
                                    <p:set>
                                      <p:cBhvr>
                                        <p:cTn id="21" dur="1" fill="hold">
                                          <p:stCondLst>
                                            <p:cond delay="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8" name="Pladsholder til indhold 7" descr="Et billede, der indeholder tøj, person, indendørs, mur&#10;&#10;Automatisk genereret beskrivelse">
            <a:extLst>
              <a:ext uri="{FF2B5EF4-FFF2-40B4-BE49-F238E27FC236}">
                <a16:creationId xmlns:a16="http://schemas.microsoft.com/office/drawing/2014/main" id="{32A81233-2ABB-9B0A-4044-CB3752A6A196}"/>
              </a:ext>
            </a:extLst>
          </p:cNvPr>
          <p:cNvPicPr>
            <a:picLocks noGrp="1" noChangeAspect="1"/>
          </p:cNvPicPr>
          <p:nvPr>
            <p:ph idx="1"/>
          </p:nvPr>
        </p:nvPicPr>
        <p:blipFill>
          <a:blip r:embed="rId2"/>
          <a:srcRect b="15730"/>
          <a:stretch/>
        </p:blipFill>
        <p:spPr>
          <a:xfrm>
            <a:off x="1" y="10"/>
            <a:ext cx="12192000" cy="6857990"/>
          </a:xfrm>
          <a:prstGeom prst="rect">
            <a:avLst/>
          </a:prstGeom>
        </p:spPr>
      </p:pic>
      <p:sp>
        <p:nvSpPr>
          <p:cNvPr id="23" name="Rectangle 22">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600" y="1066800"/>
            <a:ext cx="4681728"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A3F98E1B-2FF5-42BA-2B2C-4638537AEFA2}"/>
              </a:ext>
            </a:extLst>
          </p:cNvPr>
          <p:cNvSpPr>
            <a:spLocks noGrp="1"/>
          </p:cNvSpPr>
          <p:nvPr>
            <p:ph type="title"/>
          </p:nvPr>
        </p:nvSpPr>
        <p:spPr>
          <a:xfrm>
            <a:off x="8315324" y="1562101"/>
            <a:ext cx="3338965" cy="2738530"/>
          </a:xfrm>
        </p:spPr>
        <p:txBody>
          <a:bodyPr vert="horz" lIns="91440" tIns="45720" rIns="91440" bIns="45720" rtlCol="0" anchor="t">
            <a:normAutofit fontScale="90000"/>
          </a:bodyPr>
          <a:lstStyle/>
          <a:p>
            <a:pPr>
              <a:lnSpc>
                <a:spcPct val="90000"/>
              </a:lnSpc>
            </a:pPr>
            <a:r>
              <a:rPr lang="en-US" sz="4800" b="1" kern="1200" dirty="0">
                <a:solidFill>
                  <a:schemeClr val="tx1"/>
                </a:solidFill>
                <a:latin typeface="+mj-lt"/>
                <a:ea typeface="+mj-ea"/>
                <a:cs typeface="+mj-cs"/>
              </a:rPr>
              <a:t>At </a:t>
            </a:r>
            <a:r>
              <a:rPr lang="en-US" sz="4800" b="1" kern="1200" dirty="0" err="1">
                <a:solidFill>
                  <a:schemeClr val="tx1"/>
                </a:solidFill>
                <a:latin typeface="+mj-lt"/>
                <a:ea typeface="+mj-ea"/>
                <a:cs typeface="+mj-cs"/>
              </a:rPr>
              <a:t>opfatte</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virkelig-heden</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på</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en</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anden</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måde</a:t>
            </a:r>
            <a:endParaRPr lang="en-US" sz="4800" b="1" kern="1200" dirty="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619035" y="3435440"/>
            <a:ext cx="0" cy="469087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1027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222377-6B0D-5B60-BDF8-56883E6DBD48}"/>
              </a:ext>
            </a:extLst>
          </p:cNvPr>
          <p:cNvSpPr>
            <a:spLocks noGrp="1"/>
          </p:cNvSpPr>
          <p:nvPr>
            <p:ph type="title"/>
          </p:nvPr>
        </p:nvSpPr>
        <p:spPr>
          <a:xfrm>
            <a:off x="8719126" y="979051"/>
            <a:ext cx="2811879" cy="406837"/>
          </a:xfrm>
        </p:spPr>
        <p:txBody>
          <a:bodyPr anchor="b">
            <a:normAutofit fontScale="90000"/>
          </a:bodyPr>
          <a:lstStyle/>
          <a:p>
            <a:r>
              <a:rPr lang="da-DK" sz="3600" dirty="0">
                <a:latin typeface="Gabriela" pitchFamily="2" charset="77"/>
              </a:rPr>
              <a:t>Diagnose eller ej</a:t>
            </a:r>
          </a:p>
        </p:txBody>
      </p:sp>
      <p:pic>
        <p:nvPicPr>
          <p:cNvPr id="5" name="Billede 4" descr="Et billede, der indeholder sort-hvid, Ansigt, rynke, portræt&#10;&#10;Automatisk genereret beskrivelse">
            <a:extLst>
              <a:ext uri="{FF2B5EF4-FFF2-40B4-BE49-F238E27FC236}">
                <a16:creationId xmlns:a16="http://schemas.microsoft.com/office/drawing/2014/main" id="{7F019193-3CA2-8733-51AE-E6AD027EDB26}"/>
              </a:ext>
            </a:extLst>
          </p:cNvPr>
          <p:cNvPicPr>
            <a:picLocks noChangeAspect="1"/>
          </p:cNvPicPr>
          <p:nvPr/>
        </p:nvPicPr>
        <p:blipFill>
          <a:blip r:embed="rId2"/>
          <a:srcRect l="21106" r="2544" b="-2"/>
          <a:stretch/>
        </p:blipFill>
        <p:spPr>
          <a:xfrm>
            <a:off x="20" y="535709"/>
            <a:ext cx="8229580" cy="5820640"/>
          </a:xfrm>
          <a:prstGeom prst="rect">
            <a:avLst/>
          </a:prstGeom>
        </p:spPr>
      </p:pic>
      <p:cxnSp>
        <p:nvCxnSpPr>
          <p:cNvPr id="12" name="Straight Connector 11">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7280250-4A44-B0BD-9059-4EDEEB2F0793}"/>
              </a:ext>
            </a:extLst>
          </p:cNvPr>
          <p:cNvSpPr>
            <a:spLocks noGrp="1"/>
          </p:cNvSpPr>
          <p:nvPr>
            <p:ph idx="1"/>
          </p:nvPr>
        </p:nvSpPr>
        <p:spPr>
          <a:xfrm>
            <a:off x="8719128" y="1385888"/>
            <a:ext cx="2811880" cy="4946686"/>
          </a:xfrm>
        </p:spPr>
        <p:txBody>
          <a:bodyPr anchor="t">
            <a:noAutofit/>
          </a:bodyPr>
          <a:lstStyle/>
          <a:p>
            <a:pPr>
              <a:lnSpc>
                <a:spcPct val="110000"/>
              </a:lnSpc>
            </a:pPr>
            <a:r>
              <a:rPr lang="da-DK" dirty="0">
                <a:latin typeface="Gabriela" pitchFamily="2" charset="77"/>
              </a:rPr>
              <a:t>Før vi taler om at nogen er ‘psykisk’ eller sætter diagnoser på, bliver vi nødt til at være nysgerrig på om der virkelig er tale om en diagnose eller et psykisk symptom</a:t>
            </a:r>
          </a:p>
          <a:p>
            <a:pPr>
              <a:lnSpc>
                <a:spcPct val="110000"/>
              </a:lnSpc>
            </a:pPr>
            <a:endParaRPr lang="da-DK" dirty="0">
              <a:latin typeface="Gabriela" pitchFamily="2" charset="77"/>
            </a:endParaRPr>
          </a:p>
          <a:p>
            <a:pPr>
              <a:lnSpc>
                <a:spcPct val="110000"/>
              </a:lnSpc>
            </a:pPr>
            <a:r>
              <a:rPr lang="da-DK" dirty="0">
                <a:latin typeface="Gabriela" pitchFamily="2" charset="77"/>
              </a:rPr>
              <a:t>Helt almindelige mennesker med helt almindelige følelser</a:t>
            </a:r>
          </a:p>
        </p:txBody>
      </p:sp>
    </p:spTree>
    <p:extLst>
      <p:ext uri="{BB962C8B-B14F-4D97-AF65-F5344CB8AC3E}">
        <p14:creationId xmlns:p14="http://schemas.microsoft.com/office/powerpoint/2010/main" val="103101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F82E25-7B6A-1540-918B-7EC879690489}"/>
              </a:ext>
            </a:extLst>
          </p:cNvPr>
          <p:cNvSpPr>
            <a:spLocks noGrp="1"/>
          </p:cNvSpPr>
          <p:nvPr>
            <p:ph type="title"/>
          </p:nvPr>
        </p:nvSpPr>
        <p:spPr>
          <a:xfrm>
            <a:off x="640079" y="570750"/>
            <a:ext cx="10890929" cy="1387934"/>
          </a:xfrm>
        </p:spPr>
        <p:txBody>
          <a:bodyPr vert="horz" lIns="91440" tIns="45720" rIns="91440" bIns="45720" rtlCol="0" anchor="b">
            <a:normAutofit/>
          </a:bodyPr>
          <a:lstStyle/>
          <a:p>
            <a:r>
              <a:rPr lang="en-US" dirty="0" err="1">
                <a:latin typeface="Gabriela" pitchFamily="2" charset="77"/>
              </a:rPr>
              <a:t>Adfærd</a:t>
            </a:r>
            <a:r>
              <a:rPr lang="en-US" dirty="0">
                <a:latin typeface="Gabriela" pitchFamily="2" charset="77"/>
              </a:rPr>
              <a:t> er </a:t>
            </a:r>
            <a:r>
              <a:rPr lang="en-US" dirty="0" err="1">
                <a:latin typeface="Gabriela" pitchFamily="2" charset="77"/>
              </a:rPr>
              <a:t>en</a:t>
            </a:r>
            <a:r>
              <a:rPr lang="en-US" dirty="0">
                <a:latin typeface="Gabriela" pitchFamily="2" charset="77"/>
              </a:rPr>
              <a:t> </a:t>
            </a:r>
            <a:r>
              <a:rPr lang="en-US" dirty="0" err="1">
                <a:latin typeface="Gabriela" pitchFamily="2" charset="77"/>
              </a:rPr>
              <a:t>reaktion</a:t>
            </a:r>
            <a:r>
              <a:rPr lang="en-US" dirty="0">
                <a:latin typeface="Gabriela" pitchFamily="2" charset="77"/>
              </a:rPr>
              <a:t> </a:t>
            </a:r>
            <a:r>
              <a:rPr lang="en-US" dirty="0" err="1">
                <a:latin typeface="Gabriela" pitchFamily="2" charset="77"/>
              </a:rPr>
              <a:t>ikke</a:t>
            </a:r>
            <a:r>
              <a:rPr lang="en-US" dirty="0">
                <a:latin typeface="Gabriela" pitchFamily="2" charset="77"/>
              </a:rPr>
              <a:t> et symptom!!</a:t>
            </a:r>
          </a:p>
        </p:txBody>
      </p:sp>
      <p:cxnSp>
        <p:nvCxnSpPr>
          <p:cNvPr id="13" name="Straight Connector 12">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DB61D5E0-DC5C-4336-EFD1-DE1AA694CE08}"/>
              </a:ext>
            </a:extLst>
          </p:cNvPr>
          <p:cNvGraphicFramePr>
            <a:graphicFrameLocks noGrp="1"/>
          </p:cNvGraphicFramePr>
          <p:nvPr>
            <p:ph idx="1"/>
            <p:extLst>
              <p:ext uri="{D42A27DB-BD31-4B8C-83A1-F6EECF244321}">
                <p14:modId xmlns:p14="http://schemas.microsoft.com/office/powerpoint/2010/main" val="3325082875"/>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92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6" name="Pladsholder til indhold 4" descr="Et billede, der indeholder rynke, Ansigt, hud, Pande&#10;&#10;Automatisk genereret beskrivelse">
            <a:extLst>
              <a:ext uri="{FF2B5EF4-FFF2-40B4-BE49-F238E27FC236}">
                <a16:creationId xmlns:a16="http://schemas.microsoft.com/office/drawing/2014/main" id="{F960D915-C387-182E-7686-05A4946792E3}"/>
              </a:ext>
            </a:extLst>
          </p:cNvPr>
          <p:cNvPicPr>
            <a:picLocks noChangeAspect="1"/>
          </p:cNvPicPr>
          <p:nvPr/>
        </p:nvPicPr>
        <p:blipFill>
          <a:blip r:embed="rId3">
            <a:alphaModFix/>
          </a:blip>
          <a:srcRect t="3953" r="-1" b="4554"/>
          <a:stretch/>
        </p:blipFill>
        <p:spPr>
          <a:xfrm>
            <a:off x="-4704" y="10"/>
            <a:ext cx="5696712" cy="6857990"/>
          </a:xfrm>
          <a:prstGeom prst="rect">
            <a:avLst/>
          </a:prstGeom>
        </p:spPr>
      </p:pic>
      <p:sp>
        <p:nvSpPr>
          <p:cNvPr id="17" name="Rectangle 1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el 1">
            <a:extLst>
              <a:ext uri="{FF2B5EF4-FFF2-40B4-BE49-F238E27FC236}">
                <a16:creationId xmlns:a16="http://schemas.microsoft.com/office/drawing/2014/main" id="{154BFCF6-5C47-D888-98F7-9A6FF5A7A14C}"/>
              </a:ext>
            </a:extLst>
          </p:cNvPr>
          <p:cNvSpPr>
            <a:spLocks noGrp="1"/>
          </p:cNvSpPr>
          <p:nvPr>
            <p:ph type="title"/>
          </p:nvPr>
        </p:nvSpPr>
        <p:spPr>
          <a:xfrm>
            <a:off x="642519" y="1371601"/>
            <a:ext cx="4023360" cy="2671482"/>
          </a:xfrm>
        </p:spPr>
        <p:txBody>
          <a:bodyPr>
            <a:normAutofit/>
          </a:bodyPr>
          <a:lstStyle/>
          <a:p>
            <a:r>
              <a:rPr lang="da-DK">
                <a:solidFill>
                  <a:srgbClr val="FFFFFF"/>
                </a:solidFill>
              </a:rPr>
              <a:t>’</a:t>
            </a:r>
            <a:r>
              <a:rPr lang="da-DK">
                <a:solidFill>
                  <a:srgbClr val="FFFFFF"/>
                </a:solidFill>
                <a:latin typeface="Gabriela" pitchFamily="2" charset="77"/>
              </a:rPr>
              <a:t>Behandling</a:t>
            </a:r>
            <a:r>
              <a:rPr lang="da-DK">
                <a:solidFill>
                  <a:srgbClr val="FFFFFF"/>
                </a:solidFill>
              </a:rPr>
              <a:t>’</a:t>
            </a:r>
          </a:p>
        </p:txBody>
      </p:sp>
      <p:cxnSp>
        <p:nvCxnSpPr>
          <p:cNvPr id="15" name="Straight Connector 1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1F8AB56A-B02A-051A-516C-2ADAF0A36E39}"/>
              </a:ext>
            </a:extLst>
          </p:cNvPr>
          <p:cNvSpPr>
            <a:spLocks noGrp="1"/>
          </p:cNvSpPr>
          <p:nvPr>
            <p:ph idx="1"/>
          </p:nvPr>
        </p:nvSpPr>
        <p:spPr>
          <a:xfrm>
            <a:off x="6242960" y="1031002"/>
            <a:ext cx="5288049" cy="5266922"/>
          </a:xfrm>
        </p:spPr>
        <p:txBody>
          <a:bodyPr>
            <a:normAutofit/>
          </a:bodyPr>
          <a:lstStyle/>
          <a:p>
            <a:r>
              <a:rPr lang="da-DK" dirty="0">
                <a:latin typeface="Gabriela" pitchFamily="2" charset="77"/>
              </a:rPr>
              <a:t>Psykosociale behandling</a:t>
            </a:r>
          </a:p>
          <a:p>
            <a:r>
              <a:rPr lang="da-DK" dirty="0">
                <a:latin typeface="Gabriela" pitchFamily="2" charset="77"/>
              </a:rPr>
              <a:t>Recovery</a:t>
            </a:r>
          </a:p>
          <a:p>
            <a:r>
              <a:rPr lang="da-DK" dirty="0">
                <a:latin typeface="Gabriela" pitchFamily="2" charset="77"/>
              </a:rPr>
              <a:t>Hverdags rehabilitering</a:t>
            </a:r>
          </a:p>
          <a:p>
            <a:r>
              <a:rPr lang="da-DK" dirty="0">
                <a:latin typeface="Gabriela" pitchFamily="2" charset="77"/>
              </a:rPr>
              <a:t>Naturterapi</a:t>
            </a:r>
          </a:p>
          <a:p>
            <a:r>
              <a:rPr lang="da-DK" dirty="0">
                <a:latin typeface="Gabriela" pitchFamily="2" charset="77"/>
              </a:rPr>
              <a:t>Antipsykotisk medicin</a:t>
            </a:r>
          </a:p>
          <a:p>
            <a:r>
              <a:rPr lang="da-DK" dirty="0">
                <a:latin typeface="Gabriela" pitchFamily="2" charset="77"/>
              </a:rPr>
              <a:t>Antidepressiv medicin</a:t>
            </a:r>
          </a:p>
          <a:p>
            <a:r>
              <a:rPr lang="da-DK" dirty="0" err="1">
                <a:latin typeface="Gabriela" pitchFamily="2" charset="77"/>
              </a:rPr>
              <a:t>Afmedicinering</a:t>
            </a:r>
            <a:endParaRPr lang="da-DK" dirty="0">
              <a:latin typeface="Gabriela" pitchFamily="2" charset="77"/>
            </a:endParaRPr>
          </a:p>
          <a:p>
            <a:endParaRPr lang="da-DK" dirty="0"/>
          </a:p>
        </p:txBody>
      </p:sp>
    </p:spTree>
    <p:extLst>
      <p:ext uri="{BB962C8B-B14F-4D97-AF65-F5344CB8AC3E}">
        <p14:creationId xmlns:p14="http://schemas.microsoft.com/office/powerpoint/2010/main" val="369273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roniske smerter kan være en usynlig lidelse">
            <a:extLst>
              <a:ext uri="{FF2B5EF4-FFF2-40B4-BE49-F238E27FC236}">
                <a16:creationId xmlns:a16="http://schemas.microsoft.com/office/drawing/2014/main" id="{2B0F0B26-A57D-1C3A-3447-5CFB11F7C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70" b="890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D7955F-2BDB-E4A0-A45D-A64504D29299}"/>
              </a:ext>
            </a:extLst>
          </p:cNvPr>
          <p:cNvSpPr>
            <a:spLocks noGrp="1"/>
          </p:cNvSpPr>
          <p:nvPr>
            <p:ph type="title"/>
          </p:nvPr>
        </p:nvSpPr>
        <p:spPr>
          <a:xfrm>
            <a:off x="1049451" y="1352492"/>
            <a:ext cx="4665540" cy="1143000"/>
          </a:xfrm>
        </p:spPr>
        <p:txBody>
          <a:bodyPr anchor="t">
            <a:normAutofit fontScale="90000"/>
          </a:bodyPr>
          <a:lstStyle/>
          <a:p>
            <a:r>
              <a:rPr lang="da-DK" dirty="0">
                <a:latin typeface="Gabriela" pitchFamily="2" charset="77"/>
              </a:rPr>
              <a:t>Dobbeltperspektiv</a:t>
            </a:r>
          </a:p>
        </p:txBody>
      </p:sp>
      <p:cxnSp>
        <p:nvCxnSpPr>
          <p:cNvPr id="1035" name="Straight Connector 1034">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0B13D558-9789-8B6A-1A4F-64F07D477545}"/>
              </a:ext>
            </a:extLst>
          </p:cNvPr>
          <p:cNvSpPr>
            <a:spLocks noGrp="1"/>
          </p:cNvSpPr>
          <p:nvPr>
            <p:ph idx="1"/>
          </p:nvPr>
        </p:nvSpPr>
        <p:spPr>
          <a:xfrm>
            <a:off x="1049454" y="2662356"/>
            <a:ext cx="4665546" cy="3057911"/>
          </a:xfrm>
        </p:spPr>
        <p:txBody>
          <a:bodyPr>
            <a:normAutofit/>
          </a:bodyPr>
          <a:lstStyle/>
          <a:p>
            <a:r>
              <a:rPr lang="da-DK" dirty="0">
                <a:latin typeface="Gabriela" pitchFamily="2" charset="77"/>
              </a:rPr>
              <a:t>Høje følelsesmæssige krav</a:t>
            </a:r>
          </a:p>
          <a:p>
            <a:r>
              <a:rPr lang="da-DK" dirty="0">
                <a:latin typeface="Gabriela" pitchFamily="2" charset="77"/>
              </a:rPr>
              <a:t>Supervision</a:t>
            </a:r>
          </a:p>
          <a:p>
            <a:endParaRPr lang="da-DK" dirty="0"/>
          </a:p>
        </p:txBody>
      </p:sp>
    </p:spTree>
    <p:extLst>
      <p:ext uri="{BB962C8B-B14F-4D97-AF65-F5344CB8AC3E}">
        <p14:creationId xmlns:p14="http://schemas.microsoft.com/office/powerpoint/2010/main" val="277694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el 1">
            <a:extLst>
              <a:ext uri="{FF2B5EF4-FFF2-40B4-BE49-F238E27FC236}">
                <a16:creationId xmlns:a16="http://schemas.microsoft.com/office/drawing/2014/main" id="{04CFA4A7-C2F2-6844-BDB7-B41058AAF540}"/>
              </a:ext>
            </a:extLst>
          </p:cNvPr>
          <p:cNvSpPr>
            <a:spLocks noGrp="1"/>
          </p:cNvSpPr>
          <p:nvPr>
            <p:ph type="title"/>
          </p:nvPr>
        </p:nvSpPr>
        <p:spPr>
          <a:xfrm>
            <a:off x="640080" y="914400"/>
            <a:ext cx="3412998" cy="3357563"/>
          </a:xfrm>
        </p:spPr>
        <p:txBody>
          <a:bodyPr vert="horz" lIns="91440" tIns="45720" rIns="91440" bIns="45720" rtlCol="0" anchor="t">
            <a:normAutofit/>
          </a:bodyPr>
          <a:lstStyle/>
          <a:p>
            <a:pPr>
              <a:lnSpc>
                <a:spcPct val="90000"/>
              </a:lnSpc>
            </a:pPr>
            <a:r>
              <a:rPr lang="en-US" sz="3100">
                <a:latin typeface="Gabriela" pitchFamily="2" charset="77"/>
              </a:rPr>
              <a:t>Øvelse: er det adfærd eller er det et psykiatrisk symptom eller</a:t>
            </a:r>
            <a:br>
              <a:rPr lang="en-US" sz="3100">
                <a:latin typeface="Gabriela" pitchFamily="2" charset="77"/>
              </a:rPr>
            </a:br>
            <a:r>
              <a:rPr lang="en-US" sz="3100">
                <a:latin typeface="Gabriela" pitchFamily="2" charset="77"/>
              </a:rPr>
              <a:t>sygdom?</a:t>
            </a:r>
            <a:endParaRPr lang="en-US" sz="3100" dirty="0">
              <a:latin typeface="Gabriela" pitchFamily="2" charset="77"/>
            </a:endParaRPr>
          </a:p>
        </p:txBody>
      </p:sp>
      <p:graphicFrame>
        <p:nvGraphicFramePr>
          <p:cNvPr id="22" name="Pladsholder til indhold 2">
            <a:extLst>
              <a:ext uri="{FF2B5EF4-FFF2-40B4-BE49-F238E27FC236}">
                <a16:creationId xmlns:a16="http://schemas.microsoft.com/office/drawing/2014/main" id="{AE60F535-D523-F312-567E-F9648CDE6CF7}"/>
              </a:ext>
            </a:extLst>
          </p:cNvPr>
          <p:cNvGraphicFramePr>
            <a:graphicFrameLocks noGrp="1"/>
          </p:cNvGraphicFramePr>
          <p:nvPr>
            <p:ph idx="1"/>
            <p:extLst>
              <p:ext uri="{D42A27DB-BD31-4B8C-83A1-F6EECF244321}">
                <p14:modId xmlns:p14="http://schemas.microsoft.com/office/powerpoint/2010/main" val="3641980137"/>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D51BE2-359E-0A49-A8AE-C289AB93839D}"/>
              </a:ext>
            </a:extLst>
          </p:cNvPr>
          <p:cNvSpPr>
            <a:spLocks noGrp="1"/>
          </p:cNvSpPr>
          <p:nvPr>
            <p:ph type="title"/>
          </p:nvPr>
        </p:nvSpPr>
        <p:spPr>
          <a:xfrm>
            <a:off x="640080" y="1434438"/>
            <a:ext cx="2983229" cy="2612976"/>
          </a:xfrm>
        </p:spPr>
        <p:txBody>
          <a:bodyPr vert="horz" lIns="91440" tIns="45720" rIns="91440" bIns="45720" rtlCol="0" anchor="t">
            <a:normAutofit/>
          </a:bodyPr>
          <a:lstStyle/>
          <a:p>
            <a:r>
              <a:rPr lang="en-US" sz="4400"/>
              <a:t>Uforståelig adfærd</a:t>
            </a:r>
          </a:p>
        </p:txBody>
      </p:sp>
      <p:pic>
        <p:nvPicPr>
          <p:cNvPr id="4" name="Pladsholder til indhold 4" descr="Et billede, der indeholder skitse, tegning, hvid, kunst&#10;&#10;Automatisk genereret beskrivelse">
            <a:extLst>
              <a:ext uri="{FF2B5EF4-FFF2-40B4-BE49-F238E27FC236}">
                <a16:creationId xmlns:a16="http://schemas.microsoft.com/office/drawing/2014/main" id="{43829D23-E4F3-DE5D-217D-2F2B0C53057C}"/>
              </a:ext>
            </a:extLst>
          </p:cNvPr>
          <p:cNvPicPr>
            <a:picLocks noGrp="1" noChangeAspect="1"/>
          </p:cNvPicPr>
          <p:nvPr>
            <p:ph idx="1"/>
          </p:nvPr>
        </p:nvPicPr>
        <p:blipFill>
          <a:blip r:embed="rId2"/>
          <a:stretch>
            <a:fillRect/>
          </a:stretch>
        </p:blipFill>
        <p:spPr>
          <a:xfrm>
            <a:off x="4662406" y="990201"/>
            <a:ext cx="6424036" cy="4818027"/>
          </a:xfrm>
          <a:prstGeom prst="rect">
            <a:avLst/>
          </a:prstGeom>
        </p:spPr>
      </p:pic>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4ABC-52DE-E2C9-7B5B-0283D1CDFFF2}"/>
              </a:ext>
            </a:extLst>
          </p:cNvPr>
          <p:cNvSpPr>
            <a:spLocks noGrp="1"/>
          </p:cNvSpPr>
          <p:nvPr>
            <p:ph type="title"/>
          </p:nvPr>
        </p:nvSpPr>
        <p:spPr/>
        <p:txBody>
          <a:bodyPr/>
          <a:lstStyle/>
          <a:p>
            <a:r>
              <a:rPr lang="da-DK" dirty="0">
                <a:latin typeface="Gabriela" pitchFamily="2" charset="77"/>
              </a:rPr>
              <a:t>At komme frem til forståelse i 4 trin</a:t>
            </a:r>
          </a:p>
        </p:txBody>
      </p:sp>
      <p:sp>
        <p:nvSpPr>
          <p:cNvPr id="3" name="Pladsholder til indhold 2">
            <a:extLst>
              <a:ext uri="{FF2B5EF4-FFF2-40B4-BE49-F238E27FC236}">
                <a16:creationId xmlns:a16="http://schemas.microsoft.com/office/drawing/2014/main" id="{68286ECE-801F-827E-E047-CCD2DED0C066}"/>
              </a:ext>
            </a:extLst>
          </p:cNvPr>
          <p:cNvSpPr>
            <a:spLocks noGrp="1"/>
          </p:cNvSpPr>
          <p:nvPr>
            <p:ph idx="1"/>
          </p:nvPr>
        </p:nvSpPr>
        <p:spPr/>
        <p:txBody>
          <a:bodyPr/>
          <a:lstStyle/>
          <a:p>
            <a:r>
              <a:rPr lang="da-DK" dirty="0">
                <a:latin typeface="Gabriela" pitchFamily="2" charset="77"/>
              </a:rPr>
              <a:t>Hvordan trives mennesket</a:t>
            </a:r>
          </a:p>
          <a:p>
            <a:r>
              <a:rPr lang="da-DK" dirty="0">
                <a:latin typeface="Gabriela" pitchFamily="2" charset="77"/>
              </a:rPr>
              <a:t>Hvad ved vi om mennesket, som kan være en mulig forklaring</a:t>
            </a:r>
          </a:p>
          <a:p>
            <a:r>
              <a:rPr lang="da-DK" dirty="0">
                <a:latin typeface="Gabriela" pitchFamily="2" charset="77"/>
              </a:rPr>
              <a:t>Hvordan er det at være mennesket</a:t>
            </a:r>
          </a:p>
          <a:p>
            <a:r>
              <a:rPr lang="da-DK" dirty="0">
                <a:latin typeface="Gabriela" pitchFamily="2" charset="77"/>
              </a:rPr>
              <a:t>Hvad har mennesket brug for</a:t>
            </a:r>
          </a:p>
        </p:txBody>
      </p:sp>
    </p:spTree>
    <p:extLst>
      <p:ext uri="{BB962C8B-B14F-4D97-AF65-F5344CB8AC3E}">
        <p14:creationId xmlns:p14="http://schemas.microsoft.com/office/powerpoint/2010/main" val="329914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95FE66-126A-5F23-0D84-1ADBF1FCD54A}"/>
              </a:ext>
            </a:extLst>
          </p:cNvPr>
          <p:cNvSpPr>
            <a:spLocks noGrp="1"/>
          </p:cNvSpPr>
          <p:nvPr>
            <p:ph type="title"/>
          </p:nvPr>
        </p:nvSpPr>
        <p:spPr>
          <a:xfrm>
            <a:off x="992570" y="1171145"/>
            <a:ext cx="10168106" cy="955515"/>
          </a:xfrm>
        </p:spPr>
        <p:txBody>
          <a:bodyPr vert="horz" lIns="91440" tIns="45720" rIns="91440" bIns="45720" rtlCol="0" anchor="t">
            <a:normAutofit/>
          </a:bodyPr>
          <a:lstStyle/>
          <a:p>
            <a:pPr algn="ctr"/>
            <a:r>
              <a:rPr lang="en-US" sz="4800" i="0"/>
              <a:t>Tak for jeres opmærksomhed</a:t>
            </a:r>
          </a:p>
        </p:txBody>
      </p:sp>
      <p:sp>
        <p:nvSpPr>
          <p:cNvPr id="3" name="Pladsholder til tekst 2">
            <a:extLst>
              <a:ext uri="{FF2B5EF4-FFF2-40B4-BE49-F238E27FC236}">
                <a16:creationId xmlns:a16="http://schemas.microsoft.com/office/drawing/2014/main" id="{38A82B38-BC35-EF0B-D85E-B7EE6EBF7A65}"/>
              </a:ext>
            </a:extLst>
          </p:cNvPr>
          <p:cNvSpPr>
            <a:spLocks noGrp="1"/>
          </p:cNvSpPr>
          <p:nvPr>
            <p:ph type="body" idx="1"/>
          </p:nvPr>
        </p:nvSpPr>
        <p:spPr>
          <a:xfrm>
            <a:off x="992570" y="2201600"/>
            <a:ext cx="10168106" cy="540716"/>
          </a:xfrm>
        </p:spPr>
        <p:txBody>
          <a:bodyPr vert="horz" lIns="91440" tIns="45720" rIns="91440" bIns="45720" rtlCol="0" anchor="t">
            <a:normAutofit/>
          </a:bodyPr>
          <a:lstStyle/>
          <a:p>
            <a:pPr algn="ctr">
              <a:lnSpc>
                <a:spcPct val="130000"/>
              </a:lnSpc>
            </a:pPr>
            <a:endParaRPr lang="en-US" sz="1800" b="1" i="0" cap="all" spc="300" dirty="0"/>
          </a:p>
        </p:txBody>
      </p:sp>
      <p:cxnSp>
        <p:nvCxnSpPr>
          <p:cNvPr id="19" name="Straight Connector 14">
            <a:extLst>
              <a:ext uri="{FF2B5EF4-FFF2-40B4-BE49-F238E27FC236}">
                <a16:creationId xmlns:a16="http://schemas.microsoft.com/office/drawing/2014/main" id="{6CE0D2A5-C167-FB61-F32A-674B344F2D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914400"/>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Billede 5" descr="Et billede, der indeholder tekst, bog, Tryk, papir&#10;&#10;Automatisk genereret beskrivelse">
            <a:extLst>
              <a:ext uri="{FF2B5EF4-FFF2-40B4-BE49-F238E27FC236}">
                <a16:creationId xmlns:a16="http://schemas.microsoft.com/office/drawing/2014/main" id="{4535C96A-84CC-7C33-7DE1-97D213E78A0D}"/>
              </a:ext>
            </a:extLst>
          </p:cNvPr>
          <p:cNvPicPr>
            <a:picLocks noChangeAspect="1"/>
          </p:cNvPicPr>
          <p:nvPr/>
        </p:nvPicPr>
        <p:blipFill>
          <a:blip r:embed="rId2"/>
          <a:stretch>
            <a:fillRect/>
          </a:stretch>
        </p:blipFill>
        <p:spPr>
          <a:xfrm rot="5400000">
            <a:off x="2471975" y="2687754"/>
            <a:ext cx="3998593" cy="2998944"/>
          </a:xfrm>
          <a:prstGeom prst="rect">
            <a:avLst/>
          </a:prstGeom>
        </p:spPr>
      </p:pic>
      <p:pic>
        <p:nvPicPr>
          <p:cNvPr id="4" name="Billede 3" descr="Et billede, der indeholder tekst, Ansigt, tøj, smil&#10;&#10;Automatisk genereret beskrivelse">
            <a:extLst>
              <a:ext uri="{FF2B5EF4-FFF2-40B4-BE49-F238E27FC236}">
                <a16:creationId xmlns:a16="http://schemas.microsoft.com/office/drawing/2014/main" id="{E55CAC84-74E0-50A0-FB0C-802488294810}"/>
              </a:ext>
            </a:extLst>
          </p:cNvPr>
          <p:cNvPicPr>
            <a:picLocks noChangeAspect="1"/>
          </p:cNvPicPr>
          <p:nvPr/>
        </p:nvPicPr>
        <p:blipFill>
          <a:blip r:embed="rId3"/>
          <a:stretch>
            <a:fillRect/>
          </a:stretch>
        </p:blipFill>
        <p:spPr>
          <a:xfrm>
            <a:off x="6182500" y="2201601"/>
            <a:ext cx="2998654" cy="3984924"/>
          </a:xfrm>
          <a:prstGeom prst="rect">
            <a:avLst/>
          </a:prstGeom>
        </p:spPr>
      </p:pic>
    </p:spTree>
    <p:extLst>
      <p:ext uri="{BB962C8B-B14F-4D97-AF65-F5344CB8AC3E}">
        <p14:creationId xmlns:p14="http://schemas.microsoft.com/office/powerpoint/2010/main" val="172179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D6533E-0473-452B-C106-69929931AABA}"/>
              </a:ext>
            </a:extLst>
          </p:cNvPr>
          <p:cNvSpPr>
            <a:spLocks noGrp="1"/>
          </p:cNvSpPr>
          <p:nvPr>
            <p:ph type="title"/>
          </p:nvPr>
        </p:nvSpPr>
        <p:spPr>
          <a:xfrm>
            <a:off x="7537528" y="1032764"/>
            <a:ext cx="4308672" cy="3224045"/>
          </a:xfrm>
        </p:spPr>
        <p:txBody>
          <a:bodyPr vert="horz" lIns="91440" tIns="45720" rIns="91440" bIns="45720" rtlCol="0" anchor="b">
            <a:normAutofit/>
          </a:bodyPr>
          <a:lstStyle/>
          <a:p>
            <a:r>
              <a:rPr lang="en-US" sz="5800" b="1" kern="1200" dirty="0" err="1">
                <a:solidFill>
                  <a:schemeClr val="tx1"/>
                </a:solidFill>
                <a:latin typeface="Gabriela" panose="020F0502020204030204" pitchFamily="34" charset="0"/>
                <a:cs typeface="Gabriela" panose="020F0502020204030204" pitchFamily="34" charset="0"/>
              </a:rPr>
              <a:t>Hvem</a:t>
            </a:r>
            <a:r>
              <a:rPr lang="en-US" sz="5800" b="1" kern="1200" dirty="0">
                <a:solidFill>
                  <a:schemeClr val="tx1"/>
                </a:solidFill>
                <a:latin typeface="Gabriela" panose="020F0502020204030204" pitchFamily="34" charset="0"/>
                <a:cs typeface="Gabriela" panose="020F0502020204030204" pitchFamily="34" charset="0"/>
              </a:rPr>
              <a:t> er det vi taler om?</a:t>
            </a:r>
          </a:p>
        </p:txBody>
      </p:sp>
      <p:pic>
        <p:nvPicPr>
          <p:cNvPr id="9" name="Billede 8" descr="Et billede, der indeholder rynke, sort-hvid, Ansigt, Pensionist&#10;&#10;Automatisk genereret beskrivelse">
            <a:extLst>
              <a:ext uri="{FF2B5EF4-FFF2-40B4-BE49-F238E27FC236}">
                <a16:creationId xmlns:a16="http://schemas.microsoft.com/office/drawing/2014/main" id="{3BEAD4F1-635C-EC69-5BA3-B11E11FFCB09}"/>
              </a:ext>
            </a:extLst>
          </p:cNvPr>
          <p:cNvPicPr>
            <a:picLocks noChangeAspect="1"/>
          </p:cNvPicPr>
          <p:nvPr/>
        </p:nvPicPr>
        <p:blipFill>
          <a:blip r:embed="rId2"/>
          <a:srcRect t="12448" r="2" b="3450"/>
          <a:stretch/>
        </p:blipFill>
        <p:spPr>
          <a:xfrm>
            <a:off x="20" y="10"/>
            <a:ext cx="6931132" cy="6857990"/>
          </a:xfrm>
          <a:prstGeom prst="rect">
            <a:avLst/>
          </a:prstGeom>
        </p:spPr>
      </p:pic>
      <p:cxnSp>
        <p:nvCxnSpPr>
          <p:cNvPr id="36" name="Straight Connector 35">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9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442742-F663-B452-69D5-1C30B6A37596}"/>
              </a:ext>
            </a:extLst>
          </p:cNvPr>
          <p:cNvSpPr>
            <a:spLocks noGrp="1"/>
          </p:cNvSpPr>
          <p:nvPr>
            <p:ph type="title"/>
          </p:nvPr>
        </p:nvSpPr>
        <p:spPr>
          <a:xfrm>
            <a:off x="8719126" y="979051"/>
            <a:ext cx="2811879" cy="1807048"/>
          </a:xfrm>
        </p:spPr>
        <p:txBody>
          <a:bodyPr anchor="b">
            <a:normAutofit/>
          </a:bodyPr>
          <a:lstStyle/>
          <a:p>
            <a:endParaRPr lang="da-DK" sz="3600"/>
          </a:p>
        </p:txBody>
      </p:sp>
      <p:pic>
        <p:nvPicPr>
          <p:cNvPr id="5" name="Billede 4" descr="Et billede, der indeholder rynke, sort-hvid, portræt, kæbe&#10;&#10;Automatisk genereret beskrivelse">
            <a:extLst>
              <a:ext uri="{FF2B5EF4-FFF2-40B4-BE49-F238E27FC236}">
                <a16:creationId xmlns:a16="http://schemas.microsoft.com/office/drawing/2014/main" id="{11997E5C-A2C3-8151-CC6D-C4C25C45820C}"/>
              </a:ext>
            </a:extLst>
          </p:cNvPr>
          <p:cNvPicPr>
            <a:picLocks noChangeAspect="1"/>
          </p:cNvPicPr>
          <p:nvPr/>
        </p:nvPicPr>
        <p:blipFill>
          <a:blip r:embed="rId2"/>
          <a:srcRect t="1656" b="4664"/>
          <a:stretch/>
        </p:blipFill>
        <p:spPr>
          <a:xfrm>
            <a:off x="20" y="535709"/>
            <a:ext cx="8229580" cy="5820640"/>
          </a:xfrm>
          <a:prstGeom prst="rect">
            <a:avLst/>
          </a:prstGeom>
        </p:spPr>
      </p:pic>
      <p:cxnSp>
        <p:nvCxnSpPr>
          <p:cNvPr id="21" name="Straight Connector 20">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2F92A120-5FD8-238F-7DCC-96CD47CC9F45}"/>
              </a:ext>
            </a:extLst>
          </p:cNvPr>
          <p:cNvSpPr>
            <a:spLocks noGrp="1"/>
          </p:cNvSpPr>
          <p:nvPr>
            <p:ph idx="1"/>
          </p:nvPr>
        </p:nvSpPr>
        <p:spPr>
          <a:xfrm>
            <a:off x="8719128" y="979051"/>
            <a:ext cx="2811880" cy="5353523"/>
          </a:xfrm>
        </p:spPr>
        <p:txBody>
          <a:bodyPr anchor="t">
            <a:normAutofit/>
          </a:bodyPr>
          <a:lstStyle/>
          <a:p>
            <a:r>
              <a:rPr lang="da-DK" b="0" i="0" u="none" strike="noStrike" dirty="0">
                <a:effectLst/>
                <a:latin typeface="Gabriela" pitchFamily="2" charset="77"/>
              </a:rPr>
              <a:t>Halvdelen af alle psykiske lidelser har deres debut inden 14 års alderen, og 75 procent af sygdommene er debuteret ved 24 års alderen.</a:t>
            </a:r>
          </a:p>
          <a:p>
            <a:endParaRPr lang="da-DK" dirty="0"/>
          </a:p>
        </p:txBody>
      </p:sp>
    </p:spTree>
    <p:extLst>
      <p:ext uri="{BB962C8B-B14F-4D97-AF65-F5344CB8AC3E}">
        <p14:creationId xmlns:p14="http://schemas.microsoft.com/office/powerpoint/2010/main" val="125382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B1CA8A4-5998-0819-52E9-58D285780722}"/>
              </a:ext>
            </a:extLst>
          </p:cNvPr>
          <p:cNvGraphicFramePr/>
          <p:nvPr>
            <p:extLst>
              <p:ext uri="{D42A27DB-BD31-4B8C-83A1-F6EECF244321}">
                <p14:modId xmlns:p14="http://schemas.microsoft.com/office/powerpoint/2010/main" val="76804582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44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0AA12B-F551-DF19-B5EC-8AB0E55B88FE}"/>
              </a:ext>
            </a:extLst>
          </p:cNvPr>
          <p:cNvSpPr>
            <a:spLocks noGrp="1"/>
          </p:cNvSpPr>
          <p:nvPr>
            <p:ph type="title"/>
          </p:nvPr>
        </p:nvSpPr>
        <p:spPr>
          <a:xfrm>
            <a:off x="5496821" y="1371600"/>
            <a:ext cx="6034187" cy="1097280"/>
          </a:xfrm>
        </p:spPr>
        <p:txBody>
          <a:bodyPr>
            <a:normAutofit fontScale="90000"/>
          </a:bodyPr>
          <a:lstStyle/>
          <a:p>
            <a:r>
              <a:rPr lang="da-DK" dirty="0">
                <a:latin typeface="Gabriela" pitchFamily="2" charset="77"/>
              </a:rPr>
              <a:t>Psykisk lidelse hos ældre</a:t>
            </a:r>
          </a:p>
        </p:txBody>
      </p:sp>
      <p:pic>
        <p:nvPicPr>
          <p:cNvPr id="4" name="Pladsholder til indhold 4" descr="Et billede, der indeholder rynke, sort-hvid, portræt, person&#10;&#10;Automatisk genereret beskrivelse">
            <a:extLst>
              <a:ext uri="{FF2B5EF4-FFF2-40B4-BE49-F238E27FC236}">
                <a16:creationId xmlns:a16="http://schemas.microsoft.com/office/drawing/2014/main" id="{FEA591FD-F693-BE03-C563-247D3BA41A58}"/>
              </a:ext>
            </a:extLst>
          </p:cNvPr>
          <p:cNvPicPr>
            <a:picLocks noChangeAspect="1"/>
          </p:cNvPicPr>
          <p:nvPr/>
        </p:nvPicPr>
        <p:blipFill>
          <a:blip r:embed="rId2"/>
          <a:srcRect l="11573" r="35477" b="-2"/>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3F5A507D-E117-6862-EE93-8E23AF121DFB}"/>
              </a:ext>
            </a:extLst>
          </p:cNvPr>
          <p:cNvSpPr>
            <a:spLocks noGrp="1"/>
          </p:cNvSpPr>
          <p:nvPr>
            <p:ph idx="1"/>
          </p:nvPr>
        </p:nvSpPr>
        <p:spPr>
          <a:xfrm>
            <a:off x="5496821" y="2633236"/>
            <a:ext cx="6034187" cy="3664687"/>
          </a:xfrm>
        </p:spPr>
        <p:txBody>
          <a:bodyPr>
            <a:normAutofit lnSpcReduction="10000"/>
          </a:bodyPr>
          <a:lstStyle/>
          <a:p>
            <a:pPr>
              <a:buFont typeface="Arial" panose="020B0604020202020204" pitchFamily="34" charset="0"/>
              <a:buChar char="•"/>
            </a:pPr>
            <a:r>
              <a:rPr lang="da-DK" b="0" i="0" u="none" strike="noStrike" dirty="0">
                <a:effectLst/>
                <a:latin typeface="Gabriela" pitchFamily="2" charset="77"/>
              </a:rPr>
              <a:t>Depression er den hyppigst forekommende psykiatriske diagnose for ældre 65+.</a:t>
            </a:r>
          </a:p>
          <a:p>
            <a:pPr>
              <a:buFont typeface="Arial" panose="020B0604020202020204" pitchFamily="34" charset="0"/>
              <a:buChar char="•"/>
            </a:pPr>
            <a:r>
              <a:rPr lang="da-DK" b="0" i="0" u="none" strike="noStrike" dirty="0">
                <a:effectLst/>
                <a:latin typeface="Gabriela" pitchFamily="2" charset="77"/>
              </a:rPr>
              <a:t>Selvrapporteret dårlig mental sundhed stiger med alderen.</a:t>
            </a:r>
          </a:p>
          <a:p>
            <a:pPr>
              <a:buFont typeface="Arial" panose="020B0604020202020204" pitchFamily="34" charset="0"/>
              <a:buChar char="•"/>
            </a:pPr>
            <a:r>
              <a:rPr lang="da-DK" b="0" i="0" u="none" strike="noStrike" dirty="0">
                <a:effectLst/>
                <a:latin typeface="Gabriela" pitchFamily="2" charset="77"/>
              </a:rPr>
              <a:t>Antidepressiv- og angstmedicin er de medicintyper, hvor der hyppigst indløses recept for ældre 65+.</a:t>
            </a:r>
          </a:p>
          <a:p>
            <a:pPr>
              <a:buFont typeface="Arial" panose="020B0604020202020204" pitchFamily="34" charset="0"/>
              <a:buChar char="•"/>
            </a:pPr>
            <a:r>
              <a:rPr lang="da-DK" b="0" i="0" u="none" strike="noStrike" dirty="0">
                <a:effectLst/>
                <a:latin typeface="Gabriela" pitchFamily="2" charset="77"/>
              </a:rPr>
              <a:t>Ældre har de højeste selvmordsrater af alle aldersgrupper.</a:t>
            </a:r>
          </a:p>
          <a:p>
            <a:endParaRPr lang="da-DK" dirty="0"/>
          </a:p>
        </p:txBody>
      </p:sp>
    </p:spTree>
    <p:extLst>
      <p:ext uri="{BB962C8B-B14F-4D97-AF65-F5344CB8AC3E}">
        <p14:creationId xmlns:p14="http://schemas.microsoft.com/office/powerpoint/2010/main" val="403986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1D5E41-6C54-9EAF-BC55-BDC995A881DB}"/>
              </a:ext>
            </a:extLst>
          </p:cNvPr>
          <p:cNvSpPr>
            <a:spLocks noGrp="1"/>
          </p:cNvSpPr>
          <p:nvPr>
            <p:ph type="title"/>
          </p:nvPr>
        </p:nvSpPr>
        <p:spPr>
          <a:xfrm>
            <a:off x="5496821" y="1371600"/>
            <a:ext cx="6034187" cy="1097280"/>
          </a:xfrm>
        </p:spPr>
        <p:txBody>
          <a:bodyPr>
            <a:normAutofit/>
          </a:bodyPr>
          <a:lstStyle/>
          <a:p>
            <a:endParaRPr lang="da-DK"/>
          </a:p>
        </p:txBody>
      </p:sp>
      <p:pic>
        <p:nvPicPr>
          <p:cNvPr id="4" name="Billede 3" descr="Et billede, der indeholder rynke, portræt, sort-hvid, hud&#10;&#10;Automatisk genereret beskrivelse">
            <a:extLst>
              <a:ext uri="{FF2B5EF4-FFF2-40B4-BE49-F238E27FC236}">
                <a16:creationId xmlns:a16="http://schemas.microsoft.com/office/drawing/2014/main" id="{CBFC6E65-C64B-17B3-7D3F-9111F441DF3C}"/>
              </a:ext>
            </a:extLst>
          </p:cNvPr>
          <p:cNvPicPr>
            <a:picLocks noChangeAspect="1"/>
          </p:cNvPicPr>
          <p:nvPr/>
        </p:nvPicPr>
        <p:blipFill>
          <a:blip r:embed="rId2"/>
          <a:srcRect l="19314" r="41904"/>
          <a:stretch/>
        </p:blipFill>
        <p:spPr>
          <a:xfrm>
            <a:off x="20" y="10"/>
            <a:ext cx="4857871" cy="6857990"/>
          </a:xfrm>
          <a:prstGeom prst="rect">
            <a:avLst/>
          </a:prstGeom>
        </p:spPr>
      </p:pic>
      <p:cxnSp>
        <p:nvCxnSpPr>
          <p:cNvPr id="18" name="Straight Connector 17">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AB9D40A6-29EC-7BBC-5698-0FE362849485}"/>
              </a:ext>
            </a:extLst>
          </p:cNvPr>
          <p:cNvSpPr>
            <a:spLocks noGrp="1"/>
          </p:cNvSpPr>
          <p:nvPr>
            <p:ph idx="1"/>
          </p:nvPr>
        </p:nvSpPr>
        <p:spPr>
          <a:xfrm>
            <a:off x="5496821" y="1371600"/>
            <a:ext cx="6034187" cy="4926323"/>
          </a:xfrm>
        </p:spPr>
        <p:txBody>
          <a:bodyPr>
            <a:normAutofit/>
          </a:bodyPr>
          <a:lstStyle/>
          <a:p>
            <a:pPr>
              <a:lnSpc>
                <a:spcPct val="110000"/>
              </a:lnSpc>
            </a:pPr>
            <a:r>
              <a:rPr lang="da-DK" b="0" i="0" u="none" strike="noStrike" dirty="0">
                <a:effectLst/>
                <a:latin typeface="Gabriela" pitchFamily="2" charset="77"/>
              </a:rPr>
              <a:t>Blandt ældre øger </a:t>
            </a:r>
            <a:r>
              <a:rPr lang="da-DK" u="none" strike="noStrike" dirty="0">
                <a:latin typeface="Gabriela" pitchFamily="2" charset="77"/>
              </a:rPr>
              <a:t>demens</a:t>
            </a:r>
            <a:r>
              <a:rPr lang="da-DK" b="0" i="0" u="none" strike="noStrike" dirty="0">
                <a:effectLst/>
                <a:latin typeface="Gabriela" pitchFamily="2" charset="77"/>
              </a:rPr>
              <a:t> og skizofreni risikoen for selvmord. Tiden omkring første diagnose er særligt kritisk i forbindelse med </a:t>
            </a:r>
            <a:r>
              <a:rPr lang="da-DK" b="0" i="0" u="none" strike="noStrike" dirty="0" err="1">
                <a:effectLst/>
                <a:latin typeface="Gabriela" pitchFamily="2" charset="77"/>
              </a:rPr>
              <a:t>demens.Generelt</a:t>
            </a:r>
            <a:r>
              <a:rPr lang="da-DK" b="0" i="0" u="none" strike="noStrike" dirty="0">
                <a:effectLst/>
                <a:latin typeface="Gabriela" pitchFamily="2" charset="77"/>
              </a:rPr>
              <a:t> er risikoen for selvmord højest i tiden kort efter</a:t>
            </a:r>
          </a:p>
          <a:p>
            <a:pPr>
              <a:lnSpc>
                <a:spcPct val="110000"/>
              </a:lnSpc>
            </a:pPr>
            <a:r>
              <a:rPr lang="da-DK" b="0" i="0" u="none" strike="noStrike" dirty="0">
                <a:effectLst/>
                <a:latin typeface="Gabriela" pitchFamily="2" charset="77"/>
              </a:rPr>
              <a:t>psykiatrisk indlæggelse, hvor patienten er mest syg</a:t>
            </a:r>
          </a:p>
          <a:p>
            <a:pPr>
              <a:lnSpc>
                <a:spcPct val="110000"/>
              </a:lnSpc>
            </a:pPr>
            <a:r>
              <a:rPr lang="da-DK" b="0" i="0" u="none" strike="noStrike" dirty="0">
                <a:effectLst/>
                <a:latin typeface="Gabriela" pitchFamily="2" charset="77"/>
              </a:rPr>
              <a:t>udskrivning, hvor patienten ikke får tilstrækkelig behandling/støtte eller udskrives for tidligt</a:t>
            </a:r>
            <a:r>
              <a:rPr lang="da-DK" b="0" i="0" u="none" strike="noStrike" dirty="0">
                <a:effectLst/>
                <a:latin typeface="Mulish"/>
              </a:rPr>
              <a:t>.</a:t>
            </a:r>
            <a:endParaRPr lang="da-DK" dirty="0"/>
          </a:p>
        </p:txBody>
      </p:sp>
    </p:spTree>
    <p:extLst>
      <p:ext uri="{BB962C8B-B14F-4D97-AF65-F5344CB8AC3E}">
        <p14:creationId xmlns:p14="http://schemas.microsoft.com/office/powerpoint/2010/main" val="286251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C86987-70C1-DE48-8193-C60ADC2D891C}"/>
              </a:ext>
            </a:extLst>
          </p:cNvPr>
          <p:cNvSpPr>
            <a:spLocks noGrp="1"/>
          </p:cNvSpPr>
          <p:nvPr>
            <p:ph type="title"/>
          </p:nvPr>
        </p:nvSpPr>
        <p:spPr>
          <a:xfrm>
            <a:off x="640080" y="271464"/>
            <a:ext cx="5737859" cy="759538"/>
          </a:xfrm>
        </p:spPr>
        <p:txBody>
          <a:bodyPr vert="horz" lIns="91440" tIns="45720" rIns="91440" bIns="45720" rtlCol="0" anchor="t">
            <a:normAutofit/>
          </a:bodyPr>
          <a:lstStyle/>
          <a:p>
            <a:r>
              <a:rPr lang="en-US" dirty="0" err="1">
                <a:latin typeface="Gabriela" pitchFamily="2" charset="77"/>
              </a:rPr>
              <a:t>Psykiske</a:t>
            </a:r>
            <a:r>
              <a:rPr lang="en-US" dirty="0">
                <a:latin typeface="Gabriela" pitchFamily="2" charset="77"/>
              </a:rPr>
              <a:t> </a:t>
            </a:r>
            <a:r>
              <a:rPr lang="en-US" dirty="0" err="1">
                <a:latin typeface="Gabriela" pitchFamily="2" charset="77"/>
              </a:rPr>
              <a:t>Lidelser</a:t>
            </a:r>
            <a:endParaRPr lang="en-US" dirty="0">
              <a:latin typeface="Gabriela" pitchFamily="2" charset="77"/>
            </a:endParaRPr>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98E9964F-5737-3D45-944B-92FA92949C5E}"/>
              </a:ext>
            </a:extLst>
          </p:cNvPr>
          <p:cNvSpPr>
            <a:spLocks noGrp="1"/>
          </p:cNvSpPr>
          <p:nvPr>
            <p:ph idx="1"/>
          </p:nvPr>
        </p:nvSpPr>
        <p:spPr>
          <a:xfrm>
            <a:off x="640080" y="1031001"/>
            <a:ext cx="5737860" cy="5269215"/>
          </a:xfrm>
        </p:spPr>
        <p:txBody>
          <a:bodyPr vert="horz" lIns="91440" tIns="45720" rIns="91440" bIns="45720" rtlCol="0">
            <a:noAutofit/>
          </a:bodyPr>
          <a:lstStyle/>
          <a:p>
            <a:pPr>
              <a:lnSpc>
                <a:spcPct val="110000"/>
              </a:lnSpc>
            </a:pPr>
            <a:r>
              <a:rPr lang="en-US" sz="1800" b="1" dirty="0" err="1">
                <a:solidFill>
                  <a:schemeClr val="accent1">
                    <a:lumMod val="75000"/>
                  </a:schemeClr>
                </a:solidFill>
                <a:latin typeface="Gabriela" pitchFamily="2" charset="77"/>
              </a:rPr>
              <a:t>Organiske</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lidelser</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sygdomme</a:t>
            </a:r>
            <a:r>
              <a:rPr lang="en-US" sz="1800" b="1" dirty="0">
                <a:solidFill>
                  <a:schemeClr val="accent1">
                    <a:lumMod val="75000"/>
                  </a:schemeClr>
                </a:solidFill>
                <a:latin typeface="Gabriela" pitchFamily="2" charset="77"/>
              </a:rPr>
              <a:t> der </a:t>
            </a:r>
            <a:r>
              <a:rPr lang="en-US" sz="1800" b="1" dirty="0" err="1">
                <a:solidFill>
                  <a:schemeClr val="accent1">
                    <a:lumMod val="75000"/>
                  </a:schemeClr>
                </a:solidFill>
                <a:latin typeface="Gabriela" pitchFamily="2" charset="77"/>
              </a:rPr>
              <a:t>påvirker</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hjernens</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funktioner</a:t>
            </a:r>
            <a:endParaRPr lang="en-US" sz="1800" b="1" dirty="0">
              <a:solidFill>
                <a:schemeClr val="accent1">
                  <a:lumMod val="75000"/>
                </a:schemeClr>
              </a:solidFill>
              <a:latin typeface="Gabriela" pitchFamily="2" charset="77"/>
            </a:endParaRPr>
          </a:p>
          <a:p>
            <a:pPr>
              <a:lnSpc>
                <a:spcPct val="110000"/>
              </a:lnSpc>
            </a:pPr>
            <a:r>
              <a:rPr lang="en-US" sz="1800" b="1" dirty="0" err="1">
                <a:solidFill>
                  <a:schemeClr val="accent1">
                    <a:lumMod val="75000"/>
                  </a:schemeClr>
                </a:solidFill>
                <a:latin typeface="Gabriela" pitchFamily="2" charset="77"/>
              </a:rPr>
              <a:t>Psykiske</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lidelser</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forårsaget</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af</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brug</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af</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psykoaktive</a:t>
            </a:r>
            <a:r>
              <a:rPr lang="en-US" sz="1800" b="1" dirty="0">
                <a:solidFill>
                  <a:schemeClr val="accent1">
                    <a:lumMod val="75000"/>
                  </a:schemeClr>
                </a:solidFill>
                <a:latin typeface="Gabriela" pitchFamily="2" charset="77"/>
              </a:rPr>
              <a:t> </a:t>
            </a:r>
            <a:r>
              <a:rPr lang="en-US" sz="1800" b="1" dirty="0" err="1">
                <a:solidFill>
                  <a:schemeClr val="accent1">
                    <a:lumMod val="75000"/>
                  </a:schemeClr>
                </a:solidFill>
                <a:latin typeface="Gabriela" pitchFamily="2" charset="77"/>
              </a:rPr>
              <a:t>stoffer</a:t>
            </a:r>
            <a:endParaRPr lang="en-US" sz="1800" b="1" dirty="0">
              <a:solidFill>
                <a:schemeClr val="accent1">
                  <a:lumMod val="75000"/>
                </a:schemeClr>
              </a:solidFill>
              <a:latin typeface="Gabriela" pitchFamily="2" charset="77"/>
            </a:endParaRPr>
          </a:p>
          <a:p>
            <a:pPr>
              <a:lnSpc>
                <a:spcPct val="110000"/>
              </a:lnSpc>
            </a:pPr>
            <a:r>
              <a:rPr lang="en-US" sz="1800" dirty="0" err="1">
                <a:latin typeface="Gabriela" pitchFamily="2" charset="77"/>
              </a:rPr>
              <a:t>Skizofreni</a:t>
            </a:r>
            <a:r>
              <a:rPr lang="en-US" sz="1800" dirty="0">
                <a:latin typeface="Gabriela" pitchFamily="2" charset="77"/>
              </a:rPr>
              <a:t>, </a:t>
            </a:r>
            <a:r>
              <a:rPr lang="en-US" sz="1800" dirty="0" err="1">
                <a:latin typeface="Gabriela" pitchFamily="2" charset="77"/>
              </a:rPr>
              <a:t>skizotypisk</a:t>
            </a:r>
            <a:r>
              <a:rPr lang="en-US" sz="1800" dirty="0">
                <a:latin typeface="Gabriela" pitchFamily="2" charset="77"/>
              </a:rPr>
              <a:t> </a:t>
            </a:r>
            <a:r>
              <a:rPr lang="en-US" sz="1800" dirty="0" err="1">
                <a:latin typeface="Gabriela" pitchFamily="2" charset="77"/>
              </a:rPr>
              <a:t>sindslidelse</a:t>
            </a:r>
            <a:r>
              <a:rPr lang="en-US" sz="1800" dirty="0">
                <a:latin typeface="Gabriela" pitchFamily="2" charset="77"/>
              </a:rPr>
              <a:t>,  </a:t>
            </a:r>
            <a:r>
              <a:rPr lang="en-US" sz="1800" dirty="0" err="1">
                <a:latin typeface="Gabriela" pitchFamily="2" charset="77"/>
              </a:rPr>
              <a:t>akutte</a:t>
            </a:r>
            <a:r>
              <a:rPr lang="en-US" sz="1800" dirty="0">
                <a:latin typeface="Gabriela" pitchFamily="2" charset="77"/>
              </a:rPr>
              <a:t> </a:t>
            </a:r>
            <a:r>
              <a:rPr lang="en-US" sz="1800" dirty="0" err="1">
                <a:latin typeface="Gabriela" pitchFamily="2" charset="77"/>
              </a:rPr>
              <a:t>og</a:t>
            </a:r>
            <a:r>
              <a:rPr lang="en-US" sz="1800" dirty="0">
                <a:latin typeface="Gabriela" pitchFamily="2" charset="77"/>
              </a:rPr>
              <a:t> </a:t>
            </a:r>
            <a:r>
              <a:rPr lang="en-US" sz="1800" dirty="0" err="1">
                <a:latin typeface="Gabriela" pitchFamily="2" charset="77"/>
              </a:rPr>
              <a:t>forbigående</a:t>
            </a:r>
            <a:r>
              <a:rPr lang="en-US" sz="1800" dirty="0">
                <a:latin typeface="Gabriela" pitchFamily="2" charset="77"/>
              </a:rPr>
              <a:t> </a:t>
            </a:r>
            <a:r>
              <a:rPr lang="en-US" sz="1800" dirty="0" err="1">
                <a:latin typeface="Gabriela" pitchFamily="2" charset="77"/>
              </a:rPr>
              <a:t>psykotiske</a:t>
            </a:r>
            <a:r>
              <a:rPr lang="en-US" sz="1800" dirty="0">
                <a:latin typeface="Gabriela" pitchFamily="2" charset="77"/>
              </a:rPr>
              <a:t> </a:t>
            </a:r>
            <a:r>
              <a:rPr lang="en-US" sz="1800" dirty="0" err="1">
                <a:latin typeface="Gabriela" pitchFamily="2" charset="77"/>
              </a:rPr>
              <a:t>lidelser</a:t>
            </a:r>
            <a:endParaRPr lang="en-US" sz="1800" dirty="0">
              <a:latin typeface="Gabriela" pitchFamily="2" charset="77"/>
            </a:endParaRPr>
          </a:p>
          <a:p>
            <a:pPr>
              <a:lnSpc>
                <a:spcPct val="110000"/>
              </a:lnSpc>
            </a:pPr>
            <a:r>
              <a:rPr lang="en-US" sz="1800" b="1" dirty="0" err="1">
                <a:solidFill>
                  <a:schemeClr val="accent1"/>
                </a:solidFill>
                <a:latin typeface="Gabriela" pitchFamily="2" charset="77"/>
              </a:rPr>
              <a:t>Affektive</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sindslidelser</a:t>
            </a:r>
            <a:endParaRPr lang="en-US" sz="1800" b="1" dirty="0">
              <a:solidFill>
                <a:schemeClr val="accent1"/>
              </a:solidFill>
              <a:latin typeface="Gabriela" pitchFamily="2" charset="77"/>
            </a:endParaRPr>
          </a:p>
          <a:p>
            <a:pPr>
              <a:lnSpc>
                <a:spcPct val="110000"/>
              </a:lnSpc>
            </a:pPr>
            <a:r>
              <a:rPr lang="en-US" sz="1800" b="1" dirty="0" err="1">
                <a:solidFill>
                  <a:schemeClr val="accent1"/>
                </a:solidFill>
                <a:latin typeface="Gabriela" pitchFamily="2" charset="77"/>
              </a:rPr>
              <a:t>Nervøse</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og</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stressrelaterede</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tilstande</a:t>
            </a:r>
            <a:endParaRPr lang="en-US" sz="1800" b="1" dirty="0">
              <a:solidFill>
                <a:schemeClr val="accent1"/>
              </a:solidFill>
              <a:latin typeface="Gabriela" pitchFamily="2" charset="77"/>
            </a:endParaRPr>
          </a:p>
          <a:p>
            <a:pPr>
              <a:lnSpc>
                <a:spcPct val="110000"/>
              </a:lnSpc>
            </a:pPr>
            <a:r>
              <a:rPr lang="en-US" sz="1800" b="1" dirty="0" err="1">
                <a:solidFill>
                  <a:schemeClr val="accent1"/>
                </a:solidFill>
                <a:latin typeface="Gabriela" pitchFamily="2" charset="77"/>
              </a:rPr>
              <a:t>Adfærdsændringer</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forbundet</a:t>
            </a:r>
            <a:r>
              <a:rPr lang="en-US" sz="1800" b="1" dirty="0">
                <a:solidFill>
                  <a:schemeClr val="accent1"/>
                </a:solidFill>
                <a:latin typeface="Gabriela" pitchFamily="2" charset="77"/>
              </a:rPr>
              <a:t> med </a:t>
            </a:r>
            <a:r>
              <a:rPr lang="en-US" sz="1800" b="1" dirty="0" err="1">
                <a:solidFill>
                  <a:schemeClr val="accent1"/>
                </a:solidFill>
                <a:latin typeface="Gabriela" pitchFamily="2" charset="77"/>
              </a:rPr>
              <a:t>fysiologiske</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forstyrrelser</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eller</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fysiske</a:t>
            </a:r>
            <a:r>
              <a:rPr lang="en-US" sz="1800" b="1" dirty="0">
                <a:solidFill>
                  <a:schemeClr val="accent1"/>
                </a:solidFill>
                <a:latin typeface="Gabriela" pitchFamily="2" charset="77"/>
              </a:rPr>
              <a:t> </a:t>
            </a:r>
            <a:r>
              <a:rPr lang="en-US" sz="1800" b="1" dirty="0" err="1">
                <a:solidFill>
                  <a:schemeClr val="accent1"/>
                </a:solidFill>
                <a:latin typeface="Gabriela" pitchFamily="2" charset="77"/>
              </a:rPr>
              <a:t>faktorer</a:t>
            </a:r>
            <a:endParaRPr lang="en-US" sz="1800" b="1" dirty="0">
              <a:solidFill>
                <a:schemeClr val="accent1"/>
              </a:solidFill>
              <a:latin typeface="Gabriela" pitchFamily="2" charset="77"/>
            </a:endParaRPr>
          </a:p>
          <a:p>
            <a:pPr>
              <a:lnSpc>
                <a:spcPct val="110000"/>
              </a:lnSpc>
            </a:pPr>
            <a:r>
              <a:rPr lang="en-US" sz="1800" dirty="0" err="1">
                <a:latin typeface="Gabriela" pitchFamily="2" charset="77"/>
              </a:rPr>
              <a:t>Forstyrrelser</a:t>
            </a:r>
            <a:r>
              <a:rPr lang="en-US" sz="1800" dirty="0">
                <a:latin typeface="Gabriela" pitchFamily="2" charset="77"/>
              </a:rPr>
              <a:t> </a:t>
            </a:r>
            <a:r>
              <a:rPr lang="en-US" sz="1800" dirty="0" err="1">
                <a:latin typeface="Gabriela" pitchFamily="2" charset="77"/>
              </a:rPr>
              <a:t>og</a:t>
            </a:r>
            <a:r>
              <a:rPr lang="en-US" sz="1800" dirty="0">
                <a:latin typeface="Gabriela" pitchFamily="2" charset="77"/>
              </a:rPr>
              <a:t> </a:t>
            </a:r>
            <a:r>
              <a:rPr lang="en-US" sz="1800" dirty="0" err="1">
                <a:latin typeface="Gabriela" pitchFamily="2" charset="77"/>
              </a:rPr>
              <a:t>forandringer</a:t>
            </a:r>
            <a:r>
              <a:rPr lang="en-US" sz="1800" dirty="0">
                <a:latin typeface="Gabriela" pitchFamily="2" charset="77"/>
              </a:rPr>
              <a:t> </a:t>
            </a:r>
            <a:r>
              <a:rPr lang="en-US" sz="1800" dirty="0" err="1">
                <a:latin typeface="Gabriela" pitchFamily="2" charset="77"/>
              </a:rPr>
              <a:t>af</a:t>
            </a:r>
            <a:r>
              <a:rPr lang="en-US" sz="1800" dirty="0">
                <a:latin typeface="Gabriela" pitchFamily="2" charset="77"/>
              </a:rPr>
              <a:t> </a:t>
            </a:r>
            <a:r>
              <a:rPr lang="en-US" sz="1800" dirty="0" err="1">
                <a:latin typeface="Gabriela" pitchFamily="2" charset="77"/>
              </a:rPr>
              <a:t>personlighedsstruktur</a:t>
            </a:r>
            <a:r>
              <a:rPr lang="en-US" sz="1800" dirty="0">
                <a:latin typeface="Gabriela" pitchFamily="2" charset="77"/>
              </a:rPr>
              <a:t> </a:t>
            </a:r>
            <a:r>
              <a:rPr lang="en-US" sz="1800" dirty="0" err="1">
                <a:latin typeface="Gabriela" pitchFamily="2" charset="77"/>
              </a:rPr>
              <a:t>og</a:t>
            </a:r>
            <a:r>
              <a:rPr lang="en-US" sz="1800" dirty="0">
                <a:latin typeface="Gabriela" pitchFamily="2" charset="77"/>
              </a:rPr>
              <a:t> </a:t>
            </a:r>
            <a:r>
              <a:rPr lang="en-US" sz="1800" dirty="0" err="1">
                <a:latin typeface="Gabriela" pitchFamily="2" charset="77"/>
              </a:rPr>
              <a:t>adfærd</a:t>
            </a:r>
            <a:endParaRPr lang="en-US" sz="1800" dirty="0">
              <a:latin typeface="Gabriela" pitchFamily="2" charset="77"/>
            </a:endParaRPr>
          </a:p>
          <a:p>
            <a:pPr>
              <a:lnSpc>
                <a:spcPct val="110000"/>
              </a:lnSpc>
            </a:pPr>
            <a:r>
              <a:rPr lang="en-US" sz="1800" dirty="0">
                <a:latin typeface="Gabriela" pitchFamily="2" charset="77"/>
              </a:rPr>
              <a:t>Mental </a:t>
            </a:r>
            <a:r>
              <a:rPr lang="en-US" sz="1800" dirty="0" err="1">
                <a:latin typeface="Gabriela" pitchFamily="2" charset="77"/>
              </a:rPr>
              <a:t>udvikilingshæmning</a:t>
            </a:r>
            <a:endParaRPr lang="en-US" sz="1800" dirty="0">
              <a:latin typeface="Gabriela" pitchFamily="2" charset="77"/>
            </a:endParaRPr>
          </a:p>
          <a:p>
            <a:pPr>
              <a:lnSpc>
                <a:spcPct val="110000"/>
              </a:lnSpc>
            </a:pPr>
            <a:r>
              <a:rPr lang="en-US" sz="1800" dirty="0" err="1">
                <a:latin typeface="Gabriela" pitchFamily="2" charset="77"/>
              </a:rPr>
              <a:t>Adfærds</a:t>
            </a:r>
            <a:r>
              <a:rPr lang="en-US" sz="1800" dirty="0">
                <a:latin typeface="Gabriela" pitchFamily="2" charset="77"/>
              </a:rPr>
              <a:t>- </a:t>
            </a:r>
            <a:r>
              <a:rPr lang="en-US" sz="1800" dirty="0" err="1">
                <a:latin typeface="Gabriela" pitchFamily="2" charset="77"/>
              </a:rPr>
              <a:t>og</a:t>
            </a:r>
            <a:r>
              <a:rPr lang="en-US" sz="1800" dirty="0">
                <a:latin typeface="Gabriela" pitchFamily="2" charset="77"/>
              </a:rPr>
              <a:t> </a:t>
            </a:r>
            <a:r>
              <a:rPr lang="en-US" sz="1800" dirty="0" err="1">
                <a:latin typeface="Gabriela" pitchFamily="2" charset="77"/>
              </a:rPr>
              <a:t>følelsesmæssige</a:t>
            </a:r>
            <a:r>
              <a:rPr lang="en-US" sz="1800" dirty="0">
                <a:latin typeface="Gabriela" pitchFamily="2" charset="77"/>
              </a:rPr>
              <a:t> </a:t>
            </a:r>
            <a:r>
              <a:rPr lang="en-US" sz="1800" dirty="0" err="1">
                <a:latin typeface="Gabriela" pitchFamily="2" charset="77"/>
              </a:rPr>
              <a:t>forstyrrelser</a:t>
            </a:r>
            <a:r>
              <a:rPr lang="en-US" sz="1800" dirty="0">
                <a:latin typeface="Gabriela" pitchFamily="2" charset="77"/>
              </a:rPr>
              <a:t> </a:t>
            </a:r>
            <a:r>
              <a:rPr lang="en-US" sz="1800" dirty="0" err="1">
                <a:latin typeface="Gabriela" pitchFamily="2" charset="77"/>
              </a:rPr>
              <a:t>opstået</a:t>
            </a:r>
            <a:r>
              <a:rPr lang="en-US" sz="1800" dirty="0">
                <a:latin typeface="Gabriela" pitchFamily="2" charset="77"/>
              </a:rPr>
              <a:t> </a:t>
            </a:r>
            <a:r>
              <a:rPr lang="en-US" sz="1800" dirty="0" err="1">
                <a:latin typeface="Gabriela" pitchFamily="2" charset="77"/>
              </a:rPr>
              <a:t>i</a:t>
            </a:r>
            <a:r>
              <a:rPr lang="en-US" sz="1800" dirty="0">
                <a:latin typeface="Gabriela" pitchFamily="2" charset="77"/>
              </a:rPr>
              <a:t> </a:t>
            </a:r>
            <a:r>
              <a:rPr lang="en-US" sz="1800" dirty="0" err="1">
                <a:latin typeface="Gabriela" pitchFamily="2" charset="77"/>
              </a:rPr>
              <a:t>barndom</a:t>
            </a:r>
            <a:r>
              <a:rPr lang="en-US" sz="1800" dirty="0">
                <a:latin typeface="Gabriela" pitchFamily="2" charset="77"/>
              </a:rPr>
              <a:t> </a:t>
            </a:r>
            <a:r>
              <a:rPr lang="en-US" sz="1800" dirty="0" err="1">
                <a:latin typeface="Gabriela" pitchFamily="2" charset="77"/>
              </a:rPr>
              <a:t>eller</a:t>
            </a:r>
            <a:r>
              <a:rPr lang="en-US" sz="1800" dirty="0">
                <a:latin typeface="Gabriela" pitchFamily="2" charset="77"/>
              </a:rPr>
              <a:t> </a:t>
            </a:r>
            <a:r>
              <a:rPr lang="en-US" sz="1800" dirty="0" err="1">
                <a:latin typeface="Gabriela" pitchFamily="2" charset="77"/>
              </a:rPr>
              <a:t>opvækst</a:t>
            </a:r>
            <a:endParaRPr lang="en-US" sz="1800" dirty="0">
              <a:latin typeface="Gabriela" pitchFamily="2" charset="77"/>
            </a:endParaRPr>
          </a:p>
        </p:txBody>
      </p:sp>
      <p:pic>
        <p:nvPicPr>
          <p:cNvPr id="7" name="Graphic 6" descr="Brain in head">
            <a:extLst>
              <a:ext uri="{FF2B5EF4-FFF2-40B4-BE49-F238E27FC236}">
                <a16:creationId xmlns:a16="http://schemas.microsoft.com/office/drawing/2014/main" id="{F4C68121-5684-8065-FF21-9AAF8ECDAD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128234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B8E1F7-A516-ED8B-C5C3-29C6C7F24FD5}"/>
              </a:ext>
            </a:extLst>
          </p:cNvPr>
          <p:cNvSpPr>
            <a:spLocks noGrp="1"/>
          </p:cNvSpPr>
          <p:nvPr>
            <p:ph type="title"/>
          </p:nvPr>
        </p:nvSpPr>
        <p:spPr>
          <a:xfrm>
            <a:off x="5496821" y="1371600"/>
            <a:ext cx="6034187" cy="1097280"/>
          </a:xfrm>
        </p:spPr>
        <p:txBody>
          <a:bodyPr>
            <a:normAutofit fontScale="90000"/>
          </a:bodyPr>
          <a:lstStyle/>
          <a:p>
            <a:pPr>
              <a:lnSpc>
                <a:spcPct val="90000"/>
              </a:lnSpc>
            </a:pPr>
            <a:r>
              <a:rPr lang="da-DK" sz="2800" dirty="0">
                <a:latin typeface="Gabriela" pitchFamily="2" charset="77"/>
              </a:rPr>
              <a:t>Psykisk lidelse, psykiske symptomer eller adfærd som kommunikation</a:t>
            </a:r>
          </a:p>
        </p:txBody>
      </p:sp>
      <p:pic>
        <p:nvPicPr>
          <p:cNvPr id="5" name="Billede 4" descr="Et billede, der indeholder Ansigt, rynke, sort-hvid, portræt&#10;&#10;Automatisk genereret beskrivelse">
            <a:extLst>
              <a:ext uri="{FF2B5EF4-FFF2-40B4-BE49-F238E27FC236}">
                <a16:creationId xmlns:a16="http://schemas.microsoft.com/office/drawing/2014/main" id="{2CC74C6B-E8D9-C65C-AB00-56F130A9C923}"/>
              </a:ext>
            </a:extLst>
          </p:cNvPr>
          <p:cNvPicPr>
            <a:picLocks noChangeAspect="1"/>
          </p:cNvPicPr>
          <p:nvPr/>
        </p:nvPicPr>
        <p:blipFill>
          <a:blip r:embed="rId2"/>
          <a:srcRect l="25716" r="34793" b="-1"/>
          <a:stretch/>
        </p:blipFill>
        <p:spPr>
          <a:xfrm>
            <a:off x="20" y="10"/>
            <a:ext cx="4857871"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D589D8D-3704-282B-1EF6-88F06A30AB77}"/>
              </a:ext>
            </a:extLst>
          </p:cNvPr>
          <p:cNvSpPr>
            <a:spLocks noGrp="1"/>
          </p:cNvSpPr>
          <p:nvPr>
            <p:ph idx="1"/>
          </p:nvPr>
        </p:nvSpPr>
        <p:spPr>
          <a:xfrm>
            <a:off x="5496821" y="2633236"/>
            <a:ext cx="6034187" cy="3664687"/>
          </a:xfrm>
        </p:spPr>
        <p:txBody>
          <a:bodyPr>
            <a:normAutofit/>
          </a:bodyPr>
          <a:lstStyle/>
          <a:p>
            <a:r>
              <a:rPr lang="da-DK" dirty="0">
                <a:latin typeface="Gabriela" pitchFamily="2" charset="77"/>
              </a:rPr>
              <a:t>Hvad er forskellen?</a:t>
            </a:r>
          </a:p>
          <a:p>
            <a:r>
              <a:rPr lang="da-DK" dirty="0">
                <a:latin typeface="Gabriela" pitchFamily="2" charset="77"/>
              </a:rPr>
              <a:t>Er det vigtigt?</a:t>
            </a:r>
          </a:p>
          <a:p>
            <a:r>
              <a:rPr lang="da-DK" dirty="0">
                <a:latin typeface="Gabriela" pitchFamily="2" charset="77"/>
              </a:rPr>
              <a:t>Hvad er tilgangen?</a:t>
            </a:r>
          </a:p>
        </p:txBody>
      </p:sp>
    </p:spTree>
    <p:extLst>
      <p:ext uri="{BB962C8B-B14F-4D97-AF65-F5344CB8AC3E}">
        <p14:creationId xmlns:p14="http://schemas.microsoft.com/office/powerpoint/2010/main" val="325148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96821" y="1371600"/>
            <a:ext cx="6034187" cy="1097280"/>
          </a:xfrm>
        </p:spPr>
        <p:txBody>
          <a:bodyPr vert="horz" lIns="91440" tIns="45720" rIns="91440" bIns="45720" rtlCol="0" anchor="t">
            <a:normAutofit/>
          </a:bodyPr>
          <a:lstStyle/>
          <a:p>
            <a:r>
              <a:rPr lang="en-US"/>
              <a:t>…</a:t>
            </a:r>
          </a:p>
        </p:txBody>
      </p:sp>
      <p:pic>
        <p:nvPicPr>
          <p:cNvPr id="11" name="Billede 10" descr="Et billede, der indeholder rynke, Ansigt, portræt, person&#10;&#10;Automatisk genereret beskrivelse">
            <a:extLst>
              <a:ext uri="{FF2B5EF4-FFF2-40B4-BE49-F238E27FC236}">
                <a16:creationId xmlns:a16="http://schemas.microsoft.com/office/drawing/2014/main" id="{95A80F97-4956-F5CB-5BDB-A6B17EC680DE}"/>
              </a:ext>
            </a:extLst>
          </p:cNvPr>
          <p:cNvPicPr>
            <a:picLocks noChangeAspect="1"/>
          </p:cNvPicPr>
          <p:nvPr/>
        </p:nvPicPr>
        <p:blipFill>
          <a:blip r:embed="rId3"/>
          <a:srcRect l="17086" r="11544"/>
          <a:stretch/>
        </p:blipFill>
        <p:spPr>
          <a:xfrm>
            <a:off x="20" y="10"/>
            <a:ext cx="4857871" cy="6857990"/>
          </a:xfrm>
          <a:prstGeom prst="rect">
            <a:avLst/>
          </a:prstGeom>
        </p:spPr>
      </p:pic>
      <p:cxnSp>
        <p:nvCxnSpPr>
          <p:cNvPr id="20" name="Straight Connector 19">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p:cNvSpPr>
            <a:spLocks noGrp="1"/>
          </p:cNvSpPr>
          <p:nvPr>
            <p:ph sz="half" idx="1"/>
          </p:nvPr>
        </p:nvSpPr>
        <p:spPr>
          <a:xfrm>
            <a:off x="5496821" y="243840"/>
            <a:ext cx="6034187" cy="6054084"/>
          </a:xfrm>
        </p:spPr>
        <p:txBody>
          <a:bodyPr vert="horz" lIns="91440" tIns="45720" rIns="91440" bIns="45720" rtlCol="0">
            <a:normAutofit fontScale="25000" lnSpcReduction="20000"/>
          </a:bodyPr>
          <a:lstStyle/>
          <a:p>
            <a:pPr marL="0" indent="0">
              <a:lnSpc>
                <a:spcPct val="110000"/>
              </a:lnSpc>
            </a:pPr>
            <a:r>
              <a:rPr lang="en-US" sz="8000" b="1" dirty="0" err="1">
                <a:latin typeface="Gabriela" pitchFamily="2" charset="77"/>
              </a:rPr>
              <a:t>Adfærd</a:t>
            </a:r>
            <a:r>
              <a:rPr lang="en-US" sz="8000" b="1" dirty="0">
                <a:latin typeface="Gabriela" pitchFamily="2" charset="77"/>
              </a:rPr>
              <a:t> hos </a:t>
            </a:r>
            <a:r>
              <a:rPr lang="en-US" sz="8000" b="1" dirty="0" err="1">
                <a:latin typeface="Gabriela" pitchFamily="2" charset="77"/>
              </a:rPr>
              <a:t>mennesker</a:t>
            </a:r>
            <a:r>
              <a:rPr lang="en-US" sz="8000" b="1" dirty="0">
                <a:latin typeface="Gabriela" pitchFamily="2" charset="77"/>
              </a:rPr>
              <a:t> med </a:t>
            </a:r>
            <a:r>
              <a:rPr lang="en-US" sz="8000" b="1" dirty="0" err="1">
                <a:latin typeface="Gabriela" pitchFamily="2" charset="77"/>
              </a:rPr>
              <a:t>demens</a:t>
            </a:r>
            <a:r>
              <a:rPr lang="en-US" sz="8000" b="1" dirty="0">
                <a:latin typeface="Gabriela" pitchFamily="2" charset="77"/>
              </a:rPr>
              <a:t> </a:t>
            </a:r>
            <a:r>
              <a:rPr lang="en-US" sz="8000" b="1" dirty="0" err="1">
                <a:latin typeface="Gabriela" pitchFamily="2" charset="77"/>
              </a:rPr>
              <a:t>kan</a:t>
            </a:r>
            <a:r>
              <a:rPr lang="en-US" sz="8000" b="1" dirty="0">
                <a:latin typeface="Gabriela" pitchFamily="2" charset="77"/>
              </a:rPr>
              <a:t> </a:t>
            </a:r>
            <a:r>
              <a:rPr lang="en-US" sz="8000" b="1" dirty="0" err="1">
                <a:latin typeface="Gabriela" pitchFamily="2" charset="77"/>
              </a:rPr>
              <a:t>minde</a:t>
            </a:r>
            <a:r>
              <a:rPr lang="en-US" sz="8000" b="1" dirty="0">
                <a:latin typeface="Gabriela" pitchFamily="2" charset="77"/>
              </a:rPr>
              <a:t> om </a:t>
            </a:r>
            <a:r>
              <a:rPr lang="en-US" sz="8000" b="1" dirty="0" err="1">
                <a:latin typeface="Gabriela" pitchFamily="2" charset="77"/>
              </a:rPr>
              <a:t>symptomerne</a:t>
            </a:r>
            <a:r>
              <a:rPr lang="en-US" sz="8000" b="1" dirty="0">
                <a:latin typeface="Gabriela" pitchFamily="2" charset="77"/>
              </a:rPr>
              <a:t> </a:t>
            </a:r>
            <a:r>
              <a:rPr lang="en-US" sz="8000" b="1" dirty="0" err="1">
                <a:latin typeface="Gabriela" pitchFamily="2" charset="77"/>
              </a:rPr>
              <a:t>ved</a:t>
            </a:r>
            <a:r>
              <a:rPr lang="en-US" sz="8000" b="1" dirty="0">
                <a:latin typeface="Gabriela" pitchFamily="2" charset="77"/>
              </a:rPr>
              <a:t> </a:t>
            </a:r>
            <a:r>
              <a:rPr lang="en-US" sz="8000" b="1" dirty="0" err="1">
                <a:latin typeface="Gabriela" pitchFamily="2" charset="77"/>
              </a:rPr>
              <a:t>en</a:t>
            </a:r>
            <a:r>
              <a:rPr lang="en-US" sz="8000" b="1" dirty="0">
                <a:latin typeface="Gabriela" pitchFamily="2" charset="77"/>
              </a:rPr>
              <a:t> </a:t>
            </a:r>
            <a:r>
              <a:rPr lang="en-US" sz="8000" b="1" dirty="0" err="1">
                <a:latin typeface="Gabriela" pitchFamily="2" charset="77"/>
              </a:rPr>
              <a:t>psykose</a:t>
            </a:r>
            <a:endParaRPr lang="en-US" sz="8000" b="1" dirty="0">
              <a:latin typeface="Gabriela" pitchFamily="2" charset="77"/>
            </a:endParaRPr>
          </a:p>
          <a:p>
            <a:pPr marL="0" indent="0">
              <a:lnSpc>
                <a:spcPct val="110000"/>
              </a:lnSpc>
            </a:pPr>
            <a:endParaRPr lang="en-US" sz="8000" dirty="0">
              <a:latin typeface="Gabriela" pitchFamily="2" charset="77"/>
            </a:endParaRPr>
          </a:p>
          <a:p>
            <a:pPr marL="0" indent="0">
              <a:lnSpc>
                <a:spcPct val="110000"/>
              </a:lnSpc>
            </a:pPr>
            <a:r>
              <a:rPr lang="en-US" sz="8000" dirty="0" err="1">
                <a:latin typeface="Gabriela" pitchFamily="2" charset="77"/>
              </a:rPr>
              <a:t>Psykose</a:t>
            </a:r>
            <a:r>
              <a:rPr lang="en-US" sz="8000" dirty="0">
                <a:latin typeface="Gabriela" pitchFamily="2" charset="77"/>
              </a:rPr>
              <a:t> er </a:t>
            </a:r>
            <a:r>
              <a:rPr lang="en-US" sz="8000" dirty="0" err="1">
                <a:latin typeface="Gabriela" pitchFamily="2" charset="77"/>
              </a:rPr>
              <a:t>en</a:t>
            </a:r>
            <a:r>
              <a:rPr lang="en-US" sz="8000" dirty="0">
                <a:latin typeface="Gabriela" pitchFamily="2" charset="77"/>
              </a:rPr>
              <a:t> </a:t>
            </a:r>
            <a:r>
              <a:rPr lang="en-US" sz="8000" dirty="0" err="1">
                <a:latin typeface="Gabriela" pitchFamily="2" charset="77"/>
              </a:rPr>
              <a:t>sindstilstand</a:t>
            </a:r>
            <a:r>
              <a:rPr lang="en-US" sz="8000" dirty="0">
                <a:latin typeface="Gabriela" pitchFamily="2" charset="77"/>
              </a:rPr>
              <a:t> </a:t>
            </a:r>
            <a:r>
              <a:rPr lang="en-US" sz="8000" dirty="0" err="1">
                <a:latin typeface="Gabriela" pitchFamily="2" charset="77"/>
              </a:rPr>
              <a:t>som</a:t>
            </a:r>
            <a:r>
              <a:rPr lang="en-US" sz="8000" dirty="0">
                <a:latin typeface="Gabriela" pitchFamily="2" charset="77"/>
              </a:rPr>
              <a:t> </a:t>
            </a:r>
            <a:r>
              <a:rPr lang="en-US" sz="8000" dirty="0" err="1">
                <a:latin typeface="Gabriela" pitchFamily="2" charset="77"/>
              </a:rPr>
              <a:t>påvirker</a:t>
            </a:r>
            <a:r>
              <a:rPr lang="en-US" sz="8000" dirty="0">
                <a:latin typeface="Gabriela" pitchFamily="2" charset="77"/>
              </a:rPr>
              <a:t> </a:t>
            </a:r>
            <a:r>
              <a:rPr lang="en-US" sz="8000" dirty="0" err="1">
                <a:latin typeface="Gabriela" pitchFamily="2" charset="77"/>
              </a:rPr>
              <a:t>evnen</a:t>
            </a:r>
            <a:r>
              <a:rPr lang="en-US" sz="8000" dirty="0">
                <a:latin typeface="Gabriela" pitchFamily="2" charset="77"/>
              </a:rPr>
              <a:t> </a:t>
            </a:r>
            <a:r>
              <a:rPr lang="en-US" sz="8000" dirty="0" err="1">
                <a:latin typeface="Gabriela" pitchFamily="2" charset="77"/>
              </a:rPr>
              <a:t>til</a:t>
            </a:r>
            <a:r>
              <a:rPr lang="en-US" sz="8000" dirty="0">
                <a:latin typeface="Gabriela" pitchFamily="2" charset="77"/>
              </a:rPr>
              <a:t> at </a:t>
            </a:r>
            <a:r>
              <a:rPr lang="en-US" sz="8000" b="1" dirty="0" err="1">
                <a:latin typeface="Gabriela" pitchFamily="2" charset="77"/>
              </a:rPr>
              <a:t>tænke</a:t>
            </a:r>
            <a:r>
              <a:rPr lang="en-US" sz="8000" b="1" dirty="0">
                <a:latin typeface="Gabriela" pitchFamily="2" charset="77"/>
              </a:rPr>
              <a:t>, </a:t>
            </a:r>
            <a:r>
              <a:rPr lang="en-US" sz="8000" b="1" dirty="0" err="1">
                <a:latin typeface="Gabriela" pitchFamily="2" charset="77"/>
              </a:rPr>
              <a:t>føle</a:t>
            </a:r>
            <a:r>
              <a:rPr lang="en-US" sz="8000" b="1" dirty="0">
                <a:latin typeface="Gabriela" pitchFamily="2" charset="77"/>
              </a:rPr>
              <a:t> </a:t>
            </a:r>
            <a:r>
              <a:rPr lang="en-US" sz="8000" b="1" dirty="0" err="1">
                <a:latin typeface="Gabriela" pitchFamily="2" charset="77"/>
              </a:rPr>
              <a:t>og</a:t>
            </a:r>
            <a:r>
              <a:rPr lang="en-US" sz="8000" b="1" dirty="0">
                <a:latin typeface="Gabriela" pitchFamily="2" charset="77"/>
              </a:rPr>
              <a:t> </a:t>
            </a:r>
            <a:r>
              <a:rPr lang="en-US" sz="8000" b="1" dirty="0" err="1">
                <a:latin typeface="Gabriela" pitchFamily="2" charset="77"/>
              </a:rPr>
              <a:t>opleve</a:t>
            </a:r>
            <a:endParaRPr lang="en-US" sz="8000" b="1" dirty="0">
              <a:latin typeface="Gabriela" pitchFamily="2" charset="77"/>
            </a:endParaRPr>
          </a:p>
          <a:p>
            <a:pPr marL="0" indent="0">
              <a:lnSpc>
                <a:spcPct val="110000"/>
              </a:lnSpc>
            </a:pPr>
            <a:r>
              <a:rPr lang="en-US" sz="8000" dirty="0">
                <a:latin typeface="Gabriela" pitchFamily="2" charset="77"/>
              </a:rPr>
              <a:t>Som </a:t>
            </a:r>
            <a:r>
              <a:rPr lang="en-US" sz="8000" dirty="0" err="1">
                <a:latin typeface="Gabriela" pitchFamily="2" charset="77"/>
              </a:rPr>
              <a:t>påvirker</a:t>
            </a:r>
            <a:r>
              <a:rPr lang="en-US" sz="8000" dirty="0">
                <a:latin typeface="Gabriela" pitchFamily="2" charset="77"/>
              </a:rPr>
              <a:t> </a:t>
            </a:r>
            <a:r>
              <a:rPr lang="en-US" sz="8000" dirty="0" err="1">
                <a:latin typeface="Gabriela" pitchFamily="2" charset="77"/>
              </a:rPr>
              <a:t>kontakten</a:t>
            </a:r>
            <a:r>
              <a:rPr lang="en-US" sz="8000" dirty="0">
                <a:latin typeface="Gabriela" pitchFamily="2" charset="77"/>
              </a:rPr>
              <a:t> </a:t>
            </a:r>
            <a:r>
              <a:rPr lang="en-US" sz="8000" dirty="0" err="1">
                <a:latin typeface="Gabriela" pitchFamily="2" charset="77"/>
              </a:rPr>
              <a:t>til</a:t>
            </a:r>
            <a:r>
              <a:rPr lang="en-US" sz="8000" dirty="0">
                <a:latin typeface="Gabriela" pitchFamily="2" charset="77"/>
              </a:rPr>
              <a:t> ”</a:t>
            </a:r>
            <a:r>
              <a:rPr lang="en-US" sz="8000" dirty="0" err="1">
                <a:latin typeface="Gabriela" pitchFamily="2" charset="77"/>
              </a:rPr>
              <a:t>virkeligheden</a:t>
            </a:r>
            <a:r>
              <a:rPr lang="en-US" sz="8000" dirty="0">
                <a:latin typeface="Gabriela" pitchFamily="2" charset="77"/>
              </a:rPr>
              <a:t>” </a:t>
            </a:r>
            <a:r>
              <a:rPr lang="en-US" sz="8000" dirty="0" err="1">
                <a:latin typeface="Gabriela" pitchFamily="2" charset="77"/>
              </a:rPr>
              <a:t>og</a:t>
            </a:r>
            <a:r>
              <a:rPr lang="en-US" sz="8000" dirty="0">
                <a:latin typeface="Gabriela" pitchFamily="2" charset="77"/>
              </a:rPr>
              <a:t> med </a:t>
            </a:r>
            <a:r>
              <a:rPr lang="en-US" sz="8000" dirty="0" err="1">
                <a:latin typeface="Gabriela" pitchFamily="2" charset="77"/>
              </a:rPr>
              <a:t>svækket</a:t>
            </a:r>
            <a:r>
              <a:rPr lang="en-US" sz="8000" dirty="0">
                <a:latin typeface="Gabriela" pitchFamily="2" charset="77"/>
              </a:rPr>
              <a:t> </a:t>
            </a:r>
            <a:r>
              <a:rPr lang="en-US" sz="8000" dirty="0" err="1">
                <a:latin typeface="Gabriela" pitchFamily="2" charset="77"/>
              </a:rPr>
              <a:t>realitetssans</a:t>
            </a:r>
            <a:endParaRPr lang="en-US" sz="8000" dirty="0">
              <a:latin typeface="Gabriela" pitchFamily="2" charset="77"/>
            </a:endParaRPr>
          </a:p>
          <a:p>
            <a:pPr lvl="1">
              <a:lnSpc>
                <a:spcPct val="110000"/>
              </a:lnSpc>
            </a:pPr>
            <a:endParaRPr lang="en-US" sz="8000" dirty="0">
              <a:latin typeface="Gabriela" pitchFamily="2" charset="77"/>
            </a:endParaRPr>
          </a:p>
          <a:p>
            <a:pPr lvl="1">
              <a:lnSpc>
                <a:spcPct val="110000"/>
              </a:lnSpc>
            </a:pPr>
            <a:r>
              <a:rPr lang="en-US" sz="8000" dirty="0" err="1">
                <a:latin typeface="Gabriela" pitchFamily="2" charset="77"/>
              </a:rPr>
              <a:t>Symptomer</a:t>
            </a:r>
            <a:r>
              <a:rPr lang="en-US" sz="8000" dirty="0">
                <a:latin typeface="Gabriela" pitchFamily="2" charset="77"/>
              </a:rPr>
              <a:t>:</a:t>
            </a:r>
          </a:p>
          <a:p>
            <a:pPr marL="265176" lvl="1" indent="0">
              <a:lnSpc>
                <a:spcPct val="110000"/>
              </a:lnSpc>
              <a:buNone/>
            </a:pPr>
            <a:endParaRPr lang="en-US" sz="8000" dirty="0">
              <a:latin typeface="Gabriela" pitchFamily="2" charset="77"/>
            </a:endParaRPr>
          </a:p>
          <a:p>
            <a:pPr lvl="2">
              <a:lnSpc>
                <a:spcPct val="110000"/>
              </a:lnSpc>
            </a:pPr>
            <a:r>
              <a:rPr lang="en-US" sz="8000" b="1" dirty="0" err="1">
                <a:latin typeface="Gabriela" pitchFamily="2" charset="77"/>
              </a:rPr>
              <a:t>Hallucinationer</a:t>
            </a:r>
            <a:r>
              <a:rPr lang="en-US" sz="8000" b="1" dirty="0">
                <a:latin typeface="Gabriela" pitchFamily="2" charset="77"/>
              </a:rPr>
              <a:t> 		</a:t>
            </a:r>
          </a:p>
          <a:p>
            <a:pPr lvl="2">
              <a:lnSpc>
                <a:spcPct val="110000"/>
              </a:lnSpc>
            </a:pPr>
            <a:r>
              <a:rPr lang="en-US" sz="8000" b="1" dirty="0" err="1">
                <a:latin typeface="Gabriela" pitchFamily="2" charset="77"/>
              </a:rPr>
              <a:t>Vrangforestillinger</a:t>
            </a:r>
            <a:r>
              <a:rPr lang="en-US" sz="8000" b="1" dirty="0">
                <a:latin typeface="Gabriela" pitchFamily="2" charset="77"/>
              </a:rPr>
              <a:t> </a:t>
            </a:r>
          </a:p>
          <a:p>
            <a:pPr lvl="2">
              <a:lnSpc>
                <a:spcPct val="110000"/>
              </a:lnSpc>
            </a:pPr>
            <a:r>
              <a:rPr lang="en-US" sz="8000" b="1" dirty="0" err="1">
                <a:latin typeface="Gabriela" pitchFamily="2" charset="77"/>
              </a:rPr>
              <a:t>Tankeforstyrrelser</a:t>
            </a:r>
            <a:r>
              <a:rPr lang="en-US" sz="8000" b="1" dirty="0">
                <a:latin typeface="Gabriela" pitchFamily="2" charset="77"/>
              </a:rPr>
              <a:t> </a:t>
            </a:r>
          </a:p>
          <a:p>
            <a:pPr lvl="2">
              <a:lnSpc>
                <a:spcPct val="110000"/>
              </a:lnSpc>
            </a:pPr>
            <a:r>
              <a:rPr lang="en-US" sz="8000" b="1" dirty="0" err="1">
                <a:latin typeface="Gabriela" pitchFamily="2" charset="77"/>
              </a:rPr>
              <a:t>Regulering</a:t>
            </a:r>
            <a:r>
              <a:rPr lang="en-US" sz="8000" b="1" dirty="0">
                <a:latin typeface="Gabriela" pitchFamily="2" charset="77"/>
              </a:rPr>
              <a:t> </a:t>
            </a:r>
            <a:r>
              <a:rPr lang="en-US" sz="8000" b="1" dirty="0" err="1">
                <a:latin typeface="Gabriela" pitchFamily="2" charset="77"/>
              </a:rPr>
              <a:t>af</a:t>
            </a:r>
            <a:r>
              <a:rPr lang="en-US" sz="8000" b="1" dirty="0">
                <a:latin typeface="Gabriela" pitchFamily="2" charset="77"/>
              </a:rPr>
              <a:t> </a:t>
            </a:r>
            <a:r>
              <a:rPr lang="en-US" sz="8000" b="1" dirty="0" err="1">
                <a:latin typeface="Gabriela" pitchFamily="2" charset="77"/>
              </a:rPr>
              <a:t>følelser</a:t>
            </a:r>
            <a:endParaRPr lang="en-US" sz="8000" b="1" dirty="0">
              <a:latin typeface="Gabriela" pitchFamily="2" charset="77"/>
            </a:endParaRPr>
          </a:p>
          <a:p>
            <a:pPr lvl="2">
              <a:lnSpc>
                <a:spcPct val="110000"/>
              </a:lnSpc>
            </a:pPr>
            <a:r>
              <a:rPr lang="en-US" sz="8000" b="1" dirty="0" err="1">
                <a:latin typeface="Gabriela" pitchFamily="2" charset="77"/>
              </a:rPr>
              <a:t>Manglende</a:t>
            </a:r>
            <a:r>
              <a:rPr lang="en-US" sz="8000" b="1" dirty="0">
                <a:latin typeface="Gabriela" pitchFamily="2" charset="77"/>
              </a:rPr>
              <a:t> </a:t>
            </a:r>
            <a:r>
              <a:rPr lang="en-US" sz="8000" b="1" dirty="0" err="1">
                <a:latin typeface="Gabriela" pitchFamily="2" charset="77"/>
              </a:rPr>
              <a:t>sygdomsindsigt</a:t>
            </a:r>
            <a:endParaRPr lang="en-US" sz="8000" b="1" dirty="0">
              <a:latin typeface="Gabriela" pitchFamily="2" charset="77"/>
            </a:endParaRPr>
          </a:p>
          <a:p>
            <a:pPr lvl="2">
              <a:lnSpc>
                <a:spcPct val="110000"/>
              </a:lnSpc>
            </a:pPr>
            <a:endParaRPr lang="en-US" sz="8000" b="1" dirty="0">
              <a:latin typeface="Gabriela" pitchFamily="2" charset="77"/>
            </a:endParaRPr>
          </a:p>
          <a:p>
            <a:pPr marL="180000" lvl="2" indent="0">
              <a:lnSpc>
                <a:spcPct val="110000"/>
              </a:lnSpc>
              <a:buNone/>
            </a:pPr>
            <a:endParaRPr lang="en-US" sz="3600" b="1" dirty="0"/>
          </a:p>
          <a:p>
            <a:pPr marL="180000" lvl="2" indent="0">
              <a:lnSpc>
                <a:spcPct val="110000"/>
              </a:lnSpc>
            </a:pPr>
            <a:r>
              <a:rPr lang="en-US" sz="3600" b="1" dirty="0"/>
              <a:t>	</a:t>
            </a:r>
          </a:p>
          <a:p>
            <a:pPr marL="0" indent="0">
              <a:lnSpc>
                <a:spcPct val="110000"/>
              </a:lnSpc>
            </a:pPr>
            <a:endParaRPr lang="en-US" sz="600" dirty="0"/>
          </a:p>
          <a:p>
            <a:pPr marL="180000" lvl="2" indent="0">
              <a:lnSpc>
                <a:spcPct val="110000"/>
              </a:lnSpc>
            </a:pPr>
            <a:endParaRPr lang="en-US" sz="600" dirty="0"/>
          </a:p>
          <a:p>
            <a:pPr lvl="2">
              <a:lnSpc>
                <a:spcPct val="110000"/>
              </a:lnSpc>
            </a:pPr>
            <a:endParaRPr lang="en-US" sz="600" dirty="0"/>
          </a:p>
        </p:txBody>
      </p:sp>
    </p:spTree>
    <p:extLst>
      <p:ext uri="{BB962C8B-B14F-4D97-AF65-F5344CB8AC3E}">
        <p14:creationId xmlns:p14="http://schemas.microsoft.com/office/powerpoint/2010/main" val="2007098462"/>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4312</TotalTime>
  <Words>543</Words>
  <Application>Microsoft Macintosh PowerPoint</Application>
  <PresentationFormat>Widescreen</PresentationFormat>
  <Paragraphs>86</Paragraphs>
  <Slides>19</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19</vt:i4>
      </vt:variant>
    </vt:vector>
  </HeadingPairs>
  <TitlesOfParts>
    <vt:vector size="26" baseType="lpstr">
      <vt:lpstr>Aptos</vt:lpstr>
      <vt:lpstr>Arial</vt:lpstr>
      <vt:lpstr>Bierstadt</vt:lpstr>
      <vt:lpstr>Gabriela</vt:lpstr>
      <vt:lpstr>Grandview Display</vt:lpstr>
      <vt:lpstr>Mulish</vt:lpstr>
      <vt:lpstr>DashVTI</vt:lpstr>
      <vt:lpstr>Mennesker med psykiske lidelser og demens</vt:lpstr>
      <vt:lpstr>Hvem er det vi taler om?</vt:lpstr>
      <vt:lpstr>PowerPoint-præsentation</vt:lpstr>
      <vt:lpstr>PowerPoint-præsentation</vt:lpstr>
      <vt:lpstr>Psykisk lidelse hos ældre</vt:lpstr>
      <vt:lpstr>PowerPoint-præsentation</vt:lpstr>
      <vt:lpstr>Psykiske Lidelser</vt:lpstr>
      <vt:lpstr>Psykisk lidelse, psykiske symptomer eller adfærd som kommunikation</vt:lpstr>
      <vt:lpstr>…</vt:lpstr>
      <vt:lpstr>Forskellige årsager til samme adfærd  </vt:lpstr>
      <vt:lpstr>At opfatte virkelig-heden på en anden måde</vt:lpstr>
      <vt:lpstr>Diagnose eller ej</vt:lpstr>
      <vt:lpstr>Adfærd er en reaktion ikke et symptom!!</vt:lpstr>
      <vt:lpstr>’Behandling’</vt:lpstr>
      <vt:lpstr>Dobbeltperspektiv</vt:lpstr>
      <vt:lpstr>Øvelse: er det adfærd eller er det et psykiatrisk symptom eller sygdom?</vt:lpstr>
      <vt:lpstr>Uforståelig adfærd</vt:lpstr>
      <vt:lpstr>At komme frem til forståelse i 4 trin</vt:lpstr>
      <vt:lpstr>Tak for jeres opmærksomhed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Anneke Dapper-Skaaning</dc:creator>
  <cp:lastModifiedBy>Anneke Dapper-Skaaning</cp:lastModifiedBy>
  <cp:revision>7</cp:revision>
  <dcterms:created xsi:type="dcterms:W3CDTF">2025-03-30T20:03:01Z</dcterms:created>
  <dcterms:modified xsi:type="dcterms:W3CDTF">2025-04-02T19:55:38Z</dcterms:modified>
</cp:coreProperties>
</file>