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 id="2147483707" r:id="rId5"/>
    <p:sldMasterId id="2147483725" r:id="rId6"/>
    <p:sldMasterId id="2147483738" r:id="rId7"/>
    <p:sldMasterId id="2147483750" r:id="rId8"/>
  </p:sldMasterIdLst>
  <p:notesMasterIdLst>
    <p:notesMasterId r:id="rId107"/>
  </p:notesMasterIdLst>
  <p:sldIdLst>
    <p:sldId id="256" r:id="rId9"/>
    <p:sldId id="263" r:id="rId10"/>
    <p:sldId id="261" r:id="rId11"/>
    <p:sldId id="474" r:id="rId12"/>
    <p:sldId id="495" r:id="rId13"/>
    <p:sldId id="506" r:id="rId14"/>
    <p:sldId id="511" r:id="rId15"/>
    <p:sldId id="510" r:id="rId16"/>
    <p:sldId id="507" r:id="rId17"/>
    <p:sldId id="508" r:id="rId18"/>
    <p:sldId id="532" r:id="rId19"/>
    <p:sldId id="498" r:id="rId20"/>
    <p:sldId id="497" r:id="rId21"/>
    <p:sldId id="503" r:id="rId22"/>
    <p:sldId id="504" r:id="rId23"/>
    <p:sldId id="517" r:id="rId24"/>
    <p:sldId id="505" r:id="rId25"/>
    <p:sldId id="521" r:id="rId26"/>
    <p:sldId id="527" r:id="rId27"/>
    <p:sldId id="530" r:id="rId28"/>
    <p:sldId id="528" r:id="rId29"/>
    <p:sldId id="479" r:id="rId30"/>
    <p:sldId id="493" r:id="rId31"/>
    <p:sldId id="513" r:id="rId32"/>
    <p:sldId id="477" r:id="rId33"/>
    <p:sldId id="480" r:id="rId34"/>
    <p:sldId id="522" r:id="rId35"/>
    <p:sldId id="523" r:id="rId36"/>
    <p:sldId id="526" r:id="rId37"/>
    <p:sldId id="435" r:id="rId38"/>
    <p:sldId id="533" r:id="rId39"/>
    <p:sldId id="352" r:id="rId40"/>
    <p:sldId id="260" r:id="rId41"/>
    <p:sldId id="351" r:id="rId42"/>
    <p:sldId id="329" r:id="rId43"/>
    <p:sldId id="330" r:id="rId44"/>
    <p:sldId id="333" r:id="rId45"/>
    <p:sldId id="325" r:id="rId46"/>
    <p:sldId id="338" r:id="rId47"/>
    <p:sldId id="336" r:id="rId48"/>
    <p:sldId id="350" r:id="rId49"/>
    <p:sldId id="348" r:id="rId50"/>
    <p:sldId id="349" r:id="rId51"/>
    <p:sldId id="534" r:id="rId52"/>
    <p:sldId id="556" r:id="rId53"/>
    <p:sldId id="282" r:id="rId54"/>
    <p:sldId id="385" r:id="rId55"/>
    <p:sldId id="302" r:id="rId56"/>
    <p:sldId id="292" r:id="rId57"/>
    <p:sldId id="387" r:id="rId58"/>
    <p:sldId id="388" r:id="rId59"/>
    <p:sldId id="541" r:id="rId60"/>
    <p:sldId id="542" r:id="rId61"/>
    <p:sldId id="345" r:id="rId62"/>
    <p:sldId id="373" r:id="rId63"/>
    <p:sldId id="353" r:id="rId64"/>
    <p:sldId id="372" r:id="rId65"/>
    <p:sldId id="335" r:id="rId66"/>
    <p:sldId id="327" r:id="rId67"/>
    <p:sldId id="362" r:id="rId68"/>
    <p:sldId id="337" r:id="rId69"/>
    <p:sldId id="543" r:id="rId70"/>
    <p:sldId id="544" r:id="rId71"/>
    <p:sldId id="545" r:id="rId72"/>
    <p:sldId id="538" r:id="rId73"/>
    <p:sldId id="293" r:id="rId74"/>
    <p:sldId id="295" r:id="rId75"/>
    <p:sldId id="296" r:id="rId76"/>
    <p:sldId id="297" r:id="rId77"/>
    <p:sldId id="286" r:id="rId78"/>
    <p:sldId id="290" r:id="rId79"/>
    <p:sldId id="298" r:id="rId80"/>
    <p:sldId id="328" r:id="rId81"/>
    <p:sldId id="557" r:id="rId82"/>
    <p:sldId id="316" r:id="rId83"/>
    <p:sldId id="322" r:id="rId84"/>
    <p:sldId id="311" r:id="rId85"/>
    <p:sldId id="558" r:id="rId86"/>
    <p:sldId id="323" r:id="rId87"/>
    <p:sldId id="324" r:id="rId88"/>
    <p:sldId id="341" r:id="rId89"/>
    <p:sldId id="342" r:id="rId90"/>
    <p:sldId id="326" r:id="rId91"/>
    <p:sldId id="343" r:id="rId92"/>
    <p:sldId id="344" r:id="rId93"/>
    <p:sldId id="559" r:id="rId94"/>
    <p:sldId id="346" r:id="rId95"/>
    <p:sldId id="347" r:id="rId96"/>
    <p:sldId id="560" r:id="rId97"/>
    <p:sldId id="561" r:id="rId98"/>
    <p:sldId id="562" r:id="rId99"/>
    <p:sldId id="563" r:id="rId100"/>
    <p:sldId id="564" r:id="rId101"/>
    <p:sldId id="339" r:id="rId102"/>
    <p:sldId id="565" r:id="rId103"/>
    <p:sldId id="566" r:id="rId104"/>
    <p:sldId id="540" r:id="rId105"/>
    <p:sldId id="536" r:id="rId10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357" autoAdjust="0"/>
  </p:normalViewPr>
  <p:slideViewPr>
    <p:cSldViewPr snapToGrid="0">
      <p:cViewPr varScale="1">
        <p:scale>
          <a:sx n="76" d="100"/>
          <a:sy n="7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notesMaster" Target="notesMasters/notes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viewProps" Target="viewProp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oleObject" Target="file:///\\CIFS01\Users\p\p5pf\Bogere%20i%20behandling\Ny%20kube%20Borgere%20i%20behandl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5pf\AppData\Local\Microsoft\Windows\INetCache\Content.Outlook\LD23RR31\Bidrag%20til%20datapak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5pf\AppData\Local\Microsoft\Windows\INetCache\Content.Outlook\LD23RR31\Bidrag%20til%20datapakk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IFS01\Users\i\i7o2\Benchmarking%20i%20psykiatrien\Udvikling%202013-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IFS01\Users\i\i7o2\Benchmarking%20i%20psykiatrien\Udvikling%202013-2016.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n1hcsa\AppData\Local\Microsoft\Windows\INetCache\IE\WA6H3HTH\20191126123649265490397FRLD119.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Alle!$A$23</c:f>
              <c:strCache>
                <c:ptCount val="1"/>
                <c:pt idx="0">
                  <c:v>DF20</c:v>
                </c:pt>
              </c:strCache>
            </c:strRef>
          </c:tx>
          <c:spPr>
            <a:ln w="28575" cap="rnd">
              <a:solidFill>
                <a:srgbClr val="FF0000"/>
              </a:solidFill>
              <a:round/>
            </a:ln>
            <a:effectLst/>
          </c:spPr>
          <c:marker>
            <c:symbol val="none"/>
          </c:marker>
          <c:cat>
            <c:strRef>
              <c:f>Alle!$B$22:$J$22</c:f>
              <c:strCache>
                <c:ptCount val="9"/>
                <c:pt idx="0">
                  <c:v>2010</c:v>
                </c:pt>
                <c:pt idx="1">
                  <c:v>2011</c:v>
                </c:pt>
                <c:pt idx="2">
                  <c:v>2012</c:v>
                </c:pt>
                <c:pt idx="3">
                  <c:v>2013</c:v>
                </c:pt>
                <c:pt idx="4">
                  <c:v>2014</c:v>
                </c:pt>
                <c:pt idx="5">
                  <c:v>2015</c:v>
                </c:pt>
                <c:pt idx="6">
                  <c:v>2016</c:v>
                </c:pt>
                <c:pt idx="7">
                  <c:v>2017</c:v>
                </c:pt>
                <c:pt idx="8">
                  <c:v>2018</c:v>
                </c:pt>
              </c:strCache>
            </c:strRef>
          </c:cat>
          <c:val>
            <c:numRef>
              <c:f>Alle!$B$23:$J$23</c:f>
              <c:numCache>
                <c:formatCode>0</c:formatCode>
                <c:ptCount val="9"/>
                <c:pt idx="0">
                  <c:v>100</c:v>
                </c:pt>
                <c:pt idx="1">
                  <c:v>103.22299651567943</c:v>
                </c:pt>
                <c:pt idx="2">
                  <c:v>104.52961672473869</c:v>
                </c:pt>
                <c:pt idx="3">
                  <c:v>106.79442508710801</c:v>
                </c:pt>
                <c:pt idx="4">
                  <c:v>107.14285714285714</c:v>
                </c:pt>
                <c:pt idx="5">
                  <c:v>108.8850174216028</c:v>
                </c:pt>
                <c:pt idx="6">
                  <c:v>111.67247386759583</c:v>
                </c:pt>
                <c:pt idx="7">
                  <c:v>114.45993031358886</c:v>
                </c:pt>
                <c:pt idx="8">
                  <c:v>111.75958188153309</c:v>
                </c:pt>
              </c:numCache>
            </c:numRef>
          </c:val>
          <c:smooth val="0"/>
          <c:extLst>
            <c:ext xmlns:c16="http://schemas.microsoft.com/office/drawing/2014/chart" uri="{C3380CC4-5D6E-409C-BE32-E72D297353CC}">
              <c16:uniqueId val="{00000000-D63D-4AA5-8CEA-B4DBB741BAB6}"/>
            </c:ext>
          </c:extLst>
        </c:ser>
        <c:ser>
          <c:idx val="1"/>
          <c:order val="1"/>
          <c:tx>
            <c:strRef>
              <c:f>Alle!$A$24</c:f>
              <c:strCache>
                <c:ptCount val="1"/>
                <c:pt idx="0">
                  <c:v>Alle undtagen DF20</c:v>
                </c:pt>
              </c:strCache>
            </c:strRef>
          </c:tx>
          <c:spPr>
            <a:ln w="28575" cap="rnd">
              <a:solidFill>
                <a:srgbClr val="0070C0"/>
              </a:solidFill>
              <a:round/>
            </a:ln>
            <a:effectLst/>
          </c:spPr>
          <c:marker>
            <c:symbol val="none"/>
          </c:marker>
          <c:cat>
            <c:strRef>
              <c:f>Alle!$B$22:$J$22</c:f>
              <c:strCache>
                <c:ptCount val="9"/>
                <c:pt idx="0">
                  <c:v>2010</c:v>
                </c:pt>
                <c:pt idx="1">
                  <c:v>2011</c:v>
                </c:pt>
                <c:pt idx="2">
                  <c:v>2012</c:v>
                </c:pt>
                <c:pt idx="3">
                  <c:v>2013</c:v>
                </c:pt>
                <c:pt idx="4">
                  <c:v>2014</c:v>
                </c:pt>
                <c:pt idx="5">
                  <c:v>2015</c:v>
                </c:pt>
                <c:pt idx="6">
                  <c:v>2016</c:v>
                </c:pt>
                <c:pt idx="7">
                  <c:v>2017</c:v>
                </c:pt>
                <c:pt idx="8">
                  <c:v>2018</c:v>
                </c:pt>
              </c:strCache>
            </c:strRef>
          </c:cat>
          <c:val>
            <c:numRef>
              <c:f>Alle!$B$24:$J$24</c:f>
              <c:numCache>
                <c:formatCode>0</c:formatCode>
                <c:ptCount val="9"/>
                <c:pt idx="0">
                  <c:v>100</c:v>
                </c:pt>
                <c:pt idx="1">
                  <c:v>110.37837837837839</c:v>
                </c:pt>
                <c:pt idx="2">
                  <c:v>111.52123552123552</c:v>
                </c:pt>
                <c:pt idx="3">
                  <c:v>122.94980694980696</c:v>
                </c:pt>
                <c:pt idx="4">
                  <c:v>136.83397683397683</c:v>
                </c:pt>
                <c:pt idx="5">
                  <c:v>144.60231660231659</c:v>
                </c:pt>
                <c:pt idx="6">
                  <c:v>144.32432432432432</c:v>
                </c:pt>
                <c:pt idx="7">
                  <c:v>150.40926640926642</c:v>
                </c:pt>
                <c:pt idx="8">
                  <c:v>150.53281853281851</c:v>
                </c:pt>
              </c:numCache>
            </c:numRef>
          </c:val>
          <c:smooth val="0"/>
          <c:extLst>
            <c:ext xmlns:c16="http://schemas.microsoft.com/office/drawing/2014/chart" uri="{C3380CC4-5D6E-409C-BE32-E72D297353CC}">
              <c16:uniqueId val="{00000001-D63D-4AA5-8CEA-B4DBB741BAB6}"/>
            </c:ext>
          </c:extLst>
        </c:ser>
        <c:dLbls>
          <c:showLegendKey val="0"/>
          <c:showVal val="0"/>
          <c:showCatName val="0"/>
          <c:showSerName val="0"/>
          <c:showPercent val="0"/>
          <c:showBubbleSize val="0"/>
        </c:dLbls>
        <c:smooth val="0"/>
        <c:axId val="622860960"/>
        <c:axId val="622854688"/>
      </c:lineChart>
      <c:catAx>
        <c:axId val="62286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622854688"/>
        <c:crosses val="autoZero"/>
        <c:auto val="1"/>
        <c:lblAlgn val="ctr"/>
        <c:lblOffset val="100"/>
        <c:noMultiLvlLbl val="0"/>
      </c:catAx>
      <c:valAx>
        <c:axId val="622854688"/>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622860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Table>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'Pt. i RN fordelt på diagnose'!$J$130</c:f>
              <c:strCache>
                <c:ptCount val="1"/>
                <c:pt idx="0">
                  <c:v>F00-09 Organiske forstyrrelser</c:v>
                </c:pt>
              </c:strCache>
            </c:strRef>
          </c:tx>
          <c:spPr>
            <a:ln w="28575" cap="rnd">
              <a:solidFill>
                <a:srgbClr val="006983"/>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12-46FC-8429-8EC1F59456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diagnose'!$K$129:$P$129</c:f>
              <c:strCache>
                <c:ptCount val="6"/>
                <c:pt idx="0">
                  <c:v>2013</c:v>
                </c:pt>
                <c:pt idx="1">
                  <c:v>2014</c:v>
                </c:pt>
                <c:pt idx="2">
                  <c:v>2015</c:v>
                </c:pt>
                <c:pt idx="3">
                  <c:v>2016</c:v>
                </c:pt>
                <c:pt idx="4">
                  <c:v>2017</c:v>
                </c:pt>
                <c:pt idx="5">
                  <c:v>2018</c:v>
                </c:pt>
              </c:strCache>
            </c:strRef>
          </c:cat>
          <c:val>
            <c:numRef>
              <c:f>'Pt. i RN fordelt på diagnose'!$K$130:$P$130</c:f>
              <c:numCache>
                <c:formatCode>0</c:formatCode>
                <c:ptCount val="6"/>
                <c:pt idx="0">
                  <c:v>100</c:v>
                </c:pt>
                <c:pt idx="1">
                  <c:v>99.490229396771454</c:v>
                </c:pt>
                <c:pt idx="2">
                  <c:v>106.0322854715378</c:v>
                </c:pt>
                <c:pt idx="3">
                  <c:v>101.18946474086661</c:v>
                </c:pt>
                <c:pt idx="4">
                  <c:v>88.105352591333897</c:v>
                </c:pt>
                <c:pt idx="5">
                  <c:v>87.170773152081566</c:v>
                </c:pt>
              </c:numCache>
            </c:numRef>
          </c:val>
          <c:smooth val="0"/>
          <c:extLst>
            <c:ext xmlns:c16="http://schemas.microsoft.com/office/drawing/2014/chart" uri="{C3380CC4-5D6E-409C-BE32-E72D297353CC}">
              <c16:uniqueId val="{00000000-677E-4F07-BAB3-B91B522BDC7C}"/>
            </c:ext>
          </c:extLst>
        </c:ser>
        <c:ser>
          <c:idx val="1"/>
          <c:order val="1"/>
          <c:tx>
            <c:strRef>
              <c:f>'Pt. i RN fordelt på diagnose'!$J$131</c:f>
              <c:strCache>
                <c:ptCount val="1"/>
                <c:pt idx="0">
                  <c:v>F20-29 Skizofrenispektret</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3612-46FC-8429-8EC1F594560F}"/>
                </c:ext>
              </c:extLst>
            </c:dLbl>
            <c:dLbl>
              <c:idx val="1"/>
              <c:delete val="1"/>
              <c:extLst>
                <c:ext xmlns:c15="http://schemas.microsoft.com/office/drawing/2012/chart" uri="{CE6537A1-D6FC-4f65-9D91-7224C49458BB}"/>
                <c:ext xmlns:c16="http://schemas.microsoft.com/office/drawing/2014/chart" uri="{C3380CC4-5D6E-409C-BE32-E72D297353CC}">
                  <c16:uniqueId val="{00000002-3612-46FC-8429-8EC1F594560F}"/>
                </c:ext>
              </c:extLst>
            </c:dLbl>
            <c:dLbl>
              <c:idx val="2"/>
              <c:delete val="1"/>
              <c:extLst>
                <c:ext xmlns:c15="http://schemas.microsoft.com/office/drawing/2012/chart" uri="{CE6537A1-D6FC-4f65-9D91-7224C49458BB}"/>
                <c:ext xmlns:c16="http://schemas.microsoft.com/office/drawing/2014/chart" uri="{C3380CC4-5D6E-409C-BE32-E72D297353CC}">
                  <c16:uniqueId val="{00000003-3612-46FC-8429-8EC1F594560F}"/>
                </c:ext>
              </c:extLst>
            </c:dLbl>
            <c:dLbl>
              <c:idx val="3"/>
              <c:delete val="1"/>
              <c:extLst>
                <c:ext xmlns:c15="http://schemas.microsoft.com/office/drawing/2012/chart" uri="{CE6537A1-D6FC-4f65-9D91-7224C49458BB}"/>
                <c:ext xmlns:c16="http://schemas.microsoft.com/office/drawing/2014/chart" uri="{C3380CC4-5D6E-409C-BE32-E72D297353CC}">
                  <c16:uniqueId val="{00000004-3612-46FC-8429-8EC1F594560F}"/>
                </c:ext>
              </c:extLst>
            </c:dLbl>
            <c:dLbl>
              <c:idx val="4"/>
              <c:delete val="1"/>
              <c:extLst>
                <c:ext xmlns:c15="http://schemas.microsoft.com/office/drawing/2012/chart" uri="{CE6537A1-D6FC-4f65-9D91-7224C49458BB}"/>
                <c:ext xmlns:c16="http://schemas.microsoft.com/office/drawing/2014/chart" uri="{C3380CC4-5D6E-409C-BE32-E72D297353CC}">
                  <c16:uniqueId val="{00000005-3612-46FC-8429-8EC1F594560F}"/>
                </c:ext>
              </c:extLst>
            </c:dLbl>
            <c:dLbl>
              <c:idx val="5"/>
              <c:layout>
                <c:manualLayout>
                  <c:x val="1.9227071716977505E-3"/>
                  <c:y val="4.882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12-46FC-8429-8EC1F59456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diagnose'!$K$129:$P$129</c:f>
              <c:strCache>
                <c:ptCount val="6"/>
                <c:pt idx="0">
                  <c:v>2013</c:v>
                </c:pt>
                <c:pt idx="1">
                  <c:v>2014</c:v>
                </c:pt>
                <c:pt idx="2">
                  <c:v>2015</c:v>
                </c:pt>
                <c:pt idx="3">
                  <c:v>2016</c:v>
                </c:pt>
                <c:pt idx="4">
                  <c:v>2017</c:v>
                </c:pt>
                <c:pt idx="5">
                  <c:v>2018</c:v>
                </c:pt>
              </c:strCache>
            </c:strRef>
          </c:cat>
          <c:val>
            <c:numRef>
              <c:f>'Pt. i RN fordelt på diagnose'!$K$131:$P$131</c:f>
              <c:numCache>
                <c:formatCode>0</c:formatCode>
                <c:ptCount val="6"/>
                <c:pt idx="0">
                  <c:v>100</c:v>
                </c:pt>
                <c:pt idx="1">
                  <c:v>99.882491186839019</c:v>
                </c:pt>
                <c:pt idx="2">
                  <c:v>100.17626321974149</c:v>
                </c:pt>
                <c:pt idx="3">
                  <c:v>104.64159811985898</c:v>
                </c:pt>
                <c:pt idx="4">
                  <c:v>107.93184488836663</c:v>
                </c:pt>
                <c:pt idx="5">
                  <c:v>105.99294947121034</c:v>
                </c:pt>
              </c:numCache>
            </c:numRef>
          </c:val>
          <c:smooth val="0"/>
          <c:extLst>
            <c:ext xmlns:c16="http://schemas.microsoft.com/office/drawing/2014/chart" uri="{C3380CC4-5D6E-409C-BE32-E72D297353CC}">
              <c16:uniqueId val="{00000001-677E-4F07-BAB3-B91B522BDC7C}"/>
            </c:ext>
          </c:extLst>
        </c:ser>
        <c:ser>
          <c:idx val="2"/>
          <c:order val="2"/>
          <c:tx>
            <c:strRef>
              <c:f>'Pt. i RN fordelt på diagnose'!$J$132</c:f>
              <c:strCache>
                <c:ptCount val="1"/>
                <c:pt idx="0">
                  <c:v>F30-39 Affektive sindslidelser</c:v>
                </c:pt>
              </c:strCache>
            </c:strRef>
          </c:tx>
          <c:spPr>
            <a:ln w="28575" cap="rnd">
              <a:solidFill>
                <a:srgbClr val="82243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3612-46FC-8429-8EC1F594560F}"/>
                </c:ext>
              </c:extLst>
            </c:dLbl>
            <c:dLbl>
              <c:idx val="1"/>
              <c:delete val="1"/>
              <c:extLst>
                <c:ext xmlns:c15="http://schemas.microsoft.com/office/drawing/2012/chart" uri="{CE6537A1-D6FC-4f65-9D91-7224C49458BB}"/>
                <c:ext xmlns:c16="http://schemas.microsoft.com/office/drawing/2014/chart" uri="{C3380CC4-5D6E-409C-BE32-E72D297353CC}">
                  <c16:uniqueId val="{00000008-3612-46FC-8429-8EC1F594560F}"/>
                </c:ext>
              </c:extLst>
            </c:dLbl>
            <c:dLbl>
              <c:idx val="2"/>
              <c:delete val="1"/>
              <c:extLst>
                <c:ext xmlns:c15="http://schemas.microsoft.com/office/drawing/2012/chart" uri="{CE6537A1-D6FC-4f65-9D91-7224C49458BB}"/>
                <c:ext xmlns:c16="http://schemas.microsoft.com/office/drawing/2014/chart" uri="{C3380CC4-5D6E-409C-BE32-E72D297353CC}">
                  <c16:uniqueId val="{00000009-3612-46FC-8429-8EC1F594560F}"/>
                </c:ext>
              </c:extLst>
            </c:dLbl>
            <c:dLbl>
              <c:idx val="3"/>
              <c:delete val="1"/>
              <c:extLst>
                <c:ext xmlns:c15="http://schemas.microsoft.com/office/drawing/2012/chart" uri="{CE6537A1-D6FC-4f65-9D91-7224C49458BB}"/>
                <c:ext xmlns:c16="http://schemas.microsoft.com/office/drawing/2014/chart" uri="{C3380CC4-5D6E-409C-BE32-E72D297353CC}">
                  <c16:uniqueId val="{0000000A-3612-46FC-8429-8EC1F594560F}"/>
                </c:ext>
              </c:extLst>
            </c:dLbl>
            <c:dLbl>
              <c:idx val="4"/>
              <c:delete val="1"/>
              <c:extLst>
                <c:ext xmlns:c15="http://schemas.microsoft.com/office/drawing/2012/chart" uri="{CE6537A1-D6FC-4f65-9D91-7224C49458BB}"/>
                <c:ext xmlns:c16="http://schemas.microsoft.com/office/drawing/2014/chart" uri="{C3380CC4-5D6E-409C-BE32-E72D297353CC}">
                  <c16:uniqueId val="{0000000B-3612-46FC-8429-8EC1F594560F}"/>
                </c:ext>
              </c:extLst>
            </c:dLbl>
            <c:dLbl>
              <c:idx val="5"/>
              <c:layout>
                <c:manualLayout>
                  <c:x val="0"/>
                  <c:y val="-3.90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12-46FC-8429-8EC1F59456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diagnose'!$K$129:$P$129</c:f>
              <c:strCache>
                <c:ptCount val="6"/>
                <c:pt idx="0">
                  <c:v>2013</c:v>
                </c:pt>
                <c:pt idx="1">
                  <c:v>2014</c:v>
                </c:pt>
                <c:pt idx="2">
                  <c:v>2015</c:v>
                </c:pt>
                <c:pt idx="3">
                  <c:v>2016</c:v>
                </c:pt>
                <c:pt idx="4">
                  <c:v>2017</c:v>
                </c:pt>
                <c:pt idx="5">
                  <c:v>2018</c:v>
                </c:pt>
              </c:strCache>
            </c:strRef>
          </c:cat>
          <c:val>
            <c:numRef>
              <c:f>'Pt. i RN fordelt på diagnose'!$K$132:$P$132</c:f>
              <c:numCache>
                <c:formatCode>0</c:formatCode>
                <c:ptCount val="6"/>
                <c:pt idx="0">
                  <c:v>100</c:v>
                </c:pt>
                <c:pt idx="1">
                  <c:v>107.31472569778633</c:v>
                </c:pt>
                <c:pt idx="2">
                  <c:v>109.09528392685274</c:v>
                </c:pt>
                <c:pt idx="3">
                  <c:v>109.91337824831568</c:v>
                </c:pt>
                <c:pt idx="4">
                  <c:v>114.00384985563041</c:v>
                </c:pt>
                <c:pt idx="5">
                  <c:v>119.58614051973051</c:v>
                </c:pt>
              </c:numCache>
            </c:numRef>
          </c:val>
          <c:smooth val="0"/>
          <c:extLst>
            <c:ext xmlns:c16="http://schemas.microsoft.com/office/drawing/2014/chart" uri="{C3380CC4-5D6E-409C-BE32-E72D297353CC}">
              <c16:uniqueId val="{00000002-677E-4F07-BAB3-B91B522BDC7C}"/>
            </c:ext>
          </c:extLst>
        </c:ser>
        <c:ser>
          <c:idx val="3"/>
          <c:order val="3"/>
          <c:tx>
            <c:strRef>
              <c:f>'Pt. i RN fordelt på diagnose'!$J$133</c:f>
              <c:strCache>
                <c:ptCount val="1"/>
                <c:pt idx="0">
                  <c:v>F40-49 Nervøse og stress-lidelser</c:v>
                </c:pt>
              </c:strCache>
            </c:strRef>
          </c:tx>
          <c:spPr>
            <a:ln w="28575" cap="rnd">
              <a:solidFill>
                <a:srgbClr val="3C8A2B"/>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612-46FC-8429-8EC1F59456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diagnose'!$K$129:$P$129</c:f>
              <c:strCache>
                <c:ptCount val="6"/>
                <c:pt idx="0">
                  <c:v>2013</c:v>
                </c:pt>
                <c:pt idx="1">
                  <c:v>2014</c:v>
                </c:pt>
                <c:pt idx="2">
                  <c:v>2015</c:v>
                </c:pt>
                <c:pt idx="3">
                  <c:v>2016</c:v>
                </c:pt>
                <c:pt idx="4">
                  <c:v>2017</c:v>
                </c:pt>
                <c:pt idx="5">
                  <c:v>2018</c:v>
                </c:pt>
              </c:strCache>
            </c:strRef>
          </c:cat>
          <c:val>
            <c:numRef>
              <c:f>'Pt. i RN fordelt på diagnose'!$K$133:$P$133</c:f>
              <c:numCache>
                <c:formatCode>0</c:formatCode>
                <c:ptCount val="6"/>
                <c:pt idx="0">
                  <c:v>100</c:v>
                </c:pt>
                <c:pt idx="1">
                  <c:v>111.43001007049345</c:v>
                </c:pt>
                <c:pt idx="2">
                  <c:v>117.42195367573012</c:v>
                </c:pt>
                <c:pt idx="3">
                  <c:v>110.17119838872105</c:v>
                </c:pt>
                <c:pt idx="4">
                  <c:v>112.38670694864048</c:v>
                </c:pt>
                <c:pt idx="5">
                  <c:v>108.20745216515608</c:v>
                </c:pt>
              </c:numCache>
            </c:numRef>
          </c:val>
          <c:smooth val="0"/>
          <c:extLst>
            <c:ext xmlns:c16="http://schemas.microsoft.com/office/drawing/2014/chart" uri="{C3380CC4-5D6E-409C-BE32-E72D297353CC}">
              <c16:uniqueId val="{00000003-677E-4F07-BAB3-B91B522BDC7C}"/>
            </c:ext>
          </c:extLst>
        </c:ser>
        <c:ser>
          <c:idx val="4"/>
          <c:order val="4"/>
          <c:tx>
            <c:strRef>
              <c:f>'Pt. i RN fordelt på diagnose'!$J$134</c:f>
              <c:strCache>
                <c:ptCount val="1"/>
                <c:pt idx="0">
                  <c:v>Voksenpsykiatri i alt</c:v>
                </c:pt>
              </c:strCache>
            </c:strRef>
          </c:tx>
          <c:spPr>
            <a:ln w="28575" cap="rnd">
              <a:solidFill>
                <a:schemeClr val="tx1"/>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12-46FC-8429-8EC1F59456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diagnose'!$K$129:$P$129</c:f>
              <c:strCache>
                <c:ptCount val="6"/>
                <c:pt idx="0">
                  <c:v>2013</c:v>
                </c:pt>
                <c:pt idx="1">
                  <c:v>2014</c:v>
                </c:pt>
                <c:pt idx="2">
                  <c:v>2015</c:v>
                </c:pt>
                <c:pt idx="3">
                  <c:v>2016</c:v>
                </c:pt>
                <c:pt idx="4">
                  <c:v>2017</c:v>
                </c:pt>
                <c:pt idx="5">
                  <c:v>2018</c:v>
                </c:pt>
              </c:strCache>
            </c:strRef>
          </c:cat>
          <c:val>
            <c:numRef>
              <c:f>'Pt. i RN fordelt på diagnose'!$K$134:$P$134</c:f>
              <c:numCache>
                <c:formatCode>0</c:formatCode>
                <c:ptCount val="6"/>
                <c:pt idx="0">
                  <c:v>100</c:v>
                </c:pt>
                <c:pt idx="1">
                  <c:v>109.89722966934762</c:v>
                </c:pt>
                <c:pt idx="2">
                  <c:v>115.69481680071492</c:v>
                </c:pt>
                <c:pt idx="3">
                  <c:v>115.51608579088473</c:v>
                </c:pt>
                <c:pt idx="4">
                  <c:v>119.72743521000892</c:v>
                </c:pt>
                <c:pt idx="5">
                  <c:v>119.22475424486147</c:v>
                </c:pt>
              </c:numCache>
            </c:numRef>
          </c:val>
          <c:smooth val="0"/>
          <c:extLst>
            <c:ext xmlns:c16="http://schemas.microsoft.com/office/drawing/2014/chart" uri="{C3380CC4-5D6E-409C-BE32-E72D297353CC}">
              <c16:uniqueId val="{00000004-677E-4F07-BAB3-B91B522BDC7C}"/>
            </c:ext>
          </c:extLst>
        </c:ser>
        <c:dLbls>
          <c:showLegendKey val="0"/>
          <c:showVal val="0"/>
          <c:showCatName val="0"/>
          <c:showSerName val="0"/>
          <c:showPercent val="0"/>
          <c:showBubbleSize val="0"/>
        </c:dLbls>
        <c:smooth val="0"/>
        <c:axId val="622853512"/>
        <c:axId val="622861352"/>
      </c:lineChart>
      <c:catAx>
        <c:axId val="62285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2861352"/>
        <c:crosses val="autoZero"/>
        <c:auto val="1"/>
        <c:lblAlgn val="ctr"/>
        <c:lblOffset val="100"/>
        <c:noMultiLvlLbl val="0"/>
      </c:catAx>
      <c:valAx>
        <c:axId val="62286135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2853512"/>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'Pt. i RN fordelt på diagnose'!$J$110</c:f>
              <c:strCache>
                <c:ptCount val="1"/>
                <c:pt idx="0">
                  <c:v>F40-49 Nervøse og stress-lidelser</c:v>
                </c:pt>
              </c:strCache>
            </c:strRef>
          </c:tx>
          <c:spPr>
            <a:ln w="28575" cap="rnd">
              <a:solidFill>
                <a:srgbClr val="3C8A2B"/>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34B-46E3-BBF8-4C442D86F919}"/>
                </c:ext>
              </c:extLst>
            </c:dLbl>
            <c:dLbl>
              <c:idx val="1"/>
              <c:delete val="1"/>
              <c:extLst>
                <c:ext xmlns:c15="http://schemas.microsoft.com/office/drawing/2012/chart" uri="{CE6537A1-D6FC-4f65-9D91-7224C49458BB}"/>
                <c:ext xmlns:c16="http://schemas.microsoft.com/office/drawing/2014/chart" uri="{C3380CC4-5D6E-409C-BE32-E72D297353CC}">
                  <c16:uniqueId val="{00000001-634B-46E3-BBF8-4C442D86F919}"/>
                </c:ext>
              </c:extLst>
            </c:dLbl>
            <c:dLbl>
              <c:idx val="2"/>
              <c:delete val="1"/>
              <c:extLst>
                <c:ext xmlns:c15="http://schemas.microsoft.com/office/drawing/2012/chart" uri="{CE6537A1-D6FC-4f65-9D91-7224C49458BB}"/>
                <c:ext xmlns:c16="http://schemas.microsoft.com/office/drawing/2014/chart" uri="{C3380CC4-5D6E-409C-BE32-E72D297353CC}">
                  <c16:uniqueId val="{00000002-634B-46E3-BBF8-4C442D86F919}"/>
                </c:ext>
              </c:extLst>
            </c:dLbl>
            <c:dLbl>
              <c:idx val="3"/>
              <c:delete val="1"/>
              <c:extLst>
                <c:ext xmlns:c15="http://schemas.microsoft.com/office/drawing/2012/chart" uri="{CE6537A1-D6FC-4f65-9D91-7224C49458BB}"/>
                <c:ext xmlns:c16="http://schemas.microsoft.com/office/drawing/2014/chart" uri="{C3380CC4-5D6E-409C-BE32-E72D297353CC}">
                  <c16:uniqueId val="{00000003-634B-46E3-BBF8-4C442D86F919}"/>
                </c:ext>
              </c:extLst>
            </c:dLbl>
            <c:dLbl>
              <c:idx val="4"/>
              <c:delete val="1"/>
              <c:extLst>
                <c:ext xmlns:c15="http://schemas.microsoft.com/office/drawing/2012/chart" uri="{CE6537A1-D6FC-4f65-9D91-7224C49458BB}"/>
                <c:ext xmlns:c16="http://schemas.microsoft.com/office/drawing/2014/chart" uri="{C3380CC4-5D6E-409C-BE32-E72D297353CC}">
                  <c16:uniqueId val="{00000004-634B-46E3-BBF8-4C442D86F919}"/>
                </c:ext>
              </c:extLst>
            </c:dLbl>
            <c:dLbl>
              <c:idx val="5"/>
              <c:layout>
                <c:manualLayout>
                  <c:x val="3.8164297299875965E-3"/>
                  <c:y val="-4.3678718757583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4B-46E3-BBF8-4C442D86F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 i RN fordelt på diagnose'!$K$109:$P$109</c:f>
              <c:strCache>
                <c:ptCount val="6"/>
                <c:pt idx="0">
                  <c:v>2013</c:v>
                </c:pt>
                <c:pt idx="1">
                  <c:v>2014</c:v>
                </c:pt>
                <c:pt idx="2">
                  <c:v>2015</c:v>
                </c:pt>
                <c:pt idx="3">
                  <c:v>2016</c:v>
                </c:pt>
                <c:pt idx="4">
                  <c:v>2017</c:v>
                </c:pt>
                <c:pt idx="5">
                  <c:v>2018</c:v>
                </c:pt>
              </c:strCache>
            </c:strRef>
          </c:cat>
          <c:val>
            <c:numRef>
              <c:f>'Pt. i RN fordelt på diagnose'!$K$110:$P$110</c:f>
              <c:numCache>
                <c:formatCode>0</c:formatCode>
                <c:ptCount val="6"/>
                <c:pt idx="0">
                  <c:v>100</c:v>
                </c:pt>
                <c:pt idx="1">
                  <c:v>117.68292682926828</c:v>
                </c:pt>
                <c:pt idx="2">
                  <c:v>107.01219512195121</c:v>
                </c:pt>
                <c:pt idx="3">
                  <c:v>103.35365853658536</c:v>
                </c:pt>
                <c:pt idx="4">
                  <c:v>140.2439024390244</c:v>
                </c:pt>
                <c:pt idx="5">
                  <c:v>115.24390243902438</c:v>
                </c:pt>
              </c:numCache>
            </c:numRef>
          </c:val>
          <c:smooth val="0"/>
          <c:extLst>
            <c:ext xmlns:c16="http://schemas.microsoft.com/office/drawing/2014/chart" uri="{C3380CC4-5D6E-409C-BE32-E72D297353CC}">
              <c16:uniqueId val="{00000000-C75D-4ABB-BC3A-36AC82E3DB4E}"/>
            </c:ext>
          </c:extLst>
        </c:ser>
        <c:ser>
          <c:idx val="1"/>
          <c:order val="1"/>
          <c:tx>
            <c:strRef>
              <c:f>'Pt. i RN fordelt på diagnose'!$J$111</c:f>
              <c:strCache>
                <c:ptCount val="1"/>
                <c:pt idx="0">
                  <c:v>F50-59 Adfærdsændringer  (herunder spiseforstyrrelser)</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634B-46E3-BBF8-4C442D86F919}"/>
                </c:ext>
              </c:extLst>
            </c:dLbl>
            <c:dLbl>
              <c:idx val="1"/>
              <c:delete val="1"/>
              <c:extLst>
                <c:ext xmlns:c15="http://schemas.microsoft.com/office/drawing/2012/chart" uri="{CE6537A1-D6FC-4f65-9D91-7224C49458BB}"/>
                <c:ext xmlns:c16="http://schemas.microsoft.com/office/drawing/2014/chart" uri="{C3380CC4-5D6E-409C-BE32-E72D297353CC}">
                  <c16:uniqueId val="{00000007-634B-46E3-BBF8-4C442D86F919}"/>
                </c:ext>
              </c:extLst>
            </c:dLbl>
            <c:dLbl>
              <c:idx val="2"/>
              <c:delete val="1"/>
              <c:extLst>
                <c:ext xmlns:c15="http://schemas.microsoft.com/office/drawing/2012/chart" uri="{CE6537A1-D6FC-4f65-9D91-7224C49458BB}"/>
                <c:ext xmlns:c16="http://schemas.microsoft.com/office/drawing/2014/chart" uri="{C3380CC4-5D6E-409C-BE32-E72D297353CC}">
                  <c16:uniqueId val="{00000008-634B-46E3-BBF8-4C442D86F919}"/>
                </c:ext>
              </c:extLst>
            </c:dLbl>
            <c:dLbl>
              <c:idx val="3"/>
              <c:delete val="1"/>
              <c:extLst>
                <c:ext xmlns:c15="http://schemas.microsoft.com/office/drawing/2012/chart" uri="{CE6537A1-D6FC-4f65-9D91-7224C49458BB}"/>
                <c:ext xmlns:c16="http://schemas.microsoft.com/office/drawing/2014/chart" uri="{C3380CC4-5D6E-409C-BE32-E72D297353CC}">
                  <c16:uniqueId val="{00000009-634B-46E3-BBF8-4C442D86F919}"/>
                </c:ext>
              </c:extLst>
            </c:dLbl>
            <c:dLbl>
              <c:idx val="4"/>
              <c:delete val="1"/>
              <c:extLst>
                <c:ext xmlns:c15="http://schemas.microsoft.com/office/drawing/2012/chart" uri="{CE6537A1-D6FC-4f65-9D91-7224C49458BB}"/>
                <c:ext xmlns:c16="http://schemas.microsoft.com/office/drawing/2014/chart" uri="{C3380CC4-5D6E-409C-BE32-E72D297353CC}">
                  <c16:uniqueId val="{0000000A-634B-46E3-BBF8-4C442D86F919}"/>
                </c:ext>
              </c:extLst>
            </c:dLbl>
            <c:dLbl>
              <c:idx val="5"/>
              <c:layout>
                <c:manualLayout>
                  <c:x val="3.8164297299875965E-3"/>
                  <c:y val="5.8238291676777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4B-46E3-BBF8-4C442D86F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diagnose'!$K$109:$P$109</c:f>
              <c:strCache>
                <c:ptCount val="6"/>
                <c:pt idx="0">
                  <c:v>2013</c:v>
                </c:pt>
                <c:pt idx="1">
                  <c:v>2014</c:v>
                </c:pt>
                <c:pt idx="2">
                  <c:v>2015</c:v>
                </c:pt>
                <c:pt idx="3">
                  <c:v>2016</c:v>
                </c:pt>
                <c:pt idx="4">
                  <c:v>2017</c:v>
                </c:pt>
                <c:pt idx="5">
                  <c:v>2018</c:v>
                </c:pt>
              </c:strCache>
            </c:strRef>
          </c:cat>
          <c:val>
            <c:numRef>
              <c:f>'Pt. i RN fordelt på diagnose'!$K$111:$P$111</c:f>
              <c:numCache>
                <c:formatCode>0</c:formatCode>
                <c:ptCount val="6"/>
                <c:pt idx="0">
                  <c:v>100</c:v>
                </c:pt>
                <c:pt idx="1">
                  <c:v>104.76190476190477</c:v>
                </c:pt>
                <c:pt idx="2">
                  <c:v>107.93650793650794</c:v>
                </c:pt>
                <c:pt idx="3">
                  <c:v>97.61904761904762</c:v>
                </c:pt>
                <c:pt idx="4">
                  <c:v>101.58730158730158</c:v>
                </c:pt>
                <c:pt idx="5">
                  <c:v>107.93650793650794</c:v>
                </c:pt>
              </c:numCache>
            </c:numRef>
          </c:val>
          <c:smooth val="0"/>
          <c:extLst>
            <c:ext xmlns:c16="http://schemas.microsoft.com/office/drawing/2014/chart" uri="{C3380CC4-5D6E-409C-BE32-E72D297353CC}">
              <c16:uniqueId val="{00000001-C75D-4ABB-BC3A-36AC82E3DB4E}"/>
            </c:ext>
          </c:extLst>
        </c:ser>
        <c:ser>
          <c:idx val="2"/>
          <c:order val="2"/>
          <c:tx>
            <c:strRef>
              <c:f>'Pt. i RN fordelt på diagnose'!$J$112</c:f>
              <c:strCache>
                <c:ptCount val="1"/>
                <c:pt idx="0">
                  <c:v>F80-DF89 Psykiske udviklingsforstyrrelser</c:v>
                </c:pt>
              </c:strCache>
            </c:strRef>
          </c:tx>
          <c:spPr>
            <a:ln w="28575" cap="rnd">
              <a:solidFill>
                <a:srgbClr val="822433"/>
              </a:solidFill>
              <a:round/>
            </a:ln>
            <a:effectLst/>
          </c:spPr>
          <c:marker>
            <c:symbol val="none"/>
          </c:marker>
          <c:dLbls>
            <c:dLbl>
              <c:idx val="5"/>
              <c:layout>
                <c:manualLayout>
                  <c:x val="5.72464459498125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4B-46E3-BBF8-4C442D86F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diagnose'!$K$109:$P$109</c:f>
              <c:strCache>
                <c:ptCount val="6"/>
                <c:pt idx="0">
                  <c:v>2013</c:v>
                </c:pt>
                <c:pt idx="1">
                  <c:v>2014</c:v>
                </c:pt>
                <c:pt idx="2">
                  <c:v>2015</c:v>
                </c:pt>
                <c:pt idx="3">
                  <c:v>2016</c:v>
                </c:pt>
                <c:pt idx="4">
                  <c:v>2017</c:v>
                </c:pt>
                <c:pt idx="5">
                  <c:v>2018</c:v>
                </c:pt>
              </c:strCache>
            </c:strRef>
          </c:cat>
          <c:val>
            <c:numRef>
              <c:f>'Pt. i RN fordelt på diagnose'!$K$112:$P$112</c:f>
              <c:numCache>
                <c:formatCode>0</c:formatCode>
                <c:ptCount val="6"/>
                <c:pt idx="0">
                  <c:v>100</c:v>
                </c:pt>
                <c:pt idx="1">
                  <c:v>117.39130434782609</c:v>
                </c:pt>
                <c:pt idx="2">
                  <c:v>106.21118012422359</c:v>
                </c:pt>
                <c:pt idx="3">
                  <c:v>113.04347826086956</c:v>
                </c:pt>
                <c:pt idx="4">
                  <c:v>132.60869565217391</c:v>
                </c:pt>
                <c:pt idx="5">
                  <c:v>111.49068322981365</c:v>
                </c:pt>
              </c:numCache>
            </c:numRef>
          </c:val>
          <c:smooth val="0"/>
          <c:extLst>
            <c:ext xmlns:c16="http://schemas.microsoft.com/office/drawing/2014/chart" uri="{C3380CC4-5D6E-409C-BE32-E72D297353CC}">
              <c16:uniqueId val="{00000002-C75D-4ABB-BC3A-36AC82E3DB4E}"/>
            </c:ext>
          </c:extLst>
        </c:ser>
        <c:ser>
          <c:idx val="3"/>
          <c:order val="3"/>
          <c:tx>
            <c:strRef>
              <c:f>'Pt. i RN fordelt på diagnose'!$J$113</c:f>
              <c:strCache>
                <c:ptCount val="1"/>
                <c:pt idx="0">
                  <c:v>F90-DF98 Adfærds- og følelsesmæssige forstyrrelser </c:v>
                </c:pt>
              </c:strCache>
            </c:strRef>
          </c:tx>
          <c:spPr>
            <a:ln w="28575" cap="rnd">
              <a:solidFill>
                <a:srgbClr val="006983"/>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B-46E3-BBF8-4C442D86F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diagnose'!$K$109:$P$109</c:f>
              <c:strCache>
                <c:ptCount val="6"/>
                <c:pt idx="0">
                  <c:v>2013</c:v>
                </c:pt>
                <c:pt idx="1">
                  <c:v>2014</c:v>
                </c:pt>
                <c:pt idx="2">
                  <c:v>2015</c:v>
                </c:pt>
                <c:pt idx="3">
                  <c:v>2016</c:v>
                </c:pt>
                <c:pt idx="4">
                  <c:v>2017</c:v>
                </c:pt>
                <c:pt idx="5">
                  <c:v>2018</c:v>
                </c:pt>
              </c:strCache>
            </c:strRef>
          </c:cat>
          <c:val>
            <c:numRef>
              <c:f>'Pt. i RN fordelt på diagnose'!$K$113:$P$113</c:f>
              <c:numCache>
                <c:formatCode>0</c:formatCode>
                <c:ptCount val="6"/>
                <c:pt idx="0">
                  <c:v>100</c:v>
                </c:pt>
                <c:pt idx="1">
                  <c:v>123.8615664845173</c:v>
                </c:pt>
                <c:pt idx="2">
                  <c:v>126.77595628415301</c:v>
                </c:pt>
                <c:pt idx="3">
                  <c:v>162.1129326047359</c:v>
                </c:pt>
                <c:pt idx="4">
                  <c:v>232.60473588342441</c:v>
                </c:pt>
                <c:pt idx="5">
                  <c:v>251.73041894353369</c:v>
                </c:pt>
              </c:numCache>
            </c:numRef>
          </c:val>
          <c:smooth val="0"/>
          <c:extLst>
            <c:ext xmlns:c16="http://schemas.microsoft.com/office/drawing/2014/chart" uri="{C3380CC4-5D6E-409C-BE32-E72D297353CC}">
              <c16:uniqueId val="{00000003-C75D-4ABB-BC3A-36AC82E3DB4E}"/>
            </c:ext>
          </c:extLst>
        </c:ser>
        <c:ser>
          <c:idx val="4"/>
          <c:order val="4"/>
          <c:tx>
            <c:strRef>
              <c:f>'Pt. i RN fordelt på diagnose'!$J$114</c:f>
              <c:strCache>
                <c:ptCount val="1"/>
                <c:pt idx="0">
                  <c:v>Børne- og ungdomspsykiatri i alt</c:v>
                </c:pt>
              </c:strCache>
            </c:strRef>
          </c:tx>
          <c:spPr>
            <a:ln w="28575" cap="rnd">
              <a:solidFill>
                <a:schemeClr val="tx1"/>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4B-46E3-BBF8-4C442D86F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i RN fordelt på diagnose'!$K$109:$P$109</c:f>
              <c:strCache>
                <c:ptCount val="6"/>
                <c:pt idx="0">
                  <c:v>2013</c:v>
                </c:pt>
                <c:pt idx="1">
                  <c:v>2014</c:v>
                </c:pt>
                <c:pt idx="2">
                  <c:v>2015</c:v>
                </c:pt>
                <c:pt idx="3">
                  <c:v>2016</c:v>
                </c:pt>
                <c:pt idx="4">
                  <c:v>2017</c:v>
                </c:pt>
                <c:pt idx="5">
                  <c:v>2018</c:v>
                </c:pt>
              </c:strCache>
            </c:strRef>
          </c:cat>
          <c:val>
            <c:numRef>
              <c:f>'Pt. i RN fordelt på diagnose'!$K$114:$P$114</c:f>
              <c:numCache>
                <c:formatCode>0</c:formatCode>
                <c:ptCount val="6"/>
                <c:pt idx="0">
                  <c:v>100</c:v>
                </c:pt>
                <c:pt idx="1">
                  <c:v>117.65489673550967</c:v>
                </c:pt>
                <c:pt idx="2">
                  <c:v>116.7888074616922</c:v>
                </c:pt>
                <c:pt idx="3">
                  <c:v>136.57561625582946</c:v>
                </c:pt>
                <c:pt idx="4">
                  <c:v>179.48034643570955</c:v>
                </c:pt>
                <c:pt idx="5">
                  <c:v>179.01399067288474</c:v>
                </c:pt>
              </c:numCache>
            </c:numRef>
          </c:val>
          <c:smooth val="0"/>
          <c:extLst>
            <c:ext xmlns:c16="http://schemas.microsoft.com/office/drawing/2014/chart" uri="{C3380CC4-5D6E-409C-BE32-E72D297353CC}">
              <c16:uniqueId val="{00000004-C75D-4ABB-BC3A-36AC82E3DB4E}"/>
            </c:ext>
          </c:extLst>
        </c:ser>
        <c:dLbls>
          <c:showLegendKey val="0"/>
          <c:showVal val="0"/>
          <c:showCatName val="0"/>
          <c:showSerName val="0"/>
          <c:showPercent val="0"/>
          <c:showBubbleSize val="0"/>
        </c:dLbls>
        <c:smooth val="0"/>
        <c:axId val="622853120"/>
        <c:axId val="622859392"/>
      </c:lineChart>
      <c:catAx>
        <c:axId val="62285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2859392"/>
        <c:crosses val="autoZero"/>
        <c:auto val="1"/>
        <c:lblAlgn val="ctr"/>
        <c:lblOffset val="100"/>
        <c:noMultiLvlLbl val="0"/>
      </c:catAx>
      <c:valAx>
        <c:axId val="6228593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2853120"/>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8226838256101"/>
          <c:y val="3.1890960492252519E-2"/>
          <c:w val="0.67613491204045939"/>
          <c:h val="0.81566733265385938"/>
        </c:manualLayout>
      </c:layout>
      <c:lineChart>
        <c:grouping val="standard"/>
        <c:varyColors val="0"/>
        <c:ser>
          <c:idx val="0"/>
          <c:order val="0"/>
          <c:tx>
            <c:strRef>
              <c:f>VP!$A$96:$C$96</c:f>
              <c:strCache>
                <c:ptCount val="3"/>
                <c:pt idx="0">
                  <c:v>Region Nordjylland</c:v>
                </c:pt>
              </c:strCache>
            </c:strRef>
          </c:tx>
          <c:spPr>
            <a:ln w="38100">
              <a:solidFill>
                <a:srgbClr val="006983"/>
              </a:solidFill>
            </a:ln>
          </c:spPr>
          <c:marker>
            <c:symbol val="none"/>
          </c:marker>
          <c:dLbls>
            <c:dLbl>
              <c:idx val="0"/>
              <c:layout>
                <c:manualLayout>
                  <c:x val="-4.3815884640697772E-2"/>
                  <c:y val="-9.94972550012940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94-4FE0-9AE4-C61AF3720B57}"/>
                </c:ext>
              </c:extLst>
            </c:dLbl>
            <c:dLbl>
              <c:idx val="1"/>
              <c:delete val="1"/>
              <c:extLst>
                <c:ext xmlns:c15="http://schemas.microsoft.com/office/drawing/2012/chart" uri="{CE6537A1-D6FC-4f65-9D91-7224C49458BB}"/>
                <c:ext xmlns:c16="http://schemas.microsoft.com/office/drawing/2014/chart" uri="{C3380CC4-5D6E-409C-BE32-E72D297353CC}">
                  <c16:uniqueId val="{00000001-4594-4FE0-9AE4-C61AF3720B57}"/>
                </c:ext>
              </c:extLst>
            </c:dLbl>
            <c:dLbl>
              <c:idx val="2"/>
              <c:delete val="1"/>
              <c:extLst>
                <c:ext xmlns:c15="http://schemas.microsoft.com/office/drawing/2012/chart" uri="{CE6537A1-D6FC-4f65-9D91-7224C49458BB}"/>
                <c:ext xmlns:c16="http://schemas.microsoft.com/office/drawing/2014/chart" uri="{C3380CC4-5D6E-409C-BE32-E72D297353CC}">
                  <c16:uniqueId val="{00000002-4594-4FE0-9AE4-C61AF3720B57}"/>
                </c:ext>
              </c:extLst>
            </c:dLbl>
            <c:dLbl>
              <c:idx val="3"/>
              <c:delete val="1"/>
              <c:extLst>
                <c:ext xmlns:c15="http://schemas.microsoft.com/office/drawing/2012/chart" uri="{CE6537A1-D6FC-4f65-9D91-7224C49458BB}"/>
                <c:ext xmlns:c16="http://schemas.microsoft.com/office/drawing/2014/chart" uri="{C3380CC4-5D6E-409C-BE32-E72D297353CC}">
                  <c16:uniqueId val="{00000003-4594-4FE0-9AE4-C61AF3720B57}"/>
                </c:ext>
              </c:extLst>
            </c:dLbl>
            <c:spPr>
              <a:noFill/>
              <a:ln>
                <a:noFill/>
              </a:ln>
              <a:effectLst/>
            </c:spPr>
            <c:txPr>
              <a:bodyPr wrap="square" lIns="38100" tIns="19050" rIns="38100" bIns="19050" anchor="ctr">
                <a:spAutoFit/>
              </a:bodyPr>
              <a:lstStyle/>
              <a:p>
                <a:pPr>
                  <a:defRPr sz="1600" b="1"/>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VP!$D$95:$H$95</c:f>
              <c:numCache>
                <c:formatCode>General</c:formatCode>
                <c:ptCount val="5"/>
                <c:pt idx="0">
                  <c:v>2013</c:v>
                </c:pt>
                <c:pt idx="1">
                  <c:v>2014</c:v>
                </c:pt>
                <c:pt idx="2">
                  <c:v>2015</c:v>
                </c:pt>
                <c:pt idx="3">
                  <c:v>2016</c:v>
                </c:pt>
                <c:pt idx="4">
                  <c:v>2017</c:v>
                </c:pt>
              </c:numCache>
            </c:numRef>
          </c:cat>
          <c:val>
            <c:numRef>
              <c:f>VP!$D$96:$H$96</c:f>
              <c:numCache>
                <c:formatCode>0</c:formatCode>
                <c:ptCount val="5"/>
                <c:pt idx="0">
                  <c:v>24.5</c:v>
                </c:pt>
                <c:pt idx="1">
                  <c:v>23.1</c:v>
                </c:pt>
                <c:pt idx="2">
                  <c:v>24.4</c:v>
                </c:pt>
                <c:pt idx="3">
                  <c:v>23.6</c:v>
                </c:pt>
                <c:pt idx="4">
                  <c:v>23.5</c:v>
                </c:pt>
              </c:numCache>
            </c:numRef>
          </c:val>
          <c:smooth val="0"/>
          <c:extLst>
            <c:ext xmlns:c16="http://schemas.microsoft.com/office/drawing/2014/chart" uri="{C3380CC4-5D6E-409C-BE32-E72D297353CC}">
              <c16:uniqueId val="{00000004-4594-4FE0-9AE4-C61AF3720B57}"/>
            </c:ext>
          </c:extLst>
        </c:ser>
        <c:ser>
          <c:idx val="1"/>
          <c:order val="1"/>
          <c:tx>
            <c:strRef>
              <c:f>VP!$A$97:$C$97</c:f>
              <c:strCache>
                <c:ptCount val="3"/>
                <c:pt idx="0">
                  <c:v>Landstal</c:v>
                </c:pt>
              </c:strCache>
            </c:strRef>
          </c:tx>
          <c:spPr>
            <a:ln w="38100">
              <a:solidFill>
                <a:srgbClr val="E37222"/>
              </a:solidFill>
            </a:ln>
          </c:spPr>
          <c:marker>
            <c:symbol val="none"/>
          </c:marker>
          <c:dLbls>
            <c:dLbl>
              <c:idx val="0"/>
              <c:layout>
                <c:manualLayout>
                  <c:x val="-4.0129176665069093E-2"/>
                  <c:y val="5.4939896367350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4-4FE0-9AE4-C61AF3720B57}"/>
                </c:ext>
              </c:extLst>
            </c:dLbl>
            <c:dLbl>
              <c:idx val="1"/>
              <c:delete val="1"/>
              <c:extLst>
                <c:ext xmlns:c15="http://schemas.microsoft.com/office/drawing/2012/chart" uri="{CE6537A1-D6FC-4f65-9D91-7224C49458BB}"/>
                <c:ext xmlns:c16="http://schemas.microsoft.com/office/drawing/2014/chart" uri="{C3380CC4-5D6E-409C-BE32-E72D297353CC}">
                  <c16:uniqueId val="{00000006-4594-4FE0-9AE4-C61AF3720B57}"/>
                </c:ext>
              </c:extLst>
            </c:dLbl>
            <c:dLbl>
              <c:idx val="2"/>
              <c:delete val="1"/>
              <c:extLst>
                <c:ext xmlns:c15="http://schemas.microsoft.com/office/drawing/2012/chart" uri="{CE6537A1-D6FC-4f65-9D91-7224C49458BB}"/>
                <c:ext xmlns:c16="http://schemas.microsoft.com/office/drawing/2014/chart" uri="{C3380CC4-5D6E-409C-BE32-E72D297353CC}">
                  <c16:uniqueId val="{00000007-4594-4FE0-9AE4-C61AF3720B57}"/>
                </c:ext>
              </c:extLst>
            </c:dLbl>
            <c:dLbl>
              <c:idx val="3"/>
              <c:delete val="1"/>
              <c:extLst>
                <c:ext xmlns:c15="http://schemas.microsoft.com/office/drawing/2012/chart" uri="{CE6537A1-D6FC-4f65-9D91-7224C49458BB}"/>
                <c:ext xmlns:c16="http://schemas.microsoft.com/office/drawing/2014/chart" uri="{C3380CC4-5D6E-409C-BE32-E72D297353CC}">
                  <c16:uniqueId val="{00000008-4594-4FE0-9AE4-C61AF3720B57}"/>
                </c:ext>
              </c:extLst>
            </c:dLbl>
            <c:spPr>
              <a:noFill/>
              <a:ln>
                <a:noFill/>
              </a:ln>
              <a:effectLst/>
            </c:spPr>
            <c:txPr>
              <a:bodyPr wrap="square" lIns="38100" tIns="19050" rIns="38100" bIns="19050" anchor="ctr">
                <a:spAutoFit/>
              </a:bodyPr>
              <a:lstStyle/>
              <a:p>
                <a:pPr>
                  <a:defRPr sz="1600" b="1"/>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VP!$D$95:$H$95</c:f>
              <c:numCache>
                <c:formatCode>General</c:formatCode>
                <c:ptCount val="5"/>
                <c:pt idx="0">
                  <c:v>2013</c:v>
                </c:pt>
                <c:pt idx="1">
                  <c:v>2014</c:v>
                </c:pt>
                <c:pt idx="2">
                  <c:v>2015</c:v>
                </c:pt>
                <c:pt idx="3">
                  <c:v>2016</c:v>
                </c:pt>
                <c:pt idx="4">
                  <c:v>2017</c:v>
                </c:pt>
              </c:numCache>
            </c:numRef>
          </c:cat>
          <c:val>
            <c:numRef>
              <c:f>VP!$D$97:$H$97</c:f>
              <c:numCache>
                <c:formatCode>0</c:formatCode>
                <c:ptCount val="5"/>
                <c:pt idx="0">
                  <c:v>17.3</c:v>
                </c:pt>
                <c:pt idx="1">
                  <c:v>17.8</c:v>
                </c:pt>
                <c:pt idx="2">
                  <c:v>17</c:v>
                </c:pt>
                <c:pt idx="3">
                  <c:v>17</c:v>
                </c:pt>
                <c:pt idx="4">
                  <c:v>16.5</c:v>
                </c:pt>
              </c:numCache>
            </c:numRef>
          </c:val>
          <c:smooth val="0"/>
          <c:extLst>
            <c:ext xmlns:c16="http://schemas.microsoft.com/office/drawing/2014/chart" uri="{C3380CC4-5D6E-409C-BE32-E72D297353CC}">
              <c16:uniqueId val="{00000009-4594-4FE0-9AE4-C61AF3720B57}"/>
            </c:ext>
          </c:extLst>
        </c:ser>
        <c:dLbls>
          <c:showLegendKey val="0"/>
          <c:showVal val="0"/>
          <c:showCatName val="0"/>
          <c:showSerName val="0"/>
          <c:showPercent val="0"/>
          <c:showBubbleSize val="0"/>
        </c:dLbls>
        <c:smooth val="0"/>
        <c:axId val="622853904"/>
        <c:axId val="622849984"/>
      </c:lineChart>
      <c:catAx>
        <c:axId val="622853904"/>
        <c:scaling>
          <c:orientation val="minMax"/>
        </c:scaling>
        <c:delete val="0"/>
        <c:axPos val="b"/>
        <c:numFmt formatCode="General" sourceLinked="1"/>
        <c:majorTickMark val="out"/>
        <c:minorTickMark val="none"/>
        <c:tickLblPos val="nextTo"/>
        <c:txPr>
          <a:bodyPr/>
          <a:lstStyle/>
          <a:p>
            <a:pPr>
              <a:defRPr b="1"/>
            </a:pPr>
            <a:endParaRPr lang="da-DK"/>
          </a:p>
        </c:txPr>
        <c:crossAx val="622849984"/>
        <c:crosses val="autoZero"/>
        <c:auto val="1"/>
        <c:lblAlgn val="ctr"/>
        <c:lblOffset val="100"/>
        <c:noMultiLvlLbl val="0"/>
      </c:catAx>
      <c:valAx>
        <c:axId val="622849984"/>
        <c:scaling>
          <c:orientation val="minMax"/>
          <c:max val="40"/>
          <c:min val="0"/>
        </c:scaling>
        <c:delete val="0"/>
        <c:axPos val="l"/>
        <c:majorGridlines/>
        <c:numFmt formatCode="0" sourceLinked="1"/>
        <c:majorTickMark val="out"/>
        <c:minorTickMark val="none"/>
        <c:tickLblPos val="nextTo"/>
        <c:txPr>
          <a:bodyPr/>
          <a:lstStyle/>
          <a:p>
            <a:pPr>
              <a:defRPr b="1"/>
            </a:pPr>
            <a:endParaRPr lang="da-DK"/>
          </a:p>
        </c:txPr>
        <c:crossAx val="622853904"/>
        <c:crosses val="autoZero"/>
        <c:crossBetween val="between"/>
      </c:valAx>
    </c:plotArea>
    <c:legend>
      <c:legendPos val="r"/>
      <c:layout>
        <c:manualLayout>
          <c:xMode val="edge"/>
          <c:yMode val="edge"/>
          <c:x val="0.8058579424526775"/>
          <c:y val="0.33811373417156515"/>
          <c:w val="0.1941420575473225"/>
          <c:h val="0.19327243757092571"/>
        </c:manualLayout>
      </c:layout>
      <c:overlay val="0"/>
      <c:txPr>
        <a:bodyPr/>
        <a:lstStyle/>
        <a:p>
          <a:pPr>
            <a:defRPr sz="1600" baseline="0"/>
          </a:pPr>
          <a:endParaRPr lang="da-DK"/>
        </a:p>
      </c:txPr>
    </c:legend>
    <c:plotVisOnly val="1"/>
    <c:dispBlanksAs val="gap"/>
    <c:showDLblsOverMax val="0"/>
  </c:chart>
  <c:txPr>
    <a:bodyPr/>
    <a:lstStyle/>
    <a:p>
      <a:pPr>
        <a:defRPr sz="1400">
          <a:latin typeface="Arial" pitchFamily="34" charset="0"/>
          <a:cs typeface="Arial" pitchFamily="34" charset="0"/>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8226838256101"/>
          <c:y val="6.4895397577754949E-2"/>
          <c:w val="0.83830655669774234"/>
          <c:h val="0.68108903611079741"/>
        </c:manualLayout>
      </c:layout>
      <c:lineChart>
        <c:grouping val="standard"/>
        <c:varyColors val="0"/>
        <c:ser>
          <c:idx val="0"/>
          <c:order val="0"/>
          <c:tx>
            <c:strRef>
              <c:f>VP!$A$197:$C$197</c:f>
              <c:strCache>
                <c:ptCount val="3"/>
                <c:pt idx="0">
                  <c:v>Region Nordjylland</c:v>
                </c:pt>
              </c:strCache>
            </c:strRef>
          </c:tx>
          <c:spPr>
            <a:ln w="38100">
              <a:solidFill>
                <a:srgbClr val="006983"/>
              </a:solidFill>
            </a:ln>
          </c:spPr>
          <c:marker>
            <c:symbol val="none"/>
          </c:marker>
          <c:dLbls>
            <c:dLbl>
              <c:idx val="0"/>
              <c:layout>
                <c:manualLayout>
                  <c:x val="-6.3017042495802131E-2"/>
                  <c:y val="-3.4426228026925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9-428A-BA1D-D7D7848E2259}"/>
                </c:ext>
              </c:extLst>
            </c:dLbl>
            <c:dLbl>
              <c:idx val="1"/>
              <c:layout>
                <c:manualLayout>
                  <c:x val="-6.3890900888845054E-2"/>
                  <c:y val="1.9650747570988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9-428A-BA1D-D7D7848E2259}"/>
                </c:ext>
              </c:extLst>
            </c:dLbl>
            <c:dLbl>
              <c:idx val="2"/>
              <c:delete val="1"/>
              <c:extLst>
                <c:ext xmlns:c15="http://schemas.microsoft.com/office/drawing/2012/chart" uri="{CE6537A1-D6FC-4f65-9D91-7224C49458BB}"/>
                <c:ext xmlns:c16="http://schemas.microsoft.com/office/drawing/2014/chart" uri="{C3380CC4-5D6E-409C-BE32-E72D297353CC}">
                  <c16:uniqueId val="{00000002-4D49-428A-BA1D-D7D7848E2259}"/>
                </c:ext>
              </c:extLst>
            </c:dLbl>
            <c:dLbl>
              <c:idx val="3"/>
              <c:delete val="1"/>
              <c:extLst>
                <c:ext xmlns:c15="http://schemas.microsoft.com/office/drawing/2012/chart" uri="{CE6537A1-D6FC-4f65-9D91-7224C49458BB}"/>
                <c:ext xmlns:c16="http://schemas.microsoft.com/office/drawing/2014/chart" uri="{C3380CC4-5D6E-409C-BE32-E72D297353CC}">
                  <c16:uniqueId val="{00000003-4D49-428A-BA1D-D7D7848E2259}"/>
                </c:ext>
              </c:extLst>
            </c:dLbl>
            <c:dLbl>
              <c:idx val="4"/>
              <c:layout>
                <c:manualLayout>
                  <c:x val="-3.4063266213948335E-3"/>
                  <c:y val="-3.4426228026925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9-428A-BA1D-D7D7848E2259}"/>
                </c:ext>
              </c:extLst>
            </c:dLbl>
            <c:spPr>
              <a:noFill/>
              <a:ln>
                <a:noFill/>
              </a:ln>
              <a:effectLst/>
            </c:spPr>
            <c:txPr>
              <a:bodyPr/>
              <a:lstStyle/>
              <a:p>
                <a:pPr>
                  <a:defRPr b="1"/>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VP!$D$196:$H$196</c:f>
              <c:numCache>
                <c:formatCode>General</c:formatCode>
                <c:ptCount val="5"/>
                <c:pt idx="1">
                  <c:v>2014</c:v>
                </c:pt>
                <c:pt idx="2">
                  <c:v>2015</c:v>
                </c:pt>
                <c:pt idx="3">
                  <c:v>2016</c:v>
                </c:pt>
                <c:pt idx="4">
                  <c:v>2017</c:v>
                </c:pt>
              </c:numCache>
            </c:numRef>
          </c:cat>
          <c:val>
            <c:numRef>
              <c:f>VP!$D$197:$H$197</c:f>
              <c:numCache>
                <c:formatCode>0%</c:formatCode>
                <c:ptCount val="5"/>
                <c:pt idx="1">
                  <c:v>0.13070000000000001</c:v>
                </c:pt>
                <c:pt idx="2">
                  <c:v>0.14130000000000001</c:v>
                </c:pt>
                <c:pt idx="3">
                  <c:v>0.1512</c:v>
                </c:pt>
                <c:pt idx="4">
                  <c:v>0.14899999999999999</c:v>
                </c:pt>
              </c:numCache>
            </c:numRef>
          </c:val>
          <c:smooth val="0"/>
          <c:extLst>
            <c:ext xmlns:c16="http://schemas.microsoft.com/office/drawing/2014/chart" uri="{C3380CC4-5D6E-409C-BE32-E72D297353CC}">
              <c16:uniqueId val="{00000005-4D49-428A-BA1D-D7D7848E2259}"/>
            </c:ext>
          </c:extLst>
        </c:ser>
        <c:ser>
          <c:idx val="1"/>
          <c:order val="1"/>
          <c:tx>
            <c:strRef>
              <c:f>VP!$A$198:$C$198</c:f>
              <c:strCache>
                <c:ptCount val="3"/>
                <c:pt idx="0">
                  <c:v>Landstal</c:v>
                </c:pt>
              </c:strCache>
            </c:strRef>
          </c:tx>
          <c:spPr>
            <a:ln w="38100">
              <a:solidFill>
                <a:srgbClr val="E37222"/>
              </a:solidFill>
            </a:ln>
          </c:spPr>
          <c:marker>
            <c:symbol val="none"/>
          </c:marker>
          <c:dLbls>
            <c:dLbl>
              <c:idx val="0"/>
              <c:layout>
                <c:manualLayout>
                  <c:x val="-5.7300214471274313E-2"/>
                  <c:y val="5.2094318362394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49-428A-BA1D-D7D7848E2259}"/>
                </c:ext>
              </c:extLst>
            </c:dLbl>
            <c:dLbl>
              <c:idx val="1"/>
              <c:layout>
                <c:manualLayout>
                  <c:x val="-6.64005639154695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49-428A-BA1D-D7D7848E2259}"/>
                </c:ext>
              </c:extLst>
            </c:dLbl>
            <c:dLbl>
              <c:idx val="2"/>
              <c:delete val="1"/>
              <c:extLst>
                <c:ext xmlns:c15="http://schemas.microsoft.com/office/drawing/2012/chart" uri="{CE6537A1-D6FC-4f65-9D91-7224C49458BB}"/>
                <c:ext xmlns:c16="http://schemas.microsoft.com/office/drawing/2014/chart" uri="{C3380CC4-5D6E-409C-BE32-E72D297353CC}">
                  <c16:uniqueId val="{00000008-4D49-428A-BA1D-D7D7848E2259}"/>
                </c:ext>
              </c:extLst>
            </c:dLbl>
            <c:dLbl>
              <c:idx val="3"/>
              <c:delete val="1"/>
              <c:extLst>
                <c:ext xmlns:c15="http://schemas.microsoft.com/office/drawing/2012/chart" uri="{CE6537A1-D6FC-4f65-9D91-7224C49458BB}"/>
                <c:ext xmlns:c16="http://schemas.microsoft.com/office/drawing/2014/chart" uri="{C3380CC4-5D6E-409C-BE32-E72D297353CC}">
                  <c16:uniqueId val="{00000009-4D49-428A-BA1D-D7D7848E2259}"/>
                </c:ext>
              </c:extLst>
            </c:dLbl>
            <c:dLbl>
              <c:idx val="4"/>
              <c:layout>
                <c:manualLayout>
                  <c:x val="-1.3622907537650572E-2"/>
                  <c:y val="-3.8180650458181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49-428A-BA1D-D7D7848E2259}"/>
                </c:ext>
              </c:extLst>
            </c:dLbl>
            <c:spPr>
              <a:noFill/>
              <a:ln>
                <a:noFill/>
              </a:ln>
              <a:effectLst/>
            </c:spPr>
            <c:txPr>
              <a:bodyPr/>
              <a:lstStyle/>
              <a:p>
                <a:pPr>
                  <a:defRPr b="1"/>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VP!$D$196:$H$196</c:f>
              <c:numCache>
                <c:formatCode>General</c:formatCode>
                <c:ptCount val="5"/>
                <c:pt idx="1">
                  <c:v>2014</c:v>
                </c:pt>
                <c:pt idx="2">
                  <c:v>2015</c:v>
                </c:pt>
                <c:pt idx="3">
                  <c:v>2016</c:v>
                </c:pt>
                <c:pt idx="4">
                  <c:v>2017</c:v>
                </c:pt>
              </c:numCache>
            </c:numRef>
          </c:cat>
          <c:val>
            <c:numRef>
              <c:f>VP!$D$198:$H$198</c:f>
              <c:numCache>
                <c:formatCode>0%</c:formatCode>
                <c:ptCount val="5"/>
                <c:pt idx="1">
                  <c:v>0.20699999999999999</c:v>
                </c:pt>
                <c:pt idx="2">
                  <c:v>0.21379999999999999</c:v>
                </c:pt>
                <c:pt idx="3">
                  <c:v>0.2263</c:v>
                </c:pt>
                <c:pt idx="4">
                  <c:v>0.2233</c:v>
                </c:pt>
              </c:numCache>
            </c:numRef>
          </c:val>
          <c:smooth val="0"/>
          <c:extLst>
            <c:ext xmlns:c16="http://schemas.microsoft.com/office/drawing/2014/chart" uri="{C3380CC4-5D6E-409C-BE32-E72D297353CC}">
              <c16:uniqueId val="{0000000B-4D49-428A-BA1D-D7D7848E2259}"/>
            </c:ext>
          </c:extLst>
        </c:ser>
        <c:dLbls>
          <c:showLegendKey val="0"/>
          <c:showVal val="0"/>
          <c:showCatName val="0"/>
          <c:showSerName val="0"/>
          <c:showPercent val="0"/>
          <c:showBubbleSize val="0"/>
        </c:dLbls>
        <c:smooth val="0"/>
        <c:axId val="622865664"/>
        <c:axId val="622864880"/>
      </c:lineChart>
      <c:catAx>
        <c:axId val="622865664"/>
        <c:scaling>
          <c:orientation val="minMax"/>
        </c:scaling>
        <c:delete val="0"/>
        <c:axPos val="b"/>
        <c:numFmt formatCode="General" sourceLinked="1"/>
        <c:majorTickMark val="out"/>
        <c:minorTickMark val="none"/>
        <c:tickLblPos val="nextTo"/>
        <c:crossAx val="622864880"/>
        <c:crosses val="autoZero"/>
        <c:auto val="1"/>
        <c:lblAlgn val="ctr"/>
        <c:lblOffset val="100"/>
        <c:noMultiLvlLbl val="0"/>
      </c:catAx>
      <c:valAx>
        <c:axId val="622864880"/>
        <c:scaling>
          <c:orientation val="minMax"/>
          <c:max val="0.30000000000000004"/>
          <c:min val="0"/>
        </c:scaling>
        <c:delete val="0"/>
        <c:axPos val="l"/>
        <c:majorGridlines/>
        <c:numFmt formatCode="0%" sourceLinked="1"/>
        <c:majorTickMark val="out"/>
        <c:minorTickMark val="none"/>
        <c:tickLblPos val="nextTo"/>
        <c:crossAx val="622865664"/>
        <c:crosses val="autoZero"/>
        <c:crossBetween val="between"/>
      </c:valAx>
    </c:plotArea>
    <c:legend>
      <c:legendPos val="b"/>
      <c:overlay val="0"/>
      <c:txPr>
        <a:bodyPr/>
        <a:lstStyle/>
        <a:p>
          <a:pPr>
            <a:defRPr baseline="0"/>
          </a:pPr>
          <a:endParaRPr lang="da-DK"/>
        </a:p>
      </c:txPr>
    </c:legend>
    <c:plotVisOnly val="1"/>
    <c:dispBlanksAs val="gap"/>
    <c:showDLblsOverMax val="0"/>
  </c:chart>
  <c:txPr>
    <a:bodyPr/>
    <a:lstStyle/>
    <a:p>
      <a:pPr>
        <a:defRPr sz="1600">
          <a:latin typeface="Arial" pitchFamily="34" charset="0"/>
          <a:cs typeface="Arial" pitchFamily="34" charset="0"/>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Indeksberegning demografisk</a:t>
            </a:r>
            <a:r>
              <a:rPr lang="da-DK" baseline="0" dirty="0"/>
              <a:t> udvikling i Nordjylland 2013-2023</a:t>
            </a:r>
            <a:endParaRPr lang="da-D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5710746072917686"/>
          <c:y val="0.12692537111734251"/>
          <c:w val="0.84289253927082308"/>
          <c:h val="0.6012829253622558"/>
        </c:manualLayout>
      </c:layout>
      <c:lineChart>
        <c:grouping val="standard"/>
        <c:varyColors val="0"/>
        <c:ser>
          <c:idx val="0"/>
          <c:order val="0"/>
          <c:tx>
            <c:strRef>
              <c:f>FRLD119!$P$18</c:f>
              <c:strCache>
                <c:ptCount val="1"/>
                <c:pt idx="0">
                  <c:v>0-17 år</c:v>
                </c:pt>
              </c:strCache>
            </c:strRef>
          </c:tx>
          <c:spPr>
            <a:ln w="28575" cap="rnd">
              <a:solidFill>
                <a:schemeClr val="accent1"/>
              </a:solidFill>
              <a:round/>
            </a:ln>
            <a:effectLst/>
          </c:spPr>
          <c:marker>
            <c:symbol val="none"/>
          </c:marker>
          <c:cat>
            <c:numRef>
              <c:f>FRLD119!$Q$17:$AA$17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FRLD119!$Q$18:$AA$18</c:f>
              <c:numCache>
                <c:formatCode>0</c:formatCode>
                <c:ptCount val="11"/>
                <c:pt idx="0" formatCode="General">
                  <c:v>100</c:v>
                </c:pt>
                <c:pt idx="1">
                  <c:v>98.50307966746324</c:v>
                </c:pt>
                <c:pt idx="2">
                  <c:v>97.893877688398234</c:v>
                </c:pt>
                <c:pt idx="3">
                  <c:v>96.911918144794868</c:v>
                </c:pt>
                <c:pt idx="4">
                  <c:v>96.33889805122682</c:v>
                </c:pt>
                <c:pt idx="5">
                  <c:v>95.863484904580801</c:v>
                </c:pt>
                <c:pt idx="6">
                  <c:v>95.626199050856584</c:v>
                </c:pt>
                <c:pt idx="7">
                  <c:v>95.229039749587699</c:v>
                </c:pt>
                <c:pt idx="8">
                  <c:v>94.890781192151053</c:v>
                </c:pt>
                <c:pt idx="9">
                  <c:v>94.695567298307026</c:v>
                </c:pt>
                <c:pt idx="10">
                  <c:v>94.524755141193495</c:v>
                </c:pt>
              </c:numCache>
            </c:numRef>
          </c:val>
          <c:smooth val="0"/>
          <c:extLst>
            <c:ext xmlns:c16="http://schemas.microsoft.com/office/drawing/2014/chart" uri="{C3380CC4-5D6E-409C-BE32-E72D297353CC}">
              <c16:uniqueId val="{00000000-F2F7-4DF0-8754-6DD808EDF694}"/>
            </c:ext>
          </c:extLst>
        </c:ser>
        <c:ser>
          <c:idx val="1"/>
          <c:order val="1"/>
          <c:tx>
            <c:strRef>
              <c:f>FRLD119!$P$19</c:f>
              <c:strCache>
                <c:ptCount val="1"/>
                <c:pt idx="0">
                  <c:v>18-64 år</c:v>
                </c:pt>
              </c:strCache>
            </c:strRef>
          </c:tx>
          <c:spPr>
            <a:ln w="28575" cap="rnd">
              <a:solidFill>
                <a:schemeClr val="accent2"/>
              </a:solidFill>
              <a:round/>
            </a:ln>
            <a:effectLst/>
          </c:spPr>
          <c:marker>
            <c:symbol val="none"/>
          </c:marker>
          <c:cat>
            <c:numRef>
              <c:f>FRLD119!$Q$17:$AA$17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FRLD119!$Q$19:$AA$19</c:f>
              <c:numCache>
                <c:formatCode>0</c:formatCode>
                <c:ptCount val="11"/>
                <c:pt idx="0" formatCode="General">
                  <c:v>100</c:v>
                </c:pt>
                <c:pt idx="1">
                  <c:v>100.06432862738792</c:v>
                </c:pt>
                <c:pt idx="2">
                  <c:v>100.328535489874</c:v>
                </c:pt>
                <c:pt idx="3">
                  <c:v>100.57034220532319</c:v>
                </c:pt>
                <c:pt idx="4">
                  <c:v>100.56660884748372</c:v>
                </c:pt>
                <c:pt idx="5">
                  <c:v>100.41957198488278</c:v>
                </c:pt>
                <c:pt idx="6">
                  <c:v>100.48504933775975</c:v>
                </c:pt>
                <c:pt idx="7">
                  <c:v>100.21193985273339</c:v>
                </c:pt>
                <c:pt idx="8">
                  <c:v>99.935097009867562</c:v>
                </c:pt>
                <c:pt idx="9">
                  <c:v>99.593351176869263</c:v>
                </c:pt>
                <c:pt idx="10">
                  <c:v>99.314210883025282</c:v>
                </c:pt>
              </c:numCache>
            </c:numRef>
          </c:val>
          <c:smooth val="0"/>
          <c:extLst>
            <c:ext xmlns:c16="http://schemas.microsoft.com/office/drawing/2014/chart" uri="{C3380CC4-5D6E-409C-BE32-E72D297353CC}">
              <c16:uniqueId val="{00000001-F2F7-4DF0-8754-6DD808EDF694}"/>
            </c:ext>
          </c:extLst>
        </c:ser>
        <c:ser>
          <c:idx val="2"/>
          <c:order val="2"/>
          <c:tx>
            <c:strRef>
              <c:f>FRLD119!$P$20</c:f>
              <c:strCache>
                <c:ptCount val="1"/>
                <c:pt idx="0">
                  <c:v>65-79 år</c:v>
                </c:pt>
              </c:strCache>
            </c:strRef>
          </c:tx>
          <c:spPr>
            <a:ln w="28575" cap="rnd">
              <a:solidFill>
                <a:schemeClr val="accent3"/>
              </a:solidFill>
              <a:round/>
            </a:ln>
            <a:effectLst/>
          </c:spPr>
          <c:marker>
            <c:symbol val="none"/>
          </c:marker>
          <c:cat>
            <c:numRef>
              <c:f>FRLD119!$Q$17:$AA$17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FRLD119!$Q$20:$AA$20</c:f>
              <c:numCache>
                <c:formatCode>0</c:formatCode>
                <c:ptCount val="11"/>
                <c:pt idx="0" formatCode="General">
                  <c:v>100</c:v>
                </c:pt>
                <c:pt idx="1">
                  <c:v>102.76900571216272</c:v>
                </c:pt>
                <c:pt idx="2">
                  <c:v>103.90679422282079</c:v>
                </c:pt>
                <c:pt idx="3">
                  <c:v>107.29345655505502</c:v>
                </c:pt>
                <c:pt idx="4">
                  <c:v>109.07792690289324</c:v>
                </c:pt>
                <c:pt idx="5">
                  <c:v>111.12014117865601</c:v>
                </c:pt>
                <c:pt idx="6">
                  <c:v>111.7598569637301</c:v>
                </c:pt>
                <c:pt idx="7">
                  <c:v>113.40848929549993</c:v>
                </c:pt>
                <c:pt idx="8">
                  <c:v>114.85510611619374</c:v>
                </c:pt>
                <c:pt idx="9">
                  <c:v>116.28314679793806</c:v>
                </c:pt>
                <c:pt idx="10">
                  <c:v>117.13764918961593</c:v>
                </c:pt>
              </c:numCache>
            </c:numRef>
          </c:val>
          <c:smooth val="0"/>
          <c:extLst>
            <c:ext xmlns:c16="http://schemas.microsoft.com/office/drawing/2014/chart" uri="{C3380CC4-5D6E-409C-BE32-E72D297353CC}">
              <c16:uniqueId val="{00000002-F2F7-4DF0-8754-6DD808EDF694}"/>
            </c:ext>
          </c:extLst>
        </c:ser>
        <c:ser>
          <c:idx val="3"/>
          <c:order val="3"/>
          <c:tx>
            <c:strRef>
              <c:f>FRLD119!$P$21</c:f>
              <c:strCache>
                <c:ptCount val="1"/>
                <c:pt idx="0">
                  <c:v>80+ år</c:v>
                </c:pt>
              </c:strCache>
            </c:strRef>
          </c:tx>
          <c:spPr>
            <a:ln w="28575" cap="rnd">
              <a:solidFill>
                <a:schemeClr val="accent4"/>
              </a:solidFill>
              <a:round/>
            </a:ln>
            <a:effectLst/>
          </c:spPr>
          <c:marker>
            <c:symbol val="none"/>
          </c:marker>
          <c:cat>
            <c:numRef>
              <c:f>FRLD119!$Q$17:$AA$17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FRLD119!$Q$21:$AA$21</c:f>
              <c:numCache>
                <c:formatCode>0</c:formatCode>
                <c:ptCount val="11"/>
                <c:pt idx="0" formatCode="General">
                  <c:v>100</c:v>
                </c:pt>
                <c:pt idx="1">
                  <c:v>102.42165242165242</c:v>
                </c:pt>
                <c:pt idx="2">
                  <c:v>102.85650022492128</c:v>
                </c:pt>
                <c:pt idx="3">
                  <c:v>106.15534562902984</c:v>
                </c:pt>
                <c:pt idx="4">
                  <c:v>108.64447443394812</c:v>
                </c:pt>
                <c:pt idx="5">
                  <c:v>110.87494376968061</c:v>
                </c:pt>
                <c:pt idx="6">
                  <c:v>112.26195831458989</c:v>
                </c:pt>
                <c:pt idx="7">
                  <c:v>114.8897885739991</c:v>
                </c:pt>
                <c:pt idx="8">
                  <c:v>118.13990103463787</c:v>
                </c:pt>
                <c:pt idx="9">
                  <c:v>121.8211126105863</c:v>
                </c:pt>
                <c:pt idx="10">
                  <c:v>126.81436497225971</c:v>
                </c:pt>
              </c:numCache>
            </c:numRef>
          </c:val>
          <c:smooth val="0"/>
          <c:extLst>
            <c:ext xmlns:c16="http://schemas.microsoft.com/office/drawing/2014/chart" uri="{C3380CC4-5D6E-409C-BE32-E72D297353CC}">
              <c16:uniqueId val="{00000003-F2F7-4DF0-8754-6DD808EDF694}"/>
            </c:ext>
          </c:extLst>
        </c:ser>
        <c:dLbls>
          <c:showLegendKey val="0"/>
          <c:showVal val="0"/>
          <c:showCatName val="0"/>
          <c:showSerName val="0"/>
          <c:showPercent val="0"/>
          <c:showBubbleSize val="0"/>
        </c:dLbls>
        <c:smooth val="0"/>
        <c:axId val="628306424"/>
        <c:axId val="628305112"/>
      </c:lineChart>
      <c:catAx>
        <c:axId val="62830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305112"/>
        <c:crosses val="autoZero"/>
        <c:auto val="1"/>
        <c:lblAlgn val="ctr"/>
        <c:lblOffset val="100"/>
        <c:noMultiLvlLbl val="0"/>
      </c:catAx>
      <c:valAx>
        <c:axId val="628305112"/>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306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Andel</a:t>
            </a:r>
            <a:r>
              <a:rPr lang="da-DK" baseline="0"/>
              <a:t> borgere som fortsat er i beskæftigelse 6 måneder efter diagnose</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'Ark1'!$A$10</c:f>
              <c:strCache>
                <c:ptCount val="1"/>
                <c:pt idx="0">
                  <c:v>Hele landet</c:v>
                </c:pt>
              </c:strCache>
            </c:strRef>
          </c:tx>
          <c:spPr>
            <a:ln w="28575" cap="rnd">
              <a:solidFill>
                <a:schemeClr val="accent1"/>
              </a:solidFill>
              <a:prstDash val="dash"/>
              <a:round/>
            </a:ln>
            <a:effectLst/>
          </c:spPr>
          <c:marker>
            <c:symbol val="none"/>
          </c:marker>
          <c:cat>
            <c:numRef>
              <c:f>'Ark1'!$B$9:$D$9</c:f>
              <c:numCache>
                <c:formatCode>0</c:formatCode>
                <c:ptCount val="3"/>
                <c:pt idx="0">
                  <c:v>2016</c:v>
                </c:pt>
                <c:pt idx="1">
                  <c:v>2017</c:v>
                </c:pt>
                <c:pt idx="2">
                  <c:v>2018</c:v>
                </c:pt>
              </c:numCache>
            </c:numRef>
          </c:cat>
          <c:val>
            <c:numRef>
              <c:f>'Ark1'!$B$10:$D$10</c:f>
              <c:numCache>
                <c:formatCode>0.00%</c:formatCode>
                <c:ptCount val="3"/>
                <c:pt idx="0">
                  <c:v>0.504</c:v>
                </c:pt>
                <c:pt idx="1">
                  <c:v>0.47399999999999998</c:v>
                </c:pt>
                <c:pt idx="2">
                  <c:v>0.60799999999999998</c:v>
                </c:pt>
              </c:numCache>
            </c:numRef>
          </c:val>
          <c:smooth val="0"/>
          <c:extLst>
            <c:ext xmlns:c16="http://schemas.microsoft.com/office/drawing/2014/chart" uri="{C3380CC4-5D6E-409C-BE32-E72D297353CC}">
              <c16:uniqueId val="{00000000-A222-4476-983B-658911DBE1E2}"/>
            </c:ext>
          </c:extLst>
        </c:ser>
        <c:ser>
          <c:idx val="1"/>
          <c:order val="1"/>
          <c:tx>
            <c:strRef>
              <c:f>'Ark1'!$A$11</c:f>
              <c:strCache>
                <c:ptCount val="1"/>
                <c:pt idx="0">
                  <c:v>Nordjylland</c:v>
                </c:pt>
              </c:strCache>
            </c:strRef>
          </c:tx>
          <c:spPr>
            <a:ln w="38100" cap="rnd">
              <a:solidFill>
                <a:schemeClr val="accent2"/>
              </a:solidFill>
              <a:round/>
            </a:ln>
            <a:effectLst/>
          </c:spPr>
          <c:marker>
            <c:symbol val="none"/>
          </c:marker>
          <c:cat>
            <c:numRef>
              <c:f>'Ark1'!$B$9:$D$9</c:f>
              <c:numCache>
                <c:formatCode>0</c:formatCode>
                <c:ptCount val="3"/>
                <c:pt idx="0">
                  <c:v>2016</c:v>
                </c:pt>
                <c:pt idx="1">
                  <c:v>2017</c:v>
                </c:pt>
                <c:pt idx="2">
                  <c:v>2018</c:v>
                </c:pt>
              </c:numCache>
            </c:numRef>
          </c:cat>
          <c:val>
            <c:numRef>
              <c:f>'Ark1'!$B$11:$D$11</c:f>
              <c:numCache>
                <c:formatCode>0.00%</c:formatCode>
                <c:ptCount val="3"/>
                <c:pt idx="0">
                  <c:v>0.40699999999999997</c:v>
                </c:pt>
                <c:pt idx="1">
                  <c:v>0.45300000000000001</c:v>
                </c:pt>
                <c:pt idx="2">
                  <c:v>0.56399999999999995</c:v>
                </c:pt>
              </c:numCache>
            </c:numRef>
          </c:val>
          <c:smooth val="0"/>
          <c:extLst>
            <c:ext xmlns:c16="http://schemas.microsoft.com/office/drawing/2014/chart" uri="{C3380CC4-5D6E-409C-BE32-E72D297353CC}">
              <c16:uniqueId val="{00000001-A222-4476-983B-658911DBE1E2}"/>
            </c:ext>
          </c:extLst>
        </c:ser>
        <c:dLbls>
          <c:showLegendKey val="0"/>
          <c:showVal val="0"/>
          <c:showCatName val="0"/>
          <c:showSerName val="0"/>
          <c:showPercent val="0"/>
          <c:showBubbleSize val="0"/>
        </c:dLbls>
        <c:smooth val="0"/>
        <c:axId val="465312792"/>
        <c:axId val="465315416"/>
      </c:lineChart>
      <c:catAx>
        <c:axId val="465312792"/>
        <c:scaling>
          <c:orientation val="minMax"/>
        </c:scaling>
        <c:delete val="0"/>
        <c:axPos val="b"/>
        <c:numFmt formatCode="0"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5315416"/>
        <c:crosses val="autoZero"/>
        <c:auto val="1"/>
        <c:lblAlgn val="ctr"/>
        <c:lblOffset val="100"/>
        <c:noMultiLvlLbl val="0"/>
      </c:catAx>
      <c:valAx>
        <c:axId val="465315416"/>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5312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 Id="rId4" Type="http://schemas.openxmlformats.org/officeDocument/2006/relationships/image" Target="../media/image83.png"/></Relationships>
</file>

<file path=ppt/diagrams/_rels/data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 Id="rId4" Type="http://schemas.openxmlformats.org/officeDocument/2006/relationships/image" Target="../media/image87.png"/></Relationships>
</file>

<file path=ppt/diagrams/_rels/data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 Id="rId4" Type="http://schemas.openxmlformats.org/officeDocument/2006/relationships/image" Target="../media/image8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 Id="rId4" Type="http://schemas.openxmlformats.org/officeDocument/2006/relationships/image" Target="../media/image8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B6B77-2591-40D7-AD82-E82502B599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a-DK"/>
        </a:p>
      </dgm:t>
    </dgm:pt>
    <dgm:pt modelId="{6A81F538-B05C-43A9-86AE-7F1C28A96591}">
      <dgm:prSet phldrT="[Tekst]"/>
      <dgm:spPr/>
      <dgm:t>
        <a:bodyPr/>
        <a:lstStyle/>
        <a:p>
          <a:r>
            <a:rPr lang="da-DK" dirty="0"/>
            <a:t>KKR Midtjylland og Regionsrådet</a:t>
          </a:r>
        </a:p>
        <a:p>
          <a:r>
            <a:rPr lang="da-DK" dirty="0"/>
            <a:t>Kontaktudvalget</a:t>
          </a:r>
        </a:p>
      </dgm:t>
    </dgm:pt>
    <dgm:pt modelId="{A2B2915D-CE1A-46F4-A3CB-F805AAC7C3EE}" type="parTrans" cxnId="{FC91871F-18E6-41AC-94F9-2F8772D0EBE4}">
      <dgm:prSet/>
      <dgm:spPr/>
      <dgm:t>
        <a:bodyPr/>
        <a:lstStyle/>
        <a:p>
          <a:endParaRPr lang="da-DK"/>
        </a:p>
      </dgm:t>
    </dgm:pt>
    <dgm:pt modelId="{739F5911-10F4-4D16-B61B-C62504FA7181}" type="sibTrans" cxnId="{FC91871F-18E6-41AC-94F9-2F8772D0EBE4}">
      <dgm:prSet/>
      <dgm:spPr/>
      <dgm:t>
        <a:bodyPr/>
        <a:lstStyle/>
        <a:p>
          <a:endParaRPr lang="da-DK"/>
        </a:p>
      </dgm:t>
    </dgm:pt>
    <dgm:pt modelId="{DC812C53-B029-4A5F-BE52-E578250339B3}">
      <dgm:prSet phldrT="[Tekst]"/>
      <dgm:spPr/>
      <dgm:t>
        <a:bodyPr/>
        <a:lstStyle/>
        <a:p>
          <a:r>
            <a:rPr lang="da-DK" dirty="0"/>
            <a:t>De 19 kommuner</a:t>
          </a:r>
        </a:p>
      </dgm:t>
    </dgm:pt>
    <dgm:pt modelId="{9F3163CD-D574-41EA-A2CF-B8D01742EF81}" type="parTrans" cxnId="{1057042D-78BB-4E15-A720-5111AC9F184F}">
      <dgm:prSet/>
      <dgm:spPr/>
      <dgm:t>
        <a:bodyPr/>
        <a:lstStyle/>
        <a:p>
          <a:endParaRPr lang="da-DK"/>
        </a:p>
      </dgm:t>
    </dgm:pt>
    <dgm:pt modelId="{004FD42C-F545-4F52-A20D-FE46208C9643}" type="sibTrans" cxnId="{1057042D-78BB-4E15-A720-5111AC9F184F}">
      <dgm:prSet/>
      <dgm:spPr/>
      <dgm:t>
        <a:bodyPr/>
        <a:lstStyle/>
        <a:p>
          <a:endParaRPr lang="da-DK"/>
        </a:p>
      </dgm:t>
    </dgm:pt>
    <dgm:pt modelId="{213B8995-223C-4E0C-A318-25802C3AC99D}">
      <dgm:prSet phldrT="[Tekst]"/>
      <dgm:spPr/>
      <dgm:t>
        <a:bodyPr/>
        <a:lstStyle/>
        <a:p>
          <a:r>
            <a:rPr lang="da-DK" dirty="0"/>
            <a:t>PLO Midtjylland</a:t>
          </a:r>
        </a:p>
      </dgm:t>
    </dgm:pt>
    <dgm:pt modelId="{A2F05D10-CBFF-45D2-871D-9CD9D1CC46CB}" type="parTrans" cxnId="{776570A0-06F3-4702-AB2D-942E2FD59AB5}">
      <dgm:prSet/>
      <dgm:spPr/>
      <dgm:t>
        <a:bodyPr/>
        <a:lstStyle/>
        <a:p>
          <a:endParaRPr lang="da-DK"/>
        </a:p>
      </dgm:t>
    </dgm:pt>
    <dgm:pt modelId="{E111687B-6DD6-4F26-9E35-0470DAE603CC}" type="sibTrans" cxnId="{776570A0-06F3-4702-AB2D-942E2FD59AB5}">
      <dgm:prSet/>
      <dgm:spPr/>
      <dgm:t>
        <a:bodyPr/>
        <a:lstStyle/>
        <a:p>
          <a:endParaRPr lang="da-DK"/>
        </a:p>
      </dgm:t>
    </dgm:pt>
    <dgm:pt modelId="{D617D587-09E5-4344-9492-8B36A0D3B831}">
      <dgm:prSet/>
      <dgm:spPr/>
      <dgm:t>
        <a:bodyPr/>
        <a:lstStyle/>
        <a:p>
          <a:r>
            <a:rPr lang="da-DK" dirty="0"/>
            <a:t>Region Midtjylland</a:t>
          </a:r>
        </a:p>
      </dgm:t>
    </dgm:pt>
    <dgm:pt modelId="{B01DF96B-4038-4D61-A60E-D2107C0FB7A7}" type="parTrans" cxnId="{30D89D1D-BB1C-4C33-BF4C-F048155D7DA9}">
      <dgm:prSet/>
      <dgm:spPr/>
      <dgm:t>
        <a:bodyPr/>
        <a:lstStyle/>
        <a:p>
          <a:endParaRPr lang="da-DK"/>
        </a:p>
      </dgm:t>
    </dgm:pt>
    <dgm:pt modelId="{5475D89B-DB43-4B90-89A3-D9461442D9C4}" type="sibTrans" cxnId="{30D89D1D-BB1C-4C33-BF4C-F048155D7DA9}">
      <dgm:prSet/>
      <dgm:spPr/>
      <dgm:t>
        <a:bodyPr/>
        <a:lstStyle/>
        <a:p>
          <a:endParaRPr lang="da-DK"/>
        </a:p>
      </dgm:t>
    </dgm:pt>
    <dgm:pt modelId="{5EDF220D-F676-4292-8836-3EB15B7AA3CA}">
      <dgm:prSet/>
      <dgm:spPr/>
      <dgm:t>
        <a:bodyPr/>
        <a:lstStyle/>
        <a:p>
          <a:r>
            <a:rPr lang="da-DK" dirty="0"/>
            <a:t>Bruger/pårørende foreninger</a:t>
          </a:r>
        </a:p>
      </dgm:t>
    </dgm:pt>
    <dgm:pt modelId="{70C28A28-8FAE-4C79-97D1-53E7621BE37F}" type="parTrans" cxnId="{3EA2CC45-2A01-40B8-B3D8-956B6DAA5A22}">
      <dgm:prSet/>
      <dgm:spPr/>
      <dgm:t>
        <a:bodyPr/>
        <a:lstStyle/>
        <a:p>
          <a:endParaRPr lang="da-DK"/>
        </a:p>
      </dgm:t>
    </dgm:pt>
    <dgm:pt modelId="{DBF9F317-3D5B-4CE5-9103-A1BA9CB3C20D}" type="sibTrans" cxnId="{3EA2CC45-2A01-40B8-B3D8-956B6DAA5A22}">
      <dgm:prSet/>
      <dgm:spPr/>
      <dgm:t>
        <a:bodyPr/>
        <a:lstStyle/>
        <a:p>
          <a:endParaRPr lang="da-DK"/>
        </a:p>
      </dgm:t>
    </dgm:pt>
    <dgm:pt modelId="{C8FED914-25A8-43FC-9BBF-C8D834580116}" type="pres">
      <dgm:prSet presAssocID="{CCBB6B77-2591-40D7-AD82-E82502B59916}" presName="hierChild1" presStyleCnt="0">
        <dgm:presLayoutVars>
          <dgm:chPref val="1"/>
          <dgm:dir/>
          <dgm:animOne val="branch"/>
          <dgm:animLvl val="lvl"/>
          <dgm:resizeHandles/>
        </dgm:presLayoutVars>
      </dgm:prSet>
      <dgm:spPr/>
    </dgm:pt>
    <dgm:pt modelId="{190357AF-64DD-4C52-B759-D64F6481D907}" type="pres">
      <dgm:prSet presAssocID="{6A81F538-B05C-43A9-86AE-7F1C28A96591}" presName="hierRoot1" presStyleCnt="0"/>
      <dgm:spPr/>
    </dgm:pt>
    <dgm:pt modelId="{732D6158-31DD-430A-880F-3C8F11AE0E57}" type="pres">
      <dgm:prSet presAssocID="{6A81F538-B05C-43A9-86AE-7F1C28A96591}" presName="composite" presStyleCnt="0"/>
      <dgm:spPr/>
    </dgm:pt>
    <dgm:pt modelId="{3C95AD8F-2DE0-48D6-91FE-8DBEF6D1D01E}" type="pres">
      <dgm:prSet presAssocID="{6A81F538-B05C-43A9-86AE-7F1C28A96591}" presName="background" presStyleLbl="node0" presStyleIdx="0" presStyleCnt="1"/>
      <dgm:spPr>
        <a:solidFill>
          <a:srgbClr val="B0D0CD"/>
        </a:solidFill>
      </dgm:spPr>
    </dgm:pt>
    <dgm:pt modelId="{F11BFB1F-2D0B-4360-A013-2D389B23AE6C}" type="pres">
      <dgm:prSet presAssocID="{6A81F538-B05C-43A9-86AE-7F1C28A96591}" presName="text" presStyleLbl="fgAcc0" presStyleIdx="0" presStyleCnt="1" custScaleX="163760">
        <dgm:presLayoutVars>
          <dgm:chPref val="3"/>
        </dgm:presLayoutVars>
      </dgm:prSet>
      <dgm:spPr/>
    </dgm:pt>
    <dgm:pt modelId="{0C7FA66F-BEA4-4A37-9892-9C01D5265D22}" type="pres">
      <dgm:prSet presAssocID="{6A81F538-B05C-43A9-86AE-7F1C28A96591}" presName="hierChild2" presStyleCnt="0"/>
      <dgm:spPr/>
    </dgm:pt>
    <dgm:pt modelId="{2581E120-3690-4F4A-B329-F7FE4877C48E}" type="pres">
      <dgm:prSet presAssocID="{9F3163CD-D574-41EA-A2CF-B8D01742EF81}" presName="Name10" presStyleLbl="parChTrans1D2" presStyleIdx="0" presStyleCnt="4"/>
      <dgm:spPr/>
    </dgm:pt>
    <dgm:pt modelId="{7C93017C-BC16-45C4-8A4F-DF40A78BEEDB}" type="pres">
      <dgm:prSet presAssocID="{DC812C53-B029-4A5F-BE52-E578250339B3}" presName="hierRoot2" presStyleCnt="0"/>
      <dgm:spPr/>
    </dgm:pt>
    <dgm:pt modelId="{FD9679AD-DD2A-4F00-9666-53CA74B0968F}" type="pres">
      <dgm:prSet presAssocID="{DC812C53-B029-4A5F-BE52-E578250339B3}" presName="composite2" presStyleCnt="0"/>
      <dgm:spPr/>
    </dgm:pt>
    <dgm:pt modelId="{2CE4DC22-8677-4EF4-873A-C674681824C6}" type="pres">
      <dgm:prSet presAssocID="{DC812C53-B029-4A5F-BE52-E578250339B3}" presName="background2" presStyleLbl="node2" presStyleIdx="0" presStyleCnt="4"/>
      <dgm:spPr>
        <a:solidFill>
          <a:srgbClr val="B0D0CD"/>
        </a:solidFill>
      </dgm:spPr>
    </dgm:pt>
    <dgm:pt modelId="{B4D142A7-242B-4FDA-95CB-D10FCC08E2E4}" type="pres">
      <dgm:prSet presAssocID="{DC812C53-B029-4A5F-BE52-E578250339B3}" presName="text2" presStyleLbl="fgAcc2" presStyleIdx="0" presStyleCnt="4">
        <dgm:presLayoutVars>
          <dgm:chPref val="3"/>
        </dgm:presLayoutVars>
      </dgm:prSet>
      <dgm:spPr/>
    </dgm:pt>
    <dgm:pt modelId="{F2DA8B06-84BB-4F12-9E1F-1A842C756227}" type="pres">
      <dgm:prSet presAssocID="{DC812C53-B029-4A5F-BE52-E578250339B3}" presName="hierChild3" presStyleCnt="0"/>
      <dgm:spPr/>
    </dgm:pt>
    <dgm:pt modelId="{55D28CCC-EE2E-461D-B645-0D1ABA02623D}" type="pres">
      <dgm:prSet presAssocID="{B01DF96B-4038-4D61-A60E-D2107C0FB7A7}" presName="Name10" presStyleLbl="parChTrans1D2" presStyleIdx="1" presStyleCnt="4"/>
      <dgm:spPr/>
    </dgm:pt>
    <dgm:pt modelId="{E7025469-5BEA-4478-BAC3-0091AA9ACD4B}" type="pres">
      <dgm:prSet presAssocID="{D617D587-09E5-4344-9492-8B36A0D3B831}" presName="hierRoot2" presStyleCnt="0"/>
      <dgm:spPr/>
    </dgm:pt>
    <dgm:pt modelId="{4769BE02-3924-4E20-AF41-E3084265005C}" type="pres">
      <dgm:prSet presAssocID="{D617D587-09E5-4344-9492-8B36A0D3B831}" presName="composite2" presStyleCnt="0"/>
      <dgm:spPr/>
    </dgm:pt>
    <dgm:pt modelId="{0457D6B3-3ECE-4E77-B115-DDBF846F07CF}" type="pres">
      <dgm:prSet presAssocID="{D617D587-09E5-4344-9492-8B36A0D3B831}" presName="background2" presStyleLbl="node2" presStyleIdx="1" presStyleCnt="4"/>
      <dgm:spPr>
        <a:solidFill>
          <a:srgbClr val="B0D0CD"/>
        </a:solidFill>
      </dgm:spPr>
    </dgm:pt>
    <dgm:pt modelId="{E46B02F4-D933-4EC2-B8FD-88D62C424995}" type="pres">
      <dgm:prSet presAssocID="{D617D587-09E5-4344-9492-8B36A0D3B831}" presName="text2" presStyleLbl="fgAcc2" presStyleIdx="1" presStyleCnt="4">
        <dgm:presLayoutVars>
          <dgm:chPref val="3"/>
        </dgm:presLayoutVars>
      </dgm:prSet>
      <dgm:spPr/>
    </dgm:pt>
    <dgm:pt modelId="{097FCDA8-78CB-40A8-9D71-82400D39E5DE}" type="pres">
      <dgm:prSet presAssocID="{D617D587-09E5-4344-9492-8B36A0D3B831}" presName="hierChild3" presStyleCnt="0"/>
      <dgm:spPr/>
    </dgm:pt>
    <dgm:pt modelId="{9C597457-65FC-40E3-B7CE-35ABCFC3096C}" type="pres">
      <dgm:prSet presAssocID="{A2F05D10-CBFF-45D2-871D-9CD9D1CC46CB}" presName="Name10" presStyleLbl="parChTrans1D2" presStyleIdx="2" presStyleCnt="4"/>
      <dgm:spPr/>
    </dgm:pt>
    <dgm:pt modelId="{BAE249D1-D1D2-40CB-9646-223EEA648ABC}" type="pres">
      <dgm:prSet presAssocID="{213B8995-223C-4E0C-A318-25802C3AC99D}" presName="hierRoot2" presStyleCnt="0"/>
      <dgm:spPr/>
    </dgm:pt>
    <dgm:pt modelId="{B8E31F1F-6943-4E36-8FC6-2901BA6AD962}" type="pres">
      <dgm:prSet presAssocID="{213B8995-223C-4E0C-A318-25802C3AC99D}" presName="composite2" presStyleCnt="0"/>
      <dgm:spPr/>
    </dgm:pt>
    <dgm:pt modelId="{D61240B9-2DAB-4362-8F56-8E4AE610A48B}" type="pres">
      <dgm:prSet presAssocID="{213B8995-223C-4E0C-A318-25802C3AC99D}" presName="background2" presStyleLbl="node2" presStyleIdx="2" presStyleCnt="4"/>
      <dgm:spPr>
        <a:solidFill>
          <a:srgbClr val="B0D0CD"/>
        </a:solidFill>
      </dgm:spPr>
    </dgm:pt>
    <dgm:pt modelId="{5606E819-7EEB-46E9-9C74-EAEC1EFA8800}" type="pres">
      <dgm:prSet presAssocID="{213B8995-223C-4E0C-A318-25802C3AC99D}" presName="text2" presStyleLbl="fgAcc2" presStyleIdx="2" presStyleCnt="4">
        <dgm:presLayoutVars>
          <dgm:chPref val="3"/>
        </dgm:presLayoutVars>
      </dgm:prSet>
      <dgm:spPr/>
    </dgm:pt>
    <dgm:pt modelId="{26BCDC5B-8852-418B-AFAC-44A60FF709A2}" type="pres">
      <dgm:prSet presAssocID="{213B8995-223C-4E0C-A318-25802C3AC99D}" presName="hierChild3" presStyleCnt="0"/>
      <dgm:spPr/>
    </dgm:pt>
    <dgm:pt modelId="{2E8F1142-5E73-45CC-9BF2-5A552BAE73D7}" type="pres">
      <dgm:prSet presAssocID="{70C28A28-8FAE-4C79-97D1-53E7621BE37F}" presName="Name10" presStyleLbl="parChTrans1D2" presStyleIdx="3" presStyleCnt="4"/>
      <dgm:spPr/>
    </dgm:pt>
    <dgm:pt modelId="{E02A926C-FDA1-4930-886E-2505D4DD156B}" type="pres">
      <dgm:prSet presAssocID="{5EDF220D-F676-4292-8836-3EB15B7AA3CA}" presName="hierRoot2" presStyleCnt="0"/>
      <dgm:spPr/>
    </dgm:pt>
    <dgm:pt modelId="{307CD6AE-6BA1-420E-8F9E-29BB03FC71B3}" type="pres">
      <dgm:prSet presAssocID="{5EDF220D-F676-4292-8836-3EB15B7AA3CA}" presName="composite2" presStyleCnt="0"/>
      <dgm:spPr/>
    </dgm:pt>
    <dgm:pt modelId="{184F26DD-B103-4EDE-B148-C4A3523174FB}" type="pres">
      <dgm:prSet presAssocID="{5EDF220D-F676-4292-8836-3EB15B7AA3CA}" presName="background2" presStyleLbl="node2" presStyleIdx="3" presStyleCnt="4"/>
      <dgm:spPr>
        <a:solidFill>
          <a:srgbClr val="B0D0CD"/>
        </a:solidFill>
      </dgm:spPr>
    </dgm:pt>
    <dgm:pt modelId="{89540F23-8F48-47E0-94E2-2CE2B34DB621}" type="pres">
      <dgm:prSet presAssocID="{5EDF220D-F676-4292-8836-3EB15B7AA3CA}" presName="text2" presStyleLbl="fgAcc2" presStyleIdx="3" presStyleCnt="4">
        <dgm:presLayoutVars>
          <dgm:chPref val="3"/>
        </dgm:presLayoutVars>
      </dgm:prSet>
      <dgm:spPr/>
    </dgm:pt>
    <dgm:pt modelId="{F88097D2-A722-4C8C-A13E-7526519101E6}" type="pres">
      <dgm:prSet presAssocID="{5EDF220D-F676-4292-8836-3EB15B7AA3CA}" presName="hierChild3" presStyleCnt="0"/>
      <dgm:spPr/>
    </dgm:pt>
  </dgm:ptLst>
  <dgm:cxnLst>
    <dgm:cxn modelId="{851ECC1A-4608-4D6D-A170-76B48152515A}" type="presOf" srcId="{70C28A28-8FAE-4C79-97D1-53E7621BE37F}" destId="{2E8F1142-5E73-45CC-9BF2-5A552BAE73D7}" srcOrd="0" destOrd="0" presId="urn:microsoft.com/office/officeart/2005/8/layout/hierarchy1"/>
    <dgm:cxn modelId="{30D89D1D-BB1C-4C33-BF4C-F048155D7DA9}" srcId="{6A81F538-B05C-43A9-86AE-7F1C28A96591}" destId="{D617D587-09E5-4344-9492-8B36A0D3B831}" srcOrd="1" destOrd="0" parTransId="{B01DF96B-4038-4D61-A60E-D2107C0FB7A7}" sibTransId="{5475D89B-DB43-4B90-89A3-D9461442D9C4}"/>
    <dgm:cxn modelId="{FC91871F-18E6-41AC-94F9-2F8772D0EBE4}" srcId="{CCBB6B77-2591-40D7-AD82-E82502B59916}" destId="{6A81F538-B05C-43A9-86AE-7F1C28A96591}" srcOrd="0" destOrd="0" parTransId="{A2B2915D-CE1A-46F4-A3CB-F805AAC7C3EE}" sibTransId="{739F5911-10F4-4D16-B61B-C62504FA7181}"/>
    <dgm:cxn modelId="{1057042D-78BB-4E15-A720-5111AC9F184F}" srcId="{6A81F538-B05C-43A9-86AE-7F1C28A96591}" destId="{DC812C53-B029-4A5F-BE52-E578250339B3}" srcOrd="0" destOrd="0" parTransId="{9F3163CD-D574-41EA-A2CF-B8D01742EF81}" sibTransId="{004FD42C-F545-4F52-A20D-FE46208C9643}"/>
    <dgm:cxn modelId="{09EB7140-A85F-419B-A1F9-530C23EF7CF4}" type="presOf" srcId="{9F3163CD-D574-41EA-A2CF-B8D01742EF81}" destId="{2581E120-3690-4F4A-B329-F7FE4877C48E}" srcOrd="0" destOrd="0" presId="urn:microsoft.com/office/officeart/2005/8/layout/hierarchy1"/>
    <dgm:cxn modelId="{4558B65F-E548-4E6A-8C3C-44889E44842D}" type="presOf" srcId="{D617D587-09E5-4344-9492-8B36A0D3B831}" destId="{E46B02F4-D933-4EC2-B8FD-88D62C424995}" srcOrd="0" destOrd="0" presId="urn:microsoft.com/office/officeart/2005/8/layout/hierarchy1"/>
    <dgm:cxn modelId="{3EA2CC45-2A01-40B8-B3D8-956B6DAA5A22}" srcId="{6A81F538-B05C-43A9-86AE-7F1C28A96591}" destId="{5EDF220D-F676-4292-8836-3EB15B7AA3CA}" srcOrd="3" destOrd="0" parTransId="{70C28A28-8FAE-4C79-97D1-53E7621BE37F}" sibTransId="{DBF9F317-3D5B-4CE5-9103-A1BA9CB3C20D}"/>
    <dgm:cxn modelId="{4CF6F152-B34F-44E8-BA2A-173E5E23843D}" type="presOf" srcId="{6A81F538-B05C-43A9-86AE-7F1C28A96591}" destId="{F11BFB1F-2D0B-4360-A013-2D389B23AE6C}" srcOrd="0" destOrd="0" presId="urn:microsoft.com/office/officeart/2005/8/layout/hierarchy1"/>
    <dgm:cxn modelId="{6FF77053-CE6B-46F4-9B98-6E61BC5E1AAC}" type="presOf" srcId="{B01DF96B-4038-4D61-A60E-D2107C0FB7A7}" destId="{55D28CCC-EE2E-461D-B645-0D1ABA02623D}" srcOrd="0" destOrd="0" presId="urn:microsoft.com/office/officeart/2005/8/layout/hierarchy1"/>
    <dgm:cxn modelId="{6B6AC69D-90D7-4699-9552-FEFECCC1272C}" type="presOf" srcId="{213B8995-223C-4E0C-A318-25802C3AC99D}" destId="{5606E819-7EEB-46E9-9C74-EAEC1EFA8800}" srcOrd="0" destOrd="0" presId="urn:microsoft.com/office/officeart/2005/8/layout/hierarchy1"/>
    <dgm:cxn modelId="{776570A0-06F3-4702-AB2D-942E2FD59AB5}" srcId="{6A81F538-B05C-43A9-86AE-7F1C28A96591}" destId="{213B8995-223C-4E0C-A318-25802C3AC99D}" srcOrd="2" destOrd="0" parTransId="{A2F05D10-CBFF-45D2-871D-9CD9D1CC46CB}" sibTransId="{E111687B-6DD6-4F26-9E35-0470DAE603CC}"/>
    <dgm:cxn modelId="{2DFD3FE3-63D2-410E-84DF-2582A33E5EF6}" type="presOf" srcId="{A2F05D10-CBFF-45D2-871D-9CD9D1CC46CB}" destId="{9C597457-65FC-40E3-B7CE-35ABCFC3096C}" srcOrd="0" destOrd="0" presId="urn:microsoft.com/office/officeart/2005/8/layout/hierarchy1"/>
    <dgm:cxn modelId="{A39D09F4-6D94-4690-8CF3-BA19F404DD61}" type="presOf" srcId="{CCBB6B77-2591-40D7-AD82-E82502B59916}" destId="{C8FED914-25A8-43FC-9BBF-C8D834580116}" srcOrd="0" destOrd="0" presId="urn:microsoft.com/office/officeart/2005/8/layout/hierarchy1"/>
    <dgm:cxn modelId="{1820B8FC-5FC6-4D44-AC22-2D0D9E8C33CE}" type="presOf" srcId="{DC812C53-B029-4A5F-BE52-E578250339B3}" destId="{B4D142A7-242B-4FDA-95CB-D10FCC08E2E4}" srcOrd="0" destOrd="0" presId="urn:microsoft.com/office/officeart/2005/8/layout/hierarchy1"/>
    <dgm:cxn modelId="{5125EDFF-034B-4F88-8184-F613606ED03A}" type="presOf" srcId="{5EDF220D-F676-4292-8836-3EB15B7AA3CA}" destId="{89540F23-8F48-47E0-94E2-2CE2B34DB621}" srcOrd="0" destOrd="0" presId="urn:microsoft.com/office/officeart/2005/8/layout/hierarchy1"/>
    <dgm:cxn modelId="{9FADEB1B-A1E4-4DB2-829D-1E932E4A5129}" type="presParOf" srcId="{C8FED914-25A8-43FC-9BBF-C8D834580116}" destId="{190357AF-64DD-4C52-B759-D64F6481D907}" srcOrd="0" destOrd="0" presId="urn:microsoft.com/office/officeart/2005/8/layout/hierarchy1"/>
    <dgm:cxn modelId="{18931A33-9B87-4096-A71C-B3D56D8BE197}" type="presParOf" srcId="{190357AF-64DD-4C52-B759-D64F6481D907}" destId="{732D6158-31DD-430A-880F-3C8F11AE0E57}" srcOrd="0" destOrd="0" presId="urn:microsoft.com/office/officeart/2005/8/layout/hierarchy1"/>
    <dgm:cxn modelId="{A0D2E721-6C78-4773-8DFB-149BCF7E1883}" type="presParOf" srcId="{732D6158-31DD-430A-880F-3C8F11AE0E57}" destId="{3C95AD8F-2DE0-48D6-91FE-8DBEF6D1D01E}" srcOrd="0" destOrd="0" presId="urn:microsoft.com/office/officeart/2005/8/layout/hierarchy1"/>
    <dgm:cxn modelId="{A42A23F6-5D11-438C-B188-D8DE15C69090}" type="presParOf" srcId="{732D6158-31DD-430A-880F-3C8F11AE0E57}" destId="{F11BFB1F-2D0B-4360-A013-2D389B23AE6C}" srcOrd="1" destOrd="0" presId="urn:microsoft.com/office/officeart/2005/8/layout/hierarchy1"/>
    <dgm:cxn modelId="{279C2E1F-3197-43BC-9168-2A20DAB561C5}" type="presParOf" srcId="{190357AF-64DD-4C52-B759-D64F6481D907}" destId="{0C7FA66F-BEA4-4A37-9892-9C01D5265D22}" srcOrd="1" destOrd="0" presId="urn:microsoft.com/office/officeart/2005/8/layout/hierarchy1"/>
    <dgm:cxn modelId="{CB8CBFE5-DCCB-4FEC-B468-41B49B7183C1}" type="presParOf" srcId="{0C7FA66F-BEA4-4A37-9892-9C01D5265D22}" destId="{2581E120-3690-4F4A-B329-F7FE4877C48E}" srcOrd="0" destOrd="0" presId="urn:microsoft.com/office/officeart/2005/8/layout/hierarchy1"/>
    <dgm:cxn modelId="{AEB73304-60B5-4AAE-9F04-8678FD668300}" type="presParOf" srcId="{0C7FA66F-BEA4-4A37-9892-9C01D5265D22}" destId="{7C93017C-BC16-45C4-8A4F-DF40A78BEEDB}" srcOrd="1" destOrd="0" presId="urn:microsoft.com/office/officeart/2005/8/layout/hierarchy1"/>
    <dgm:cxn modelId="{0D954219-5137-499B-80EC-7FBD11EED98D}" type="presParOf" srcId="{7C93017C-BC16-45C4-8A4F-DF40A78BEEDB}" destId="{FD9679AD-DD2A-4F00-9666-53CA74B0968F}" srcOrd="0" destOrd="0" presId="urn:microsoft.com/office/officeart/2005/8/layout/hierarchy1"/>
    <dgm:cxn modelId="{B8F4F5ED-8618-4021-BB23-DA68D6647700}" type="presParOf" srcId="{FD9679AD-DD2A-4F00-9666-53CA74B0968F}" destId="{2CE4DC22-8677-4EF4-873A-C674681824C6}" srcOrd="0" destOrd="0" presId="urn:microsoft.com/office/officeart/2005/8/layout/hierarchy1"/>
    <dgm:cxn modelId="{6AAE4D3C-0733-4EA0-B8D8-FD00350E4ACC}" type="presParOf" srcId="{FD9679AD-DD2A-4F00-9666-53CA74B0968F}" destId="{B4D142A7-242B-4FDA-95CB-D10FCC08E2E4}" srcOrd="1" destOrd="0" presId="urn:microsoft.com/office/officeart/2005/8/layout/hierarchy1"/>
    <dgm:cxn modelId="{C65B87B1-70CD-4D5B-9D11-690F473FB563}" type="presParOf" srcId="{7C93017C-BC16-45C4-8A4F-DF40A78BEEDB}" destId="{F2DA8B06-84BB-4F12-9E1F-1A842C756227}" srcOrd="1" destOrd="0" presId="urn:microsoft.com/office/officeart/2005/8/layout/hierarchy1"/>
    <dgm:cxn modelId="{C970101A-FE15-4C1C-95C5-C8EB19222F94}" type="presParOf" srcId="{0C7FA66F-BEA4-4A37-9892-9C01D5265D22}" destId="{55D28CCC-EE2E-461D-B645-0D1ABA02623D}" srcOrd="2" destOrd="0" presId="urn:microsoft.com/office/officeart/2005/8/layout/hierarchy1"/>
    <dgm:cxn modelId="{3793AEEF-46CD-4976-81CB-1061C94ACC49}" type="presParOf" srcId="{0C7FA66F-BEA4-4A37-9892-9C01D5265D22}" destId="{E7025469-5BEA-4478-BAC3-0091AA9ACD4B}" srcOrd="3" destOrd="0" presId="urn:microsoft.com/office/officeart/2005/8/layout/hierarchy1"/>
    <dgm:cxn modelId="{1440B36F-3986-481F-9D79-616727CE3863}" type="presParOf" srcId="{E7025469-5BEA-4478-BAC3-0091AA9ACD4B}" destId="{4769BE02-3924-4E20-AF41-E3084265005C}" srcOrd="0" destOrd="0" presId="urn:microsoft.com/office/officeart/2005/8/layout/hierarchy1"/>
    <dgm:cxn modelId="{66D6C839-4BF2-4580-BA63-AA018C0F90A2}" type="presParOf" srcId="{4769BE02-3924-4E20-AF41-E3084265005C}" destId="{0457D6B3-3ECE-4E77-B115-DDBF846F07CF}" srcOrd="0" destOrd="0" presId="urn:microsoft.com/office/officeart/2005/8/layout/hierarchy1"/>
    <dgm:cxn modelId="{EDD0418D-4B9D-43C8-8BC4-792BDA47ECE1}" type="presParOf" srcId="{4769BE02-3924-4E20-AF41-E3084265005C}" destId="{E46B02F4-D933-4EC2-B8FD-88D62C424995}" srcOrd="1" destOrd="0" presId="urn:microsoft.com/office/officeart/2005/8/layout/hierarchy1"/>
    <dgm:cxn modelId="{0527A6BA-4228-4B20-B39A-19A8F0D36C11}" type="presParOf" srcId="{E7025469-5BEA-4478-BAC3-0091AA9ACD4B}" destId="{097FCDA8-78CB-40A8-9D71-82400D39E5DE}" srcOrd="1" destOrd="0" presId="urn:microsoft.com/office/officeart/2005/8/layout/hierarchy1"/>
    <dgm:cxn modelId="{3F03B800-929D-4332-A53D-E155F1A38F87}" type="presParOf" srcId="{0C7FA66F-BEA4-4A37-9892-9C01D5265D22}" destId="{9C597457-65FC-40E3-B7CE-35ABCFC3096C}" srcOrd="4" destOrd="0" presId="urn:microsoft.com/office/officeart/2005/8/layout/hierarchy1"/>
    <dgm:cxn modelId="{C02E0A1E-2B16-402E-8CBA-337431569E0F}" type="presParOf" srcId="{0C7FA66F-BEA4-4A37-9892-9C01D5265D22}" destId="{BAE249D1-D1D2-40CB-9646-223EEA648ABC}" srcOrd="5" destOrd="0" presId="urn:microsoft.com/office/officeart/2005/8/layout/hierarchy1"/>
    <dgm:cxn modelId="{E643A262-CC46-4194-85AB-81790A73AAAF}" type="presParOf" srcId="{BAE249D1-D1D2-40CB-9646-223EEA648ABC}" destId="{B8E31F1F-6943-4E36-8FC6-2901BA6AD962}" srcOrd="0" destOrd="0" presId="urn:microsoft.com/office/officeart/2005/8/layout/hierarchy1"/>
    <dgm:cxn modelId="{51C0B011-B48C-429D-890A-1058D00E964B}" type="presParOf" srcId="{B8E31F1F-6943-4E36-8FC6-2901BA6AD962}" destId="{D61240B9-2DAB-4362-8F56-8E4AE610A48B}" srcOrd="0" destOrd="0" presId="urn:microsoft.com/office/officeart/2005/8/layout/hierarchy1"/>
    <dgm:cxn modelId="{F4759A66-95C1-47DE-BD97-870F3B50FF6E}" type="presParOf" srcId="{B8E31F1F-6943-4E36-8FC6-2901BA6AD962}" destId="{5606E819-7EEB-46E9-9C74-EAEC1EFA8800}" srcOrd="1" destOrd="0" presId="urn:microsoft.com/office/officeart/2005/8/layout/hierarchy1"/>
    <dgm:cxn modelId="{3385023F-734B-424C-87B3-E9CD4D197454}" type="presParOf" srcId="{BAE249D1-D1D2-40CB-9646-223EEA648ABC}" destId="{26BCDC5B-8852-418B-AFAC-44A60FF709A2}" srcOrd="1" destOrd="0" presId="urn:microsoft.com/office/officeart/2005/8/layout/hierarchy1"/>
    <dgm:cxn modelId="{55239A0C-9FA5-44B0-9E5B-E05156202089}" type="presParOf" srcId="{0C7FA66F-BEA4-4A37-9892-9C01D5265D22}" destId="{2E8F1142-5E73-45CC-9BF2-5A552BAE73D7}" srcOrd="6" destOrd="0" presId="urn:microsoft.com/office/officeart/2005/8/layout/hierarchy1"/>
    <dgm:cxn modelId="{7D5FF022-95B4-4443-8DFE-CF51BE71221A}" type="presParOf" srcId="{0C7FA66F-BEA4-4A37-9892-9C01D5265D22}" destId="{E02A926C-FDA1-4930-886E-2505D4DD156B}" srcOrd="7" destOrd="0" presId="urn:microsoft.com/office/officeart/2005/8/layout/hierarchy1"/>
    <dgm:cxn modelId="{DA69F9C9-7345-43E3-919C-4DDB1DD02CA9}" type="presParOf" srcId="{E02A926C-FDA1-4930-886E-2505D4DD156B}" destId="{307CD6AE-6BA1-420E-8F9E-29BB03FC71B3}" srcOrd="0" destOrd="0" presId="urn:microsoft.com/office/officeart/2005/8/layout/hierarchy1"/>
    <dgm:cxn modelId="{E4C8EB74-B488-4F06-AB7B-E471258D1C5B}" type="presParOf" srcId="{307CD6AE-6BA1-420E-8F9E-29BB03FC71B3}" destId="{184F26DD-B103-4EDE-B148-C4A3523174FB}" srcOrd="0" destOrd="0" presId="urn:microsoft.com/office/officeart/2005/8/layout/hierarchy1"/>
    <dgm:cxn modelId="{4C698403-6883-40D2-8978-E6CD451B9813}" type="presParOf" srcId="{307CD6AE-6BA1-420E-8F9E-29BB03FC71B3}" destId="{89540F23-8F48-47E0-94E2-2CE2B34DB621}" srcOrd="1" destOrd="0" presId="urn:microsoft.com/office/officeart/2005/8/layout/hierarchy1"/>
    <dgm:cxn modelId="{9922C67F-F8D2-4596-9200-02B09F9ACA92}" type="presParOf" srcId="{E02A926C-FDA1-4930-886E-2505D4DD156B}" destId="{F88097D2-A722-4C8C-A13E-752651910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B6B77-2591-40D7-AD82-E82502B599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a-DK"/>
        </a:p>
      </dgm:t>
    </dgm:pt>
    <dgm:pt modelId="{6A81F538-B05C-43A9-86AE-7F1C28A96591}">
      <dgm:prSet phldrT="[Tekst]"/>
      <dgm:spPr/>
      <dgm:t>
        <a:bodyPr/>
        <a:lstStyle/>
        <a:p>
          <a:r>
            <a:rPr lang="da-DK" dirty="0"/>
            <a:t>Styregruppe for alliancen</a:t>
          </a:r>
        </a:p>
      </dgm:t>
    </dgm:pt>
    <dgm:pt modelId="{A2B2915D-CE1A-46F4-A3CB-F805AAC7C3EE}" type="parTrans" cxnId="{FC91871F-18E6-41AC-94F9-2F8772D0EBE4}">
      <dgm:prSet/>
      <dgm:spPr/>
      <dgm:t>
        <a:bodyPr/>
        <a:lstStyle/>
        <a:p>
          <a:endParaRPr lang="da-DK"/>
        </a:p>
      </dgm:t>
    </dgm:pt>
    <dgm:pt modelId="{739F5911-10F4-4D16-B61B-C62504FA7181}" type="sibTrans" cxnId="{FC91871F-18E6-41AC-94F9-2F8772D0EBE4}">
      <dgm:prSet/>
      <dgm:spPr/>
      <dgm:t>
        <a:bodyPr/>
        <a:lstStyle/>
        <a:p>
          <a:endParaRPr lang="da-DK"/>
        </a:p>
      </dgm:t>
    </dgm:pt>
    <dgm:pt modelId="{213B8995-223C-4E0C-A318-25802C3AC99D}">
      <dgm:prSet phldrT="[Tekst]"/>
      <dgm:spPr/>
      <dgm:t>
        <a:bodyPr/>
        <a:lstStyle/>
        <a:p>
          <a:r>
            <a:rPr lang="da-DK" dirty="0"/>
            <a:t>Voksen</a:t>
          </a:r>
        </a:p>
        <a:p>
          <a:r>
            <a:rPr lang="da-DK" dirty="0"/>
            <a:t>initiativer</a:t>
          </a:r>
        </a:p>
      </dgm:t>
    </dgm:pt>
    <dgm:pt modelId="{A2F05D10-CBFF-45D2-871D-9CD9D1CC46CB}" type="parTrans" cxnId="{776570A0-06F3-4702-AB2D-942E2FD59AB5}">
      <dgm:prSet/>
      <dgm:spPr/>
      <dgm:t>
        <a:bodyPr/>
        <a:lstStyle/>
        <a:p>
          <a:endParaRPr lang="da-DK"/>
        </a:p>
      </dgm:t>
    </dgm:pt>
    <dgm:pt modelId="{E111687B-6DD6-4F26-9E35-0470DAE603CC}" type="sibTrans" cxnId="{776570A0-06F3-4702-AB2D-942E2FD59AB5}">
      <dgm:prSet/>
      <dgm:spPr/>
      <dgm:t>
        <a:bodyPr/>
        <a:lstStyle/>
        <a:p>
          <a:endParaRPr lang="da-DK"/>
        </a:p>
      </dgm:t>
    </dgm:pt>
    <dgm:pt modelId="{5EDF220D-F676-4292-8836-3EB15B7AA3CA}">
      <dgm:prSet/>
      <dgm:spPr/>
      <dgm:t>
        <a:bodyPr/>
        <a:lstStyle/>
        <a:p>
          <a:r>
            <a:rPr lang="da-DK" dirty="0"/>
            <a:t>Tværgående initiativer</a:t>
          </a:r>
        </a:p>
      </dgm:t>
    </dgm:pt>
    <dgm:pt modelId="{70C28A28-8FAE-4C79-97D1-53E7621BE37F}" type="parTrans" cxnId="{3EA2CC45-2A01-40B8-B3D8-956B6DAA5A22}">
      <dgm:prSet/>
      <dgm:spPr/>
      <dgm:t>
        <a:bodyPr/>
        <a:lstStyle/>
        <a:p>
          <a:endParaRPr lang="da-DK"/>
        </a:p>
      </dgm:t>
    </dgm:pt>
    <dgm:pt modelId="{DBF9F317-3D5B-4CE5-9103-A1BA9CB3C20D}" type="sibTrans" cxnId="{3EA2CC45-2A01-40B8-B3D8-956B6DAA5A22}">
      <dgm:prSet/>
      <dgm:spPr/>
      <dgm:t>
        <a:bodyPr/>
        <a:lstStyle/>
        <a:p>
          <a:endParaRPr lang="da-DK"/>
        </a:p>
      </dgm:t>
    </dgm:pt>
    <dgm:pt modelId="{DC812C53-B029-4A5F-BE52-E578250339B3}">
      <dgm:prSet phldrT="[Tekst]"/>
      <dgm:spPr/>
      <dgm:t>
        <a:bodyPr/>
        <a:lstStyle/>
        <a:p>
          <a:r>
            <a:rPr lang="da-DK" dirty="0"/>
            <a:t>Børn og unge</a:t>
          </a:r>
        </a:p>
        <a:p>
          <a:r>
            <a:rPr lang="da-DK" dirty="0"/>
            <a:t>initiativer</a:t>
          </a:r>
        </a:p>
      </dgm:t>
    </dgm:pt>
    <dgm:pt modelId="{004FD42C-F545-4F52-A20D-FE46208C9643}" type="sibTrans" cxnId="{1057042D-78BB-4E15-A720-5111AC9F184F}">
      <dgm:prSet/>
      <dgm:spPr/>
      <dgm:t>
        <a:bodyPr/>
        <a:lstStyle/>
        <a:p>
          <a:endParaRPr lang="da-DK"/>
        </a:p>
      </dgm:t>
    </dgm:pt>
    <dgm:pt modelId="{9F3163CD-D574-41EA-A2CF-B8D01742EF81}" type="parTrans" cxnId="{1057042D-78BB-4E15-A720-5111AC9F184F}">
      <dgm:prSet/>
      <dgm:spPr/>
      <dgm:t>
        <a:bodyPr/>
        <a:lstStyle/>
        <a:p>
          <a:endParaRPr lang="da-DK"/>
        </a:p>
      </dgm:t>
    </dgm:pt>
    <dgm:pt modelId="{C8FED914-25A8-43FC-9BBF-C8D834580116}" type="pres">
      <dgm:prSet presAssocID="{CCBB6B77-2591-40D7-AD82-E82502B59916}" presName="hierChild1" presStyleCnt="0">
        <dgm:presLayoutVars>
          <dgm:chPref val="1"/>
          <dgm:dir/>
          <dgm:animOne val="branch"/>
          <dgm:animLvl val="lvl"/>
          <dgm:resizeHandles/>
        </dgm:presLayoutVars>
      </dgm:prSet>
      <dgm:spPr/>
    </dgm:pt>
    <dgm:pt modelId="{190357AF-64DD-4C52-B759-D64F6481D907}" type="pres">
      <dgm:prSet presAssocID="{6A81F538-B05C-43A9-86AE-7F1C28A96591}" presName="hierRoot1" presStyleCnt="0"/>
      <dgm:spPr/>
    </dgm:pt>
    <dgm:pt modelId="{732D6158-31DD-430A-880F-3C8F11AE0E57}" type="pres">
      <dgm:prSet presAssocID="{6A81F538-B05C-43A9-86AE-7F1C28A96591}" presName="composite" presStyleCnt="0"/>
      <dgm:spPr/>
    </dgm:pt>
    <dgm:pt modelId="{3C95AD8F-2DE0-48D6-91FE-8DBEF6D1D01E}" type="pres">
      <dgm:prSet presAssocID="{6A81F538-B05C-43A9-86AE-7F1C28A96591}" presName="background" presStyleLbl="node0" presStyleIdx="0" presStyleCnt="1"/>
      <dgm:spPr>
        <a:solidFill>
          <a:srgbClr val="B0D0CD"/>
        </a:solidFill>
      </dgm:spPr>
    </dgm:pt>
    <dgm:pt modelId="{F11BFB1F-2D0B-4360-A013-2D389B23AE6C}" type="pres">
      <dgm:prSet presAssocID="{6A81F538-B05C-43A9-86AE-7F1C28A96591}" presName="text" presStyleLbl="fgAcc0" presStyleIdx="0" presStyleCnt="1" custLinFactNeighborX="56293" custLinFactNeighborY="-1286">
        <dgm:presLayoutVars>
          <dgm:chPref val="3"/>
        </dgm:presLayoutVars>
      </dgm:prSet>
      <dgm:spPr/>
    </dgm:pt>
    <dgm:pt modelId="{0C7FA66F-BEA4-4A37-9892-9C01D5265D22}" type="pres">
      <dgm:prSet presAssocID="{6A81F538-B05C-43A9-86AE-7F1C28A96591}" presName="hierChild2" presStyleCnt="0"/>
      <dgm:spPr/>
    </dgm:pt>
    <dgm:pt modelId="{2581E120-3690-4F4A-B329-F7FE4877C48E}" type="pres">
      <dgm:prSet presAssocID="{9F3163CD-D574-41EA-A2CF-B8D01742EF81}" presName="Name10" presStyleLbl="parChTrans1D2" presStyleIdx="0" presStyleCnt="3"/>
      <dgm:spPr/>
    </dgm:pt>
    <dgm:pt modelId="{7C93017C-BC16-45C4-8A4F-DF40A78BEEDB}" type="pres">
      <dgm:prSet presAssocID="{DC812C53-B029-4A5F-BE52-E578250339B3}" presName="hierRoot2" presStyleCnt="0"/>
      <dgm:spPr/>
    </dgm:pt>
    <dgm:pt modelId="{FD9679AD-DD2A-4F00-9666-53CA74B0968F}" type="pres">
      <dgm:prSet presAssocID="{DC812C53-B029-4A5F-BE52-E578250339B3}" presName="composite2" presStyleCnt="0"/>
      <dgm:spPr/>
    </dgm:pt>
    <dgm:pt modelId="{2CE4DC22-8677-4EF4-873A-C674681824C6}" type="pres">
      <dgm:prSet presAssocID="{DC812C53-B029-4A5F-BE52-E578250339B3}" presName="background2" presStyleLbl="node2" presStyleIdx="0" presStyleCnt="3"/>
      <dgm:spPr>
        <a:solidFill>
          <a:srgbClr val="B0D0CD"/>
        </a:solidFill>
      </dgm:spPr>
    </dgm:pt>
    <dgm:pt modelId="{B4D142A7-242B-4FDA-95CB-D10FCC08E2E4}" type="pres">
      <dgm:prSet presAssocID="{DC812C53-B029-4A5F-BE52-E578250339B3}" presName="text2" presStyleLbl="fgAcc2" presStyleIdx="0" presStyleCnt="3">
        <dgm:presLayoutVars>
          <dgm:chPref val="3"/>
        </dgm:presLayoutVars>
      </dgm:prSet>
      <dgm:spPr/>
    </dgm:pt>
    <dgm:pt modelId="{F2DA8B06-84BB-4F12-9E1F-1A842C756227}" type="pres">
      <dgm:prSet presAssocID="{DC812C53-B029-4A5F-BE52-E578250339B3}" presName="hierChild3" presStyleCnt="0"/>
      <dgm:spPr/>
    </dgm:pt>
    <dgm:pt modelId="{9C597457-65FC-40E3-B7CE-35ABCFC3096C}" type="pres">
      <dgm:prSet presAssocID="{A2F05D10-CBFF-45D2-871D-9CD9D1CC46CB}" presName="Name10" presStyleLbl="parChTrans1D2" presStyleIdx="1" presStyleCnt="3"/>
      <dgm:spPr/>
    </dgm:pt>
    <dgm:pt modelId="{BAE249D1-D1D2-40CB-9646-223EEA648ABC}" type="pres">
      <dgm:prSet presAssocID="{213B8995-223C-4E0C-A318-25802C3AC99D}" presName="hierRoot2" presStyleCnt="0"/>
      <dgm:spPr/>
    </dgm:pt>
    <dgm:pt modelId="{B8E31F1F-6943-4E36-8FC6-2901BA6AD962}" type="pres">
      <dgm:prSet presAssocID="{213B8995-223C-4E0C-A318-25802C3AC99D}" presName="composite2" presStyleCnt="0"/>
      <dgm:spPr/>
    </dgm:pt>
    <dgm:pt modelId="{D61240B9-2DAB-4362-8F56-8E4AE610A48B}" type="pres">
      <dgm:prSet presAssocID="{213B8995-223C-4E0C-A318-25802C3AC99D}" presName="background2" presStyleLbl="node2" presStyleIdx="1" presStyleCnt="3"/>
      <dgm:spPr>
        <a:solidFill>
          <a:srgbClr val="B0D0CD"/>
        </a:solidFill>
      </dgm:spPr>
    </dgm:pt>
    <dgm:pt modelId="{5606E819-7EEB-46E9-9C74-EAEC1EFA8800}" type="pres">
      <dgm:prSet presAssocID="{213B8995-223C-4E0C-A318-25802C3AC99D}" presName="text2" presStyleLbl="fgAcc2" presStyleIdx="1" presStyleCnt="3">
        <dgm:presLayoutVars>
          <dgm:chPref val="3"/>
        </dgm:presLayoutVars>
      </dgm:prSet>
      <dgm:spPr/>
    </dgm:pt>
    <dgm:pt modelId="{26BCDC5B-8852-418B-AFAC-44A60FF709A2}" type="pres">
      <dgm:prSet presAssocID="{213B8995-223C-4E0C-A318-25802C3AC99D}" presName="hierChild3" presStyleCnt="0"/>
      <dgm:spPr/>
    </dgm:pt>
    <dgm:pt modelId="{2E8F1142-5E73-45CC-9BF2-5A552BAE73D7}" type="pres">
      <dgm:prSet presAssocID="{70C28A28-8FAE-4C79-97D1-53E7621BE37F}" presName="Name10" presStyleLbl="parChTrans1D2" presStyleIdx="2" presStyleCnt="3"/>
      <dgm:spPr/>
    </dgm:pt>
    <dgm:pt modelId="{E02A926C-FDA1-4930-886E-2505D4DD156B}" type="pres">
      <dgm:prSet presAssocID="{5EDF220D-F676-4292-8836-3EB15B7AA3CA}" presName="hierRoot2" presStyleCnt="0"/>
      <dgm:spPr/>
    </dgm:pt>
    <dgm:pt modelId="{307CD6AE-6BA1-420E-8F9E-29BB03FC71B3}" type="pres">
      <dgm:prSet presAssocID="{5EDF220D-F676-4292-8836-3EB15B7AA3CA}" presName="composite2" presStyleCnt="0"/>
      <dgm:spPr/>
    </dgm:pt>
    <dgm:pt modelId="{184F26DD-B103-4EDE-B148-C4A3523174FB}" type="pres">
      <dgm:prSet presAssocID="{5EDF220D-F676-4292-8836-3EB15B7AA3CA}" presName="background2" presStyleLbl="node2" presStyleIdx="2" presStyleCnt="3"/>
      <dgm:spPr>
        <a:solidFill>
          <a:srgbClr val="B0D0CD"/>
        </a:solidFill>
      </dgm:spPr>
    </dgm:pt>
    <dgm:pt modelId="{89540F23-8F48-47E0-94E2-2CE2B34DB621}" type="pres">
      <dgm:prSet presAssocID="{5EDF220D-F676-4292-8836-3EB15B7AA3CA}" presName="text2" presStyleLbl="fgAcc2" presStyleIdx="2" presStyleCnt="3">
        <dgm:presLayoutVars>
          <dgm:chPref val="3"/>
        </dgm:presLayoutVars>
      </dgm:prSet>
      <dgm:spPr/>
    </dgm:pt>
    <dgm:pt modelId="{F88097D2-A722-4C8C-A13E-7526519101E6}" type="pres">
      <dgm:prSet presAssocID="{5EDF220D-F676-4292-8836-3EB15B7AA3CA}" presName="hierChild3" presStyleCnt="0"/>
      <dgm:spPr/>
    </dgm:pt>
  </dgm:ptLst>
  <dgm:cxnLst>
    <dgm:cxn modelId="{BAE4E011-10E8-4805-9C1F-0FB9BEE85CCB}" type="presOf" srcId="{DC812C53-B029-4A5F-BE52-E578250339B3}" destId="{B4D142A7-242B-4FDA-95CB-D10FCC08E2E4}" srcOrd="0" destOrd="0" presId="urn:microsoft.com/office/officeart/2005/8/layout/hierarchy1"/>
    <dgm:cxn modelId="{FC91871F-18E6-41AC-94F9-2F8772D0EBE4}" srcId="{CCBB6B77-2591-40D7-AD82-E82502B59916}" destId="{6A81F538-B05C-43A9-86AE-7F1C28A96591}" srcOrd="0" destOrd="0" parTransId="{A2B2915D-CE1A-46F4-A3CB-F805AAC7C3EE}" sibTransId="{739F5911-10F4-4D16-B61B-C62504FA7181}"/>
    <dgm:cxn modelId="{1057042D-78BB-4E15-A720-5111AC9F184F}" srcId="{6A81F538-B05C-43A9-86AE-7F1C28A96591}" destId="{DC812C53-B029-4A5F-BE52-E578250339B3}" srcOrd="0" destOrd="0" parTransId="{9F3163CD-D574-41EA-A2CF-B8D01742EF81}" sibTransId="{004FD42C-F545-4F52-A20D-FE46208C9643}"/>
    <dgm:cxn modelId="{3EA2CC45-2A01-40B8-B3D8-956B6DAA5A22}" srcId="{6A81F538-B05C-43A9-86AE-7F1C28A96591}" destId="{5EDF220D-F676-4292-8836-3EB15B7AA3CA}" srcOrd="2" destOrd="0" parTransId="{70C28A28-8FAE-4C79-97D1-53E7621BE37F}" sibTransId="{DBF9F317-3D5B-4CE5-9103-A1BA9CB3C20D}"/>
    <dgm:cxn modelId="{6372CC56-051A-42BC-811D-444D4B7C5576}" type="presOf" srcId="{5EDF220D-F676-4292-8836-3EB15B7AA3CA}" destId="{89540F23-8F48-47E0-94E2-2CE2B34DB621}" srcOrd="0" destOrd="0" presId="urn:microsoft.com/office/officeart/2005/8/layout/hierarchy1"/>
    <dgm:cxn modelId="{51503D58-9F86-4B92-B203-8339F7AF89C1}" type="presOf" srcId="{6A81F538-B05C-43A9-86AE-7F1C28A96591}" destId="{F11BFB1F-2D0B-4360-A013-2D389B23AE6C}" srcOrd="0" destOrd="0" presId="urn:microsoft.com/office/officeart/2005/8/layout/hierarchy1"/>
    <dgm:cxn modelId="{B0E6379D-F450-438E-B2CA-2C25209CD7C1}" type="presOf" srcId="{213B8995-223C-4E0C-A318-25802C3AC99D}" destId="{5606E819-7EEB-46E9-9C74-EAEC1EFA8800}" srcOrd="0" destOrd="0" presId="urn:microsoft.com/office/officeart/2005/8/layout/hierarchy1"/>
    <dgm:cxn modelId="{776570A0-06F3-4702-AB2D-942E2FD59AB5}" srcId="{6A81F538-B05C-43A9-86AE-7F1C28A96591}" destId="{213B8995-223C-4E0C-A318-25802C3AC99D}" srcOrd="1" destOrd="0" parTransId="{A2F05D10-CBFF-45D2-871D-9CD9D1CC46CB}" sibTransId="{E111687B-6DD6-4F26-9E35-0470DAE603CC}"/>
    <dgm:cxn modelId="{83B75ABF-05DA-4E49-92AB-2579C5AA583B}" type="presOf" srcId="{A2F05D10-CBFF-45D2-871D-9CD9D1CC46CB}" destId="{9C597457-65FC-40E3-B7CE-35ABCFC3096C}" srcOrd="0" destOrd="0" presId="urn:microsoft.com/office/officeart/2005/8/layout/hierarchy1"/>
    <dgm:cxn modelId="{163CBABF-C8F3-4D20-B0B3-0CEB868D8DF8}" type="presOf" srcId="{9F3163CD-D574-41EA-A2CF-B8D01742EF81}" destId="{2581E120-3690-4F4A-B329-F7FE4877C48E}" srcOrd="0" destOrd="0" presId="urn:microsoft.com/office/officeart/2005/8/layout/hierarchy1"/>
    <dgm:cxn modelId="{60DBBCCA-2F45-4F18-9600-ABFD2CF8A084}" type="presOf" srcId="{70C28A28-8FAE-4C79-97D1-53E7621BE37F}" destId="{2E8F1142-5E73-45CC-9BF2-5A552BAE73D7}" srcOrd="0" destOrd="0" presId="urn:microsoft.com/office/officeart/2005/8/layout/hierarchy1"/>
    <dgm:cxn modelId="{335C1FD6-97B5-4D08-AE6C-23D6D7AD172A}" type="presOf" srcId="{CCBB6B77-2591-40D7-AD82-E82502B59916}" destId="{C8FED914-25A8-43FC-9BBF-C8D834580116}" srcOrd="0" destOrd="0" presId="urn:microsoft.com/office/officeart/2005/8/layout/hierarchy1"/>
    <dgm:cxn modelId="{41A500D2-2677-4368-B024-94F5434350C7}" type="presParOf" srcId="{C8FED914-25A8-43FC-9BBF-C8D834580116}" destId="{190357AF-64DD-4C52-B759-D64F6481D907}" srcOrd="0" destOrd="0" presId="urn:microsoft.com/office/officeart/2005/8/layout/hierarchy1"/>
    <dgm:cxn modelId="{57E50EB9-F280-4A75-81A1-F87999C43A46}" type="presParOf" srcId="{190357AF-64DD-4C52-B759-D64F6481D907}" destId="{732D6158-31DD-430A-880F-3C8F11AE0E57}" srcOrd="0" destOrd="0" presId="urn:microsoft.com/office/officeart/2005/8/layout/hierarchy1"/>
    <dgm:cxn modelId="{E7E4F045-6FF0-46B5-8409-F49A2556E519}" type="presParOf" srcId="{732D6158-31DD-430A-880F-3C8F11AE0E57}" destId="{3C95AD8F-2DE0-48D6-91FE-8DBEF6D1D01E}" srcOrd="0" destOrd="0" presId="urn:microsoft.com/office/officeart/2005/8/layout/hierarchy1"/>
    <dgm:cxn modelId="{2152BBEB-5EF7-4707-9E92-3C23581A74D2}" type="presParOf" srcId="{732D6158-31DD-430A-880F-3C8F11AE0E57}" destId="{F11BFB1F-2D0B-4360-A013-2D389B23AE6C}" srcOrd="1" destOrd="0" presId="urn:microsoft.com/office/officeart/2005/8/layout/hierarchy1"/>
    <dgm:cxn modelId="{F25F2523-AEA6-47F1-BC14-160E0AA1E9EF}" type="presParOf" srcId="{190357AF-64DD-4C52-B759-D64F6481D907}" destId="{0C7FA66F-BEA4-4A37-9892-9C01D5265D22}" srcOrd="1" destOrd="0" presId="urn:microsoft.com/office/officeart/2005/8/layout/hierarchy1"/>
    <dgm:cxn modelId="{32E735C8-1DD3-464D-BA2D-5648B5CA0CFD}" type="presParOf" srcId="{0C7FA66F-BEA4-4A37-9892-9C01D5265D22}" destId="{2581E120-3690-4F4A-B329-F7FE4877C48E}" srcOrd="0" destOrd="0" presId="urn:microsoft.com/office/officeart/2005/8/layout/hierarchy1"/>
    <dgm:cxn modelId="{238952C3-8DF6-40F7-BCEC-F2EB570B0B03}" type="presParOf" srcId="{0C7FA66F-BEA4-4A37-9892-9C01D5265D22}" destId="{7C93017C-BC16-45C4-8A4F-DF40A78BEEDB}" srcOrd="1" destOrd="0" presId="urn:microsoft.com/office/officeart/2005/8/layout/hierarchy1"/>
    <dgm:cxn modelId="{CBA89DDF-55C6-4758-9A75-425D3FD2B983}" type="presParOf" srcId="{7C93017C-BC16-45C4-8A4F-DF40A78BEEDB}" destId="{FD9679AD-DD2A-4F00-9666-53CA74B0968F}" srcOrd="0" destOrd="0" presId="urn:microsoft.com/office/officeart/2005/8/layout/hierarchy1"/>
    <dgm:cxn modelId="{7E84A1A1-63A7-4709-B8FF-FF08D18CD0F1}" type="presParOf" srcId="{FD9679AD-DD2A-4F00-9666-53CA74B0968F}" destId="{2CE4DC22-8677-4EF4-873A-C674681824C6}" srcOrd="0" destOrd="0" presId="urn:microsoft.com/office/officeart/2005/8/layout/hierarchy1"/>
    <dgm:cxn modelId="{10CB9612-C85D-440B-B24A-9FB0433BDA9A}" type="presParOf" srcId="{FD9679AD-DD2A-4F00-9666-53CA74B0968F}" destId="{B4D142A7-242B-4FDA-95CB-D10FCC08E2E4}" srcOrd="1" destOrd="0" presId="urn:microsoft.com/office/officeart/2005/8/layout/hierarchy1"/>
    <dgm:cxn modelId="{32863A46-933F-4583-9583-B5ABF2141343}" type="presParOf" srcId="{7C93017C-BC16-45C4-8A4F-DF40A78BEEDB}" destId="{F2DA8B06-84BB-4F12-9E1F-1A842C756227}" srcOrd="1" destOrd="0" presId="urn:microsoft.com/office/officeart/2005/8/layout/hierarchy1"/>
    <dgm:cxn modelId="{ECDDFD8B-396E-4D19-A073-5C8718FB7AA8}" type="presParOf" srcId="{0C7FA66F-BEA4-4A37-9892-9C01D5265D22}" destId="{9C597457-65FC-40E3-B7CE-35ABCFC3096C}" srcOrd="2" destOrd="0" presId="urn:microsoft.com/office/officeart/2005/8/layout/hierarchy1"/>
    <dgm:cxn modelId="{DA6CB818-749B-400D-A326-7C1EDE448E33}" type="presParOf" srcId="{0C7FA66F-BEA4-4A37-9892-9C01D5265D22}" destId="{BAE249D1-D1D2-40CB-9646-223EEA648ABC}" srcOrd="3" destOrd="0" presId="urn:microsoft.com/office/officeart/2005/8/layout/hierarchy1"/>
    <dgm:cxn modelId="{BB476D9D-973F-43BA-BA15-613B8BB70C47}" type="presParOf" srcId="{BAE249D1-D1D2-40CB-9646-223EEA648ABC}" destId="{B8E31F1F-6943-4E36-8FC6-2901BA6AD962}" srcOrd="0" destOrd="0" presId="urn:microsoft.com/office/officeart/2005/8/layout/hierarchy1"/>
    <dgm:cxn modelId="{93F84D2D-9176-4EE5-B81B-E01CD8D094BA}" type="presParOf" srcId="{B8E31F1F-6943-4E36-8FC6-2901BA6AD962}" destId="{D61240B9-2DAB-4362-8F56-8E4AE610A48B}" srcOrd="0" destOrd="0" presId="urn:microsoft.com/office/officeart/2005/8/layout/hierarchy1"/>
    <dgm:cxn modelId="{C1F75D56-E6B9-48E3-9874-499AE8C3F4E1}" type="presParOf" srcId="{B8E31F1F-6943-4E36-8FC6-2901BA6AD962}" destId="{5606E819-7EEB-46E9-9C74-EAEC1EFA8800}" srcOrd="1" destOrd="0" presId="urn:microsoft.com/office/officeart/2005/8/layout/hierarchy1"/>
    <dgm:cxn modelId="{CF08532B-8FAD-4EB7-8B43-EDC84E07F561}" type="presParOf" srcId="{BAE249D1-D1D2-40CB-9646-223EEA648ABC}" destId="{26BCDC5B-8852-418B-AFAC-44A60FF709A2}" srcOrd="1" destOrd="0" presId="urn:microsoft.com/office/officeart/2005/8/layout/hierarchy1"/>
    <dgm:cxn modelId="{7A987687-39CC-4306-A91C-D23FBB0F2004}" type="presParOf" srcId="{0C7FA66F-BEA4-4A37-9892-9C01D5265D22}" destId="{2E8F1142-5E73-45CC-9BF2-5A552BAE73D7}" srcOrd="4" destOrd="0" presId="urn:microsoft.com/office/officeart/2005/8/layout/hierarchy1"/>
    <dgm:cxn modelId="{50D13348-CFB9-47F0-A436-1C24C5BF5522}" type="presParOf" srcId="{0C7FA66F-BEA4-4A37-9892-9C01D5265D22}" destId="{E02A926C-FDA1-4930-886E-2505D4DD156B}" srcOrd="5" destOrd="0" presId="urn:microsoft.com/office/officeart/2005/8/layout/hierarchy1"/>
    <dgm:cxn modelId="{6B516F06-4919-4DC3-9AF0-F7E6D1D5A1F3}" type="presParOf" srcId="{E02A926C-FDA1-4930-886E-2505D4DD156B}" destId="{307CD6AE-6BA1-420E-8F9E-29BB03FC71B3}" srcOrd="0" destOrd="0" presId="urn:microsoft.com/office/officeart/2005/8/layout/hierarchy1"/>
    <dgm:cxn modelId="{D66BDFC5-746B-4FA0-869E-634DDB8A3827}" type="presParOf" srcId="{307CD6AE-6BA1-420E-8F9E-29BB03FC71B3}" destId="{184F26DD-B103-4EDE-B148-C4A3523174FB}" srcOrd="0" destOrd="0" presId="urn:microsoft.com/office/officeart/2005/8/layout/hierarchy1"/>
    <dgm:cxn modelId="{D7F83DC4-A7CE-4BB7-BBB4-883C9C57A6DE}" type="presParOf" srcId="{307CD6AE-6BA1-420E-8F9E-29BB03FC71B3}" destId="{89540F23-8F48-47E0-94E2-2CE2B34DB621}" srcOrd="1" destOrd="0" presId="urn:microsoft.com/office/officeart/2005/8/layout/hierarchy1"/>
    <dgm:cxn modelId="{34CBB963-F8CF-4370-AF2B-FB99BDCBA47B}" type="presParOf" srcId="{E02A926C-FDA1-4930-886E-2505D4DD156B}" destId="{F88097D2-A722-4C8C-A13E-7526519101E6}"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2AD64-403E-45A5-BB39-022B8D20209E}" type="doc">
      <dgm:prSet loTypeId="urn:microsoft.com/office/officeart/2005/8/layout/hProcess9" loCatId="process" qsTypeId="urn:microsoft.com/office/officeart/2005/8/quickstyle/simple1" qsCatId="simple" csTypeId="urn:microsoft.com/office/officeart/2005/8/colors/accent1_2" csCatId="accent1" phldr="1"/>
      <dgm:spPr/>
    </dgm:pt>
    <dgm:pt modelId="{9DED3554-404C-45B4-AEF4-F85D79392E22}">
      <dgm:prSet phldrT="[Tekst]" custT="1"/>
      <dgm:spPr>
        <a:solidFill>
          <a:srgbClr val="5B9993"/>
        </a:solidFill>
        <a:effectLst>
          <a:outerShdw blurRad="50800" dist="38100" dir="10800000" algn="r" rotWithShape="0">
            <a:prstClr val="black">
              <a:alpha val="40000"/>
            </a:prstClr>
          </a:outerShdw>
        </a:effectLst>
      </dgm:spPr>
      <dgm:t>
        <a:bodyPr/>
        <a:lstStyle/>
        <a:p>
          <a:r>
            <a:rPr lang="da-DK" sz="1600" dirty="0"/>
            <a:t>Kommunernes Kontaktråd (KKR) afholdt den 7. marts 2018 en konference med emnet ”Den nære psykiatri”. Konferencen var startskuddet på en fælles alliance mellem de 19 kommuner, Region Midtjylland, PLO Midtjylland og bruger- og pårørende organisationer om at forbedre og udvikle den nære psykiatri i Midtjylland.</a:t>
          </a:r>
        </a:p>
      </dgm:t>
    </dgm:pt>
    <dgm:pt modelId="{0E458423-FA2F-45E4-8F5F-5AC8B764E0C1}" type="parTrans" cxnId="{FECB7CF4-8DFB-4CD0-AD01-F7C5C17F2CE8}">
      <dgm:prSet/>
      <dgm:spPr/>
      <dgm:t>
        <a:bodyPr/>
        <a:lstStyle/>
        <a:p>
          <a:endParaRPr lang="da-DK"/>
        </a:p>
      </dgm:t>
    </dgm:pt>
    <dgm:pt modelId="{E4800633-DD3C-4DCE-81FA-576306F616D3}" type="sibTrans" cxnId="{FECB7CF4-8DFB-4CD0-AD01-F7C5C17F2CE8}">
      <dgm:prSet/>
      <dgm:spPr/>
      <dgm:t>
        <a:bodyPr/>
        <a:lstStyle/>
        <a:p>
          <a:endParaRPr lang="da-DK"/>
        </a:p>
      </dgm:t>
    </dgm:pt>
    <dgm:pt modelId="{83E7BD49-8A53-4C6F-B869-E456ADB494D5}">
      <dgm:prSet phldrT="[Tekst]"/>
      <dgm:spPr>
        <a:solidFill>
          <a:srgbClr val="5B9993"/>
        </a:solidFill>
        <a:effectLst>
          <a:outerShdw blurRad="50800" dist="38100" dir="10800000" algn="r" rotWithShape="0">
            <a:prstClr val="black">
              <a:alpha val="40000"/>
            </a:prstClr>
          </a:outerShdw>
        </a:effectLst>
      </dgm:spPr>
      <dgm:t>
        <a:bodyPr/>
        <a:lstStyle/>
        <a:p>
          <a:r>
            <a:rPr lang="da-DK" dirty="0"/>
            <a:t>På den baggrund blev der nedsat en tværsektoriel styregruppe bestående af 3 kommunale repræsentanter, 3 regionale repræsentanter, 1 repræsentant fra PLO Midtjylland, samt repræsentanter fra bruger- og pårørendeforeninger.</a:t>
          </a:r>
        </a:p>
        <a:p>
          <a:endParaRPr lang="da-DK" dirty="0"/>
        </a:p>
        <a:p>
          <a:r>
            <a:rPr lang="da-DK" dirty="0"/>
            <a:t>Styregruppens opdrag var i første omgang at udarbejde udspil til vision for den nære psykiatri, en definition, målgrupper og udfordringer samt en køreplan for omsætning til konkrete handlinger og udviklingsrum.</a:t>
          </a:r>
        </a:p>
      </dgm:t>
    </dgm:pt>
    <dgm:pt modelId="{8569DDC3-52A2-4571-92DA-362A92828D6D}" type="parTrans" cxnId="{49BA1F3D-9526-4664-8FB6-2F507774BCD3}">
      <dgm:prSet/>
      <dgm:spPr/>
      <dgm:t>
        <a:bodyPr/>
        <a:lstStyle/>
        <a:p>
          <a:endParaRPr lang="da-DK"/>
        </a:p>
      </dgm:t>
    </dgm:pt>
    <dgm:pt modelId="{297AD1E0-F67C-41B3-B57F-9C3134960A16}" type="sibTrans" cxnId="{49BA1F3D-9526-4664-8FB6-2F507774BCD3}">
      <dgm:prSet/>
      <dgm:spPr/>
      <dgm:t>
        <a:bodyPr/>
        <a:lstStyle/>
        <a:p>
          <a:endParaRPr lang="da-DK"/>
        </a:p>
      </dgm:t>
    </dgm:pt>
    <dgm:pt modelId="{192635B7-DEA1-4766-96E1-08C4A64B82ED}">
      <dgm:prSet phldrT="[Tekst]" custT="1"/>
      <dgm:spPr>
        <a:solidFill>
          <a:srgbClr val="5B9993"/>
        </a:solidFill>
        <a:effectLst>
          <a:outerShdw blurRad="50800" dist="38100" dir="10800000" algn="r" rotWithShape="0">
            <a:prstClr val="black">
              <a:alpha val="40000"/>
            </a:prstClr>
          </a:outerShdw>
        </a:effectLst>
      </dgm:spPr>
      <dgm:t>
        <a:bodyPr/>
        <a:lstStyle/>
        <a:p>
          <a:r>
            <a:rPr lang="da-DK" sz="2000" b="1" dirty="0"/>
            <a:t>Udspil for den nære psykiatri – godkendt i Kontaktudvalget 31. august 2018. Udspillet er forankret i Sundhedsaftaleregi. </a:t>
          </a:r>
          <a:endParaRPr lang="da-DK" sz="2000" dirty="0"/>
        </a:p>
      </dgm:t>
    </dgm:pt>
    <dgm:pt modelId="{49D39742-67C0-4A45-B459-D07F6DF01DF7}" type="parTrans" cxnId="{3A84E3A7-22E7-4AC6-B5C2-4AC0A9152887}">
      <dgm:prSet/>
      <dgm:spPr/>
      <dgm:t>
        <a:bodyPr/>
        <a:lstStyle/>
        <a:p>
          <a:endParaRPr lang="da-DK"/>
        </a:p>
      </dgm:t>
    </dgm:pt>
    <dgm:pt modelId="{AA23D380-D037-4A7B-B4A6-FE026FC56EBB}" type="sibTrans" cxnId="{3A84E3A7-22E7-4AC6-B5C2-4AC0A9152887}">
      <dgm:prSet/>
      <dgm:spPr/>
      <dgm:t>
        <a:bodyPr/>
        <a:lstStyle/>
        <a:p>
          <a:endParaRPr lang="da-DK"/>
        </a:p>
      </dgm:t>
    </dgm:pt>
    <dgm:pt modelId="{0B943E68-341D-4DCA-A670-256AFD9BE668}" type="pres">
      <dgm:prSet presAssocID="{7B22AD64-403E-45A5-BB39-022B8D20209E}" presName="CompostProcess" presStyleCnt="0">
        <dgm:presLayoutVars>
          <dgm:dir/>
          <dgm:resizeHandles val="exact"/>
        </dgm:presLayoutVars>
      </dgm:prSet>
      <dgm:spPr/>
    </dgm:pt>
    <dgm:pt modelId="{0D2A7324-0F5D-41A1-BFB6-D6B3EFD0FFF5}" type="pres">
      <dgm:prSet presAssocID="{7B22AD64-403E-45A5-BB39-022B8D20209E}" presName="arrow" presStyleLbl="bgShp" presStyleIdx="0" presStyleCnt="1" custScaleX="117647"/>
      <dgm:spPr>
        <a:effectLst>
          <a:outerShdw blurRad="50800" dist="38100" dir="10800000" algn="r" rotWithShape="0">
            <a:prstClr val="black">
              <a:alpha val="40000"/>
            </a:prstClr>
          </a:outerShdw>
        </a:effectLst>
      </dgm:spPr>
    </dgm:pt>
    <dgm:pt modelId="{D9B83198-D6EC-408F-B116-BBFE9A893F24}" type="pres">
      <dgm:prSet presAssocID="{7B22AD64-403E-45A5-BB39-022B8D20209E}" presName="linearProcess" presStyleCnt="0"/>
      <dgm:spPr/>
    </dgm:pt>
    <dgm:pt modelId="{4BA8457C-122D-49E7-93AC-625113CD67BA}" type="pres">
      <dgm:prSet presAssocID="{9DED3554-404C-45B4-AEF4-F85D79392E22}" presName="textNode" presStyleLbl="node1" presStyleIdx="0" presStyleCnt="3" custScaleX="86034" custScaleY="130282">
        <dgm:presLayoutVars>
          <dgm:bulletEnabled val="1"/>
        </dgm:presLayoutVars>
      </dgm:prSet>
      <dgm:spPr/>
    </dgm:pt>
    <dgm:pt modelId="{9F037927-7B99-4892-ABF6-345BD0AF724D}" type="pres">
      <dgm:prSet presAssocID="{E4800633-DD3C-4DCE-81FA-576306F616D3}" presName="sibTrans" presStyleCnt="0"/>
      <dgm:spPr/>
    </dgm:pt>
    <dgm:pt modelId="{A21175F6-9510-4D54-A9D4-17FD2173B8BC}" type="pres">
      <dgm:prSet presAssocID="{83E7BD49-8A53-4C6F-B869-E456ADB494D5}" presName="textNode" presStyleLbl="node1" presStyleIdx="1" presStyleCnt="3" custScaleX="86034" custScaleY="130282">
        <dgm:presLayoutVars>
          <dgm:bulletEnabled val="1"/>
        </dgm:presLayoutVars>
      </dgm:prSet>
      <dgm:spPr/>
    </dgm:pt>
    <dgm:pt modelId="{AA7CC1D2-E430-4FAF-A122-DF726F04B64E}" type="pres">
      <dgm:prSet presAssocID="{297AD1E0-F67C-41B3-B57F-9C3134960A16}" presName="sibTrans" presStyleCnt="0"/>
      <dgm:spPr/>
    </dgm:pt>
    <dgm:pt modelId="{6F4365BB-5824-440E-BC44-326FB00E584A}" type="pres">
      <dgm:prSet presAssocID="{192635B7-DEA1-4766-96E1-08C4A64B82ED}" presName="textNode" presStyleLbl="node1" presStyleIdx="2" presStyleCnt="3" custScaleX="81714" custScaleY="130282">
        <dgm:presLayoutVars>
          <dgm:bulletEnabled val="1"/>
        </dgm:presLayoutVars>
      </dgm:prSet>
      <dgm:spPr/>
    </dgm:pt>
  </dgm:ptLst>
  <dgm:cxnLst>
    <dgm:cxn modelId="{8FFBB90C-9E67-47C4-8300-C9EDA6465607}" type="presOf" srcId="{9DED3554-404C-45B4-AEF4-F85D79392E22}" destId="{4BA8457C-122D-49E7-93AC-625113CD67BA}" srcOrd="0" destOrd="0" presId="urn:microsoft.com/office/officeart/2005/8/layout/hProcess9"/>
    <dgm:cxn modelId="{49BA1F3D-9526-4664-8FB6-2F507774BCD3}" srcId="{7B22AD64-403E-45A5-BB39-022B8D20209E}" destId="{83E7BD49-8A53-4C6F-B869-E456ADB494D5}" srcOrd="1" destOrd="0" parTransId="{8569DDC3-52A2-4571-92DA-362A92828D6D}" sibTransId="{297AD1E0-F67C-41B3-B57F-9C3134960A16}"/>
    <dgm:cxn modelId="{D9C84074-7178-4EC8-8F88-F4E83394AF3B}" type="presOf" srcId="{83E7BD49-8A53-4C6F-B869-E456ADB494D5}" destId="{A21175F6-9510-4D54-A9D4-17FD2173B8BC}" srcOrd="0" destOrd="0" presId="urn:microsoft.com/office/officeart/2005/8/layout/hProcess9"/>
    <dgm:cxn modelId="{3A84E3A7-22E7-4AC6-B5C2-4AC0A9152887}" srcId="{7B22AD64-403E-45A5-BB39-022B8D20209E}" destId="{192635B7-DEA1-4766-96E1-08C4A64B82ED}" srcOrd="2" destOrd="0" parTransId="{49D39742-67C0-4A45-B459-D07F6DF01DF7}" sibTransId="{AA23D380-D037-4A7B-B4A6-FE026FC56EBB}"/>
    <dgm:cxn modelId="{5A6DC0E2-6CC3-43B7-AAB8-D1A875B95C7B}" type="presOf" srcId="{7B22AD64-403E-45A5-BB39-022B8D20209E}" destId="{0B943E68-341D-4DCA-A670-256AFD9BE668}" srcOrd="0" destOrd="0" presId="urn:microsoft.com/office/officeart/2005/8/layout/hProcess9"/>
    <dgm:cxn modelId="{B8A0DAED-0ED9-46F2-B41D-061D749AF7C3}" type="presOf" srcId="{192635B7-DEA1-4766-96E1-08C4A64B82ED}" destId="{6F4365BB-5824-440E-BC44-326FB00E584A}" srcOrd="0" destOrd="0" presId="urn:microsoft.com/office/officeart/2005/8/layout/hProcess9"/>
    <dgm:cxn modelId="{FECB7CF4-8DFB-4CD0-AD01-F7C5C17F2CE8}" srcId="{7B22AD64-403E-45A5-BB39-022B8D20209E}" destId="{9DED3554-404C-45B4-AEF4-F85D79392E22}" srcOrd="0" destOrd="0" parTransId="{0E458423-FA2F-45E4-8F5F-5AC8B764E0C1}" sibTransId="{E4800633-DD3C-4DCE-81FA-576306F616D3}"/>
    <dgm:cxn modelId="{B16FCA61-F5D5-4A8C-9631-5A9AC53738B5}" type="presParOf" srcId="{0B943E68-341D-4DCA-A670-256AFD9BE668}" destId="{0D2A7324-0F5D-41A1-BFB6-D6B3EFD0FFF5}" srcOrd="0" destOrd="0" presId="urn:microsoft.com/office/officeart/2005/8/layout/hProcess9"/>
    <dgm:cxn modelId="{D7331861-849E-475E-9FE9-68EBBDF07536}" type="presParOf" srcId="{0B943E68-341D-4DCA-A670-256AFD9BE668}" destId="{D9B83198-D6EC-408F-B116-BBFE9A893F24}" srcOrd="1" destOrd="0" presId="urn:microsoft.com/office/officeart/2005/8/layout/hProcess9"/>
    <dgm:cxn modelId="{ABEF8C5A-CD96-4EBD-850D-D8A678D9E5A4}" type="presParOf" srcId="{D9B83198-D6EC-408F-B116-BBFE9A893F24}" destId="{4BA8457C-122D-49E7-93AC-625113CD67BA}" srcOrd="0" destOrd="0" presId="urn:microsoft.com/office/officeart/2005/8/layout/hProcess9"/>
    <dgm:cxn modelId="{5BB04D51-291F-4037-BB43-8830C1835DCB}" type="presParOf" srcId="{D9B83198-D6EC-408F-B116-BBFE9A893F24}" destId="{9F037927-7B99-4892-ABF6-345BD0AF724D}" srcOrd="1" destOrd="0" presId="urn:microsoft.com/office/officeart/2005/8/layout/hProcess9"/>
    <dgm:cxn modelId="{004D3F93-F06B-4CEA-A7ED-07081BCE9606}" type="presParOf" srcId="{D9B83198-D6EC-408F-B116-BBFE9A893F24}" destId="{A21175F6-9510-4D54-A9D4-17FD2173B8BC}" srcOrd="2" destOrd="0" presId="urn:microsoft.com/office/officeart/2005/8/layout/hProcess9"/>
    <dgm:cxn modelId="{581BA55D-5B05-4DA4-84A7-82900AF02E16}" type="presParOf" srcId="{D9B83198-D6EC-408F-B116-BBFE9A893F24}" destId="{AA7CC1D2-E430-4FAF-A122-DF726F04B64E}" srcOrd="3" destOrd="0" presId="urn:microsoft.com/office/officeart/2005/8/layout/hProcess9"/>
    <dgm:cxn modelId="{C6E4D295-B23F-4C33-BE0A-2C43D84C0448}" type="presParOf" srcId="{D9B83198-D6EC-408F-B116-BBFE9A893F24}" destId="{6F4365BB-5824-440E-BC44-326FB00E584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53C10-9F4C-466C-B16E-3C9579C6426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3A56DA15-5D1B-4810-86E6-1326935372F4}">
      <dgm:prSet phldrT="[Tekst]"/>
      <dgm:spPr>
        <a:solidFill>
          <a:srgbClr val="5B9993"/>
        </a:solidFill>
      </dgm:spPr>
      <dgm:t>
        <a:bodyPr vert="vert"/>
        <a:lstStyle/>
        <a:p>
          <a:r>
            <a:rPr lang="da-DK" dirty="0"/>
            <a:t>Udspil om den nære psykiatri</a:t>
          </a:r>
        </a:p>
        <a:p>
          <a:endParaRPr lang="da-DK" dirty="0"/>
        </a:p>
      </dgm:t>
    </dgm:pt>
    <dgm:pt modelId="{BA3A90D3-C6EA-48F5-AAF5-CC0A9BD2D1A5}" type="parTrans" cxnId="{C8FB4FAB-3538-42E9-8F2E-C50F0CDCD3DD}">
      <dgm:prSet/>
      <dgm:spPr/>
      <dgm:t>
        <a:bodyPr/>
        <a:lstStyle/>
        <a:p>
          <a:endParaRPr lang="da-DK"/>
        </a:p>
      </dgm:t>
    </dgm:pt>
    <dgm:pt modelId="{145C346F-F370-493C-932D-5C433BBAB854}" type="sibTrans" cxnId="{C8FB4FAB-3538-42E9-8F2E-C50F0CDCD3DD}">
      <dgm:prSet/>
      <dgm:spPr/>
      <dgm:t>
        <a:bodyPr/>
        <a:lstStyle/>
        <a:p>
          <a:endParaRPr lang="da-DK"/>
        </a:p>
      </dgm:t>
    </dgm:pt>
    <dgm:pt modelId="{980BD766-F592-40C6-B34A-D7954039EC79}">
      <dgm:prSet phldrT="[Tekst]" custT="1"/>
      <dgm:spPr>
        <a:solidFill>
          <a:srgbClr val="B0D0CD"/>
        </a:solidFill>
        <a:effectLst>
          <a:outerShdw blurRad="50800" dist="38100" dir="10800000" algn="r" rotWithShape="0">
            <a:prstClr val="black">
              <a:alpha val="40000"/>
            </a:prstClr>
          </a:outerShdw>
        </a:effectLst>
      </dgm:spPr>
      <dgm:t>
        <a:bodyPr/>
        <a:lstStyle/>
        <a:p>
          <a:r>
            <a:rPr lang="da-DK" sz="1800" b="1" dirty="0">
              <a:solidFill>
                <a:schemeClr val="tx1"/>
              </a:solidFill>
            </a:rPr>
            <a:t>Vision for den nære psykiatri</a:t>
          </a:r>
        </a:p>
        <a:p>
          <a:r>
            <a:rPr lang="da-DK" sz="1600" dirty="0">
              <a:solidFill>
                <a:schemeClr val="tx1"/>
              </a:solidFill>
            </a:rPr>
            <a:t>Alliancen vil arbejde for at forbedre den borgerrettede indsats i en stærk alliance mellem borgere, pårørende, kommuner, praktiserende læger og hospitaler.</a:t>
          </a:r>
        </a:p>
      </dgm:t>
    </dgm:pt>
    <dgm:pt modelId="{17298565-B445-4C93-85B6-CD23863D8AB4}" type="parTrans" cxnId="{36CA8935-809F-4693-B8B9-DF477C6DD547}">
      <dgm:prSet/>
      <dgm:spPr/>
      <dgm:t>
        <a:bodyPr/>
        <a:lstStyle/>
        <a:p>
          <a:endParaRPr lang="da-DK"/>
        </a:p>
      </dgm:t>
    </dgm:pt>
    <dgm:pt modelId="{47194C0F-6660-4C40-AF43-0B5B9329578E}" type="sibTrans" cxnId="{36CA8935-809F-4693-B8B9-DF477C6DD547}">
      <dgm:prSet/>
      <dgm:spPr/>
      <dgm:t>
        <a:bodyPr/>
        <a:lstStyle/>
        <a:p>
          <a:endParaRPr lang="da-DK"/>
        </a:p>
      </dgm:t>
    </dgm:pt>
    <dgm:pt modelId="{14E7BC64-A7E0-4A40-A14B-FC043BC0602E}">
      <dgm:prSet phldrT="[Tekst]" custT="1"/>
      <dgm:spPr>
        <a:solidFill>
          <a:srgbClr val="B0D0CD"/>
        </a:solidFill>
        <a:effectLst>
          <a:outerShdw blurRad="50800" dist="38100" dir="10800000" algn="r" rotWithShape="0">
            <a:prstClr val="black">
              <a:alpha val="40000"/>
            </a:prstClr>
          </a:outerShdw>
        </a:effectLst>
      </dgm:spPr>
      <dgm:t>
        <a:bodyPr/>
        <a:lstStyle/>
        <a:p>
          <a:r>
            <a:rPr lang="da-DK" sz="1800" b="1" dirty="0">
              <a:solidFill>
                <a:schemeClr val="tx1"/>
              </a:solidFill>
            </a:rPr>
            <a:t>Definition af den nære psykiatri</a:t>
          </a:r>
        </a:p>
        <a:p>
          <a:r>
            <a:rPr lang="da-DK" sz="1600" dirty="0">
              <a:solidFill>
                <a:schemeClr val="tx1"/>
              </a:solidFill>
            </a:rPr>
            <a:t>Den nære psykiatri har et forebyggende,  opsporende , behandlende og rehabiliterende sigte, hvor alliancen skal have fokus på at sætte ind med den rette indsats så tidligt som muligt i forhold til den enkelte borger og familien. Der tages udgangspunkt i borgerens egne behov, hvor der sikres sammenhæng i borgerens forløb.</a:t>
          </a:r>
        </a:p>
      </dgm:t>
    </dgm:pt>
    <dgm:pt modelId="{2D06AF56-B1CD-460F-BDDF-D7723ACCFB3C}" type="parTrans" cxnId="{6BEC04D9-2F82-4108-8487-23F078C3213E}">
      <dgm:prSet/>
      <dgm:spPr/>
      <dgm:t>
        <a:bodyPr/>
        <a:lstStyle/>
        <a:p>
          <a:endParaRPr lang="da-DK"/>
        </a:p>
      </dgm:t>
    </dgm:pt>
    <dgm:pt modelId="{9630F76A-729F-402B-86B6-DCADDDC1AE74}" type="sibTrans" cxnId="{6BEC04D9-2F82-4108-8487-23F078C3213E}">
      <dgm:prSet/>
      <dgm:spPr/>
      <dgm:t>
        <a:bodyPr/>
        <a:lstStyle/>
        <a:p>
          <a:endParaRPr lang="da-DK"/>
        </a:p>
      </dgm:t>
    </dgm:pt>
    <dgm:pt modelId="{1FF58A15-9617-4F8D-8EA3-6D50988C7F1B}">
      <dgm:prSet phldrT="[Tekst]" custT="1"/>
      <dgm:spPr>
        <a:solidFill>
          <a:srgbClr val="B0D0CD"/>
        </a:solidFill>
        <a:effectLst>
          <a:outerShdw blurRad="50800" dist="38100" dir="10800000" algn="r" rotWithShape="0">
            <a:prstClr val="black">
              <a:alpha val="40000"/>
            </a:prstClr>
          </a:outerShdw>
        </a:effectLst>
      </dgm:spPr>
      <dgm:t>
        <a:bodyPr/>
        <a:lstStyle/>
        <a:p>
          <a:r>
            <a:rPr lang="da-DK" sz="1800" b="1" dirty="0">
              <a:solidFill>
                <a:schemeClr val="tx1"/>
              </a:solidFill>
            </a:rPr>
            <a:t>Målgrupper for den nære psykiatri</a:t>
          </a:r>
        </a:p>
        <a:p>
          <a:r>
            <a:rPr lang="da-DK" sz="1600" dirty="0">
              <a:solidFill>
                <a:schemeClr val="tx1"/>
              </a:solidFill>
            </a:rPr>
            <a:t>Det er en bred målgruppe, hvor der skelnes mellem børn (0-16 år), unge  (16-24) og voksne (24 og op). Derudover arbejdes der på kontinuummet mellem dårlig mental  sundhed og svær psykisk sygdom. Der har derfor været behov for at prioritere til at starte med. </a:t>
          </a:r>
        </a:p>
      </dgm:t>
    </dgm:pt>
    <dgm:pt modelId="{B1A33255-B8A5-48A1-871C-FD0E3D99BF2C}" type="parTrans" cxnId="{82144993-659A-40FA-A8D9-7B9D62DB679B}">
      <dgm:prSet/>
      <dgm:spPr/>
      <dgm:t>
        <a:bodyPr/>
        <a:lstStyle/>
        <a:p>
          <a:endParaRPr lang="da-DK"/>
        </a:p>
      </dgm:t>
    </dgm:pt>
    <dgm:pt modelId="{D1A1F1C7-6F1C-44C8-A48C-581AD8219E0C}" type="sibTrans" cxnId="{82144993-659A-40FA-A8D9-7B9D62DB679B}">
      <dgm:prSet/>
      <dgm:spPr/>
      <dgm:t>
        <a:bodyPr/>
        <a:lstStyle/>
        <a:p>
          <a:endParaRPr lang="da-DK"/>
        </a:p>
      </dgm:t>
    </dgm:pt>
    <dgm:pt modelId="{DCF42BF1-2394-464F-9A6C-B280256169D9}" type="pres">
      <dgm:prSet presAssocID="{34353C10-9F4C-466C-B16E-3C9579C64262}" presName="Name0" presStyleCnt="0">
        <dgm:presLayoutVars>
          <dgm:chPref val="1"/>
          <dgm:dir/>
          <dgm:animOne val="branch"/>
          <dgm:animLvl val="lvl"/>
          <dgm:resizeHandles val="exact"/>
        </dgm:presLayoutVars>
      </dgm:prSet>
      <dgm:spPr/>
    </dgm:pt>
    <dgm:pt modelId="{BCB25A1B-72EA-4472-8CBB-27CD4DFEF30C}" type="pres">
      <dgm:prSet presAssocID="{3A56DA15-5D1B-4810-86E6-1326935372F4}" presName="root1" presStyleCnt="0"/>
      <dgm:spPr/>
    </dgm:pt>
    <dgm:pt modelId="{12B36FC0-65BC-4844-A8E3-6B5CB4C51FAF}" type="pres">
      <dgm:prSet presAssocID="{3A56DA15-5D1B-4810-86E6-1326935372F4}" presName="LevelOneTextNode" presStyleLbl="node0" presStyleIdx="0" presStyleCnt="1" custScaleX="365295" custScaleY="122461" custLinFactNeighborX="-6164" custLinFactNeighborY="98">
        <dgm:presLayoutVars>
          <dgm:chPref val="3"/>
        </dgm:presLayoutVars>
      </dgm:prSet>
      <dgm:spPr/>
    </dgm:pt>
    <dgm:pt modelId="{11D548D9-8B28-4491-BB91-0A650F4DDD71}" type="pres">
      <dgm:prSet presAssocID="{3A56DA15-5D1B-4810-86E6-1326935372F4}" presName="level2hierChild" presStyleCnt="0"/>
      <dgm:spPr/>
    </dgm:pt>
    <dgm:pt modelId="{0E3C7E86-EA89-4BB9-9D79-BDDBC80A7AE7}" type="pres">
      <dgm:prSet presAssocID="{17298565-B445-4C93-85B6-CD23863D8AB4}" presName="conn2-1" presStyleLbl="parChTrans1D2" presStyleIdx="0" presStyleCnt="3"/>
      <dgm:spPr/>
    </dgm:pt>
    <dgm:pt modelId="{6E42A1A0-20C1-4F7F-9711-90A68B3809F5}" type="pres">
      <dgm:prSet presAssocID="{17298565-B445-4C93-85B6-CD23863D8AB4}" presName="connTx" presStyleLbl="parChTrans1D2" presStyleIdx="0" presStyleCnt="3"/>
      <dgm:spPr/>
    </dgm:pt>
    <dgm:pt modelId="{EB7A5C71-2240-4587-BB6C-2469A634111F}" type="pres">
      <dgm:prSet presAssocID="{980BD766-F592-40C6-B34A-D7954039EC79}" presName="root2" presStyleCnt="0"/>
      <dgm:spPr/>
    </dgm:pt>
    <dgm:pt modelId="{41BE78D2-5310-450D-9F9B-D12BDB418A0F}" type="pres">
      <dgm:prSet presAssocID="{980BD766-F592-40C6-B34A-D7954039EC79}" presName="LevelTwoTextNode" presStyleLbl="node2" presStyleIdx="0" presStyleCnt="3" custScaleX="226617" custScaleY="106251" custLinFactNeighborX="399" custLinFactNeighborY="5720">
        <dgm:presLayoutVars>
          <dgm:chPref val="3"/>
        </dgm:presLayoutVars>
      </dgm:prSet>
      <dgm:spPr/>
    </dgm:pt>
    <dgm:pt modelId="{A001DEDD-3921-4C80-B2D7-A53553BF06B3}" type="pres">
      <dgm:prSet presAssocID="{980BD766-F592-40C6-B34A-D7954039EC79}" presName="level3hierChild" presStyleCnt="0"/>
      <dgm:spPr/>
    </dgm:pt>
    <dgm:pt modelId="{6040B347-5B83-4FEA-8BA4-3FA238823651}" type="pres">
      <dgm:prSet presAssocID="{2D06AF56-B1CD-460F-BDDF-D7723ACCFB3C}" presName="conn2-1" presStyleLbl="parChTrans1D2" presStyleIdx="1" presStyleCnt="3"/>
      <dgm:spPr/>
    </dgm:pt>
    <dgm:pt modelId="{66D8779E-4FC5-4C74-8905-AB6D556FFC9F}" type="pres">
      <dgm:prSet presAssocID="{2D06AF56-B1CD-460F-BDDF-D7723ACCFB3C}" presName="connTx" presStyleLbl="parChTrans1D2" presStyleIdx="1" presStyleCnt="3"/>
      <dgm:spPr/>
    </dgm:pt>
    <dgm:pt modelId="{2EBBF385-4596-4F77-9F81-5325472AD94C}" type="pres">
      <dgm:prSet presAssocID="{14E7BC64-A7E0-4A40-A14B-FC043BC0602E}" presName="root2" presStyleCnt="0"/>
      <dgm:spPr/>
    </dgm:pt>
    <dgm:pt modelId="{A34F42F9-EF29-4F29-A952-1C186D6F7488}" type="pres">
      <dgm:prSet presAssocID="{14E7BC64-A7E0-4A40-A14B-FC043BC0602E}" presName="LevelTwoTextNode" presStyleLbl="node2" presStyleIdx="1" presStyleCnt="3" custScaleX="226617" custScaleY="122403" custLinFactNeighborX="399" custLinFactNeighborY="5555">
        <dgm:presLayoutVars>
          <dgm:chPref val="3"/>
        </dgm:presLayoutVars>
      </dgm:prSet>
      <dgm:spPr/>
    </dgm:pt>
    <dgm:pt modelId="{4C90549A-19F9-45FD-90A4-FF836F85B4B2}" type="pres">
      <dgm:prSet presAssocID="{14E7BC64-A7E0-4A40-A14B-FC043BC0602E}" presName="level3hierChild" presStyleCnt="0"/>
      <dgm:spPr/>
    </dgm:pt>
    <dgm:pt modelId="{AD0CBF95-CB30-4288-A657-C49D38EBAC47}" type="pres">
      <dgm:prSet presAssocID="{B1A33255-B8A5-48A1-871C-FD0E3D99BF2C}" presName="conn2-1" presStyleLbl="parChTrans1D2" presStyleIdx="2" presStyleCnt="3"/>
      <dgm:spPr/>
    </dgm:pt>
    <dgm:pt modelId="{FD0126D8-B7C1-46AF-A977-24E32AD15567}" type="pres">
      <dgm:prSet presAssocID="{B1A33255-B8A5-48A1-871C-FD0E3D99BF2C}" presName="connTx" presStyleLbl="parChTrans1D2" presStyleIdx="2" presStyleCnt="3"/>
      <dgm:spPr/>
    </dgm:pt>
    <dgm:pt modelId="{0D8111B6-E722-4824-B37D-84666A79A709}" type="pres">
      <dgm:prSet presAssocID="{1FF58A15-9617-4F8D-8EA3-6D50988C7F1B}" presName="root2" presStyleCnt="0"/>
      <dgm:spPr/>
    </dgm:pt>
    <dgm:pt modelId="{9DE241DD-13C9-4337-B7EC-5F95326722EB}" type="pres">
      <dgm:prSet presAssocID="{1FF58A15-9617-4F8D-8EA3-6D50988C7F1B}" presName="LevelTwoTextNode" presStyleLbl="node2" presStyleIdx="2" presStyleCnt="3" custScaleX="226617" custScaleY="111386" custLinFactNeighborX="1879" custLinFactNeighborY="-3129">
        <dgm:presLayoutVars>
          <dgm:chPref val="3"/>
        </dgm:presLayoutVars>
      </dgm:prSet>
      <dgm:spPr/>
    </dgm:pt>
    <dgm:pt modelId="{08DE25A2-A7B6-4F31-A939-EE01EF234C7B}" type="pres">
      <dgm:prSet presAssocID="{1FF58A15-9617-4F8D-8EA3-6D50988C7F1B}" presName="level3hierChild" presStyleCnt="0"/>
      <dgm:spPr/>
    </dgm:pt>
  </dgm:ptLst>
  <dgm:cxnLst>
    <dgm:cxn modelId="{2D6F4800-2CAC-4498-9922-48D558308E7F}" type="presOf" srcId="{B1A33255-B8A5-48A1-871C-FD0E3D99BF2C}" destId="{AD0CBF95-CB30-4288-A657-C49D38EBAC47}" srcOrd="0" destOrd="0" presId="urn:microsoft.com/office/officeart/2008/layout/HorizontalMultiLevelHierarchy"/>
    <dgm:cxn modelId="{65123618-0E51-4EFB-A609-3D5087972025}" type="presOf" srcId="{17298565-B445-4C93-85B6-CD23863D8AB4}" destId="{6E42A1A0-20C1-4F7F-9711-90A68B3809F5}" srcOrd="1" destOrd="0" presId="urn:microsoft.com/office/officeart/2008/layout/HorizontalMultiLevelHierarchy"/>
    <dgm:cxn modelId="{26C1781C-8AA8-4959-977E-63ACB57C8D9B}" type="presOf" srcId="{2D06AF56-B1CD-460F-BDDF-D7723ACCFB3C}" destId="{66D8779E-4FC5-4C74-8905-AB6D556FFC9F}" srcOrd="1" destOrd="0" presId="urn:microsoft.com/office/officeart/2008/layout/HorizontalMultiLevelHierarchy"/>
    <dgm:cxn modelId="{DD2C2724-3F5D-43E9-A344-C470C8C347FA}" type="presOf" srcId="{17298565-B445-4C93-85B6-CD23863D8AB4}" destId="{0E3C7E86-EA89-4BB9-9D79-BDDBC80A7AE7}" srcOrd="0" destOrd="0" presId="urn:microsoft.com/office/officeart/2008/layout/HorizontalMultiLevelHierarchy"/>
    <dgm:cxn modelId="{E4D00327-7729-4788-B2F7-100094515578}" type="presOf" srcId="{B1A33255-B8A5-48A1-871C-FD0E3D99BF2C}" destId="{FD0126D8-B7C1-46AF-A977-24E32AD15567}" srcOrd="1" destOrd="0" presId="urn:microsoft.com/office/officeart/2008/layout/HorizontalMultiLevelHierarchy"/>
    <dgm:cxn modelId="{36CA8935-809F-4693-B8B9-DF477C6DD547}" srcId="{3A56DA15-5D1B-4810-86E6-1326935372F4}" destId="{980BD766-F592-40C6-B34A-D7954039EC79}" srcOrd="0" destOrd="0" parTransId="{17298565-B445-4C93-85B6-CD23863D8AB4}" sibTransId="{47194C0F-6660-4C40-AF43-0B5B9329578E}"/>
    <dgm:cxn modelId="{811CE441-2549-453C-8E1D-2ABFE98AB971}" type="presOf" srcId="{34353C10-9F4C-466C-B16E-3C9579C64262}" destId="{DCF42BF1-2394-464F-9A6C-B280256169D9}" srcOrd="0" destOrd="0" presId="urn:microsoft.com/office/officeart/2008/layout/HorizontalMultiLevelHierarchy"/>
    <dgm:cxn modelId="{FA4FF14E-82AF-45F7-B02E-F6B085211950}" type="presOf" srcId="{14E7BC64-A7E0-4A40-A14B-FC043BC0602E}" destId="{A34F42F9-EF29-4F29-A952-1C186D6F7488}" srcOrd="0" destOrd="0" presId="urn:microsoft.com/office/officeart/2008/layout/HorizontalMultiLevelHierarchy"/>
    <dgm:cxn modelId="{EAF81B7D-978C-473C-9760-653FD13E1EF6}" type="presOf" srcId="{3A56DA15-5D1B-4810-86E6-1326935372F4}" destId="{12B36FC0-65BC-4844-A8E3-6B5CB4C51FAF}" srcOrd="0" destOrd="0" presId="urn:microsoft.com/office/officeart/2008/layout/HorizontalMultiLevelHierarchy"/>
    <dgm:cxn modelId="{14E73B88-98CE-42DC-BED0-FA6B734E0DE4}" type="presOf" srcId="{980BD766-F592-40C6-B34A-D7954039EC79}" destId="{41BE78D2-5310-450D-9F9B-D12BDB418A0F}" srcOrd="0" destOrd="0" presId="urn:microsoft.com/office/officeart/2008/layout/HorizontalMultiLevelHierarchy"/>
    <dgm:cxn modelId="{82144993-659A-40FA-A8D9-7B9D62DB679B}" srcId="{3A56DA15-5D1B-4810-86E6-1326935372F4}" destId="{1FF58A15-9617-4F8D-8EA3-6D50988C7F1B}" srcOrd="2" destOrd="0" parTransId="{B1A33255-B8A5-48A1-871C-FD0E3D99BF2C}" sibTransId="{D1A1F1C7-6F1C-44C8-A48C-581AD8219E0C}"/>
    <dgm:cxn modelId="{C8FB4FAB-3538-42E9-8F2E-C50F0CDCD3DD}" srcId="{34353C10-9F4C-466C-B16E-3C9579C64262}" destId="{3A56DA15-5D1B-4810-86E6-1326935372F4}" srcOrd="0" destOrd="0" parTransId="{BA3A90D3-C6EA-48F5-AAF5-CC0A9BD2D1A5}" sibTransId="{145C346F-F370-493C-932D-5C433BBAB854}"/>
    <dgm:cxn modelId="{AEBFF8B3-8044-48B1-ADB0-D7E755B2B40E}" type="presOf" srcId="{1FF58A15-9617-4F8D-8EA3-6D50988C7F1B}" destId="{9DE241DD-13C9-4337-B7EC-5F95326722EB}" srcOrd="0" destOrd="0" presId="urn:microsoft.com/office/officeart/2008/layout/HorizontalMultiLevelHierarchy"/>
    <dgm:cxn modelId="{354E30BF-01BE-44D4-B2BB-BFA6865A316F}" type="presOf" srcId="{2D06AF56-B1CD-460F-BDDF-D7723ACCFB3C}" destId="{6040B347-5B83-4FEA-8BA4-3FA238823651}" srcOrd="0" destOrd="0" presId="urn:microsoft.com/office/officeart/2008/layout/HorizontalMultiLevelHierarchy"/>
    <dgm:cxn modelId="{6BEC04D9-2F82-4108-8487-23F078C3213E}" srcId="{3A56DA15-5D1B-4810-86E6-1326935372F4}" destId="{14E7BC64-A7E0-4A40-A14B-FC043BC0602E}" srcOrd="1" destOrd="0" parTransId="{2D06AF56-B1CD-460F-BDDF-D7723ACCFB3C}" sibTransId="{9630F76A-729F-402B-86B6-DCADDDC1AE74}"/>
    <dgm:cxn modelId="{41E59716-3F0B-4BBB-92C2-16A953CB6097}" type="presParOf" srcId="{DCF42BF1-2394-464F-9A6C-B280256169D9}" destId="{BCB25A1B-72EA-4472-8CBB-27CD4DFEF30C}" srcOrd="0" destOrd="0" presId="urn:microsoft.com/office/officeart/2008/layout/HorizontalMultiLevelHierarchy"/>
    <dgm:cxn modelId="{EA449AC5-2372-4EAA-8D9F-F4E849716B44}" type="presParOf" srcId="{BCB25A1B-72EA-4472-8CBB-27CD4DFEF30C}" destId="{12B36FC0-65BC-4844-A8E3-6B5CB4C51FAF}" srcOrd="0" destOrd="0" presId="urn:microsoft.com/office/officeart/2008/layout/HorizontalMultiLevelHierarchy"/>
    <dgm:cxn modelId="{1CD37F90-EEC6-4173-930A-AD1E37B91981}" type="presParOf" srcId="{BCB25A1B-72EA-4472-8CBB-27CD4DFEF30C}" destId="{11D548D9-8B28-4491-BB91-0A650F4DDD71}" srcOrd="1" destOrd="0" presId="urn:microsoft.com/office/officeart/2008/layout/HorizontalMultiLevelHierarchy"/>
    <dgm:cxn modelId="{66A2348A-3A9B-45D4-9D5A-2D99FF30B5C9}" type="presParOf" srcId="{11D548D9-8B28-4491-BB91-0A650F4DDD71}" destId="{0E3C7E86-EA89-4BB9-9D79-BDDBC80A7AE7}" srcOrd="0" destOrd="0" presId="urn:microsoft.com/office/officeart/2008/layout/HorizontalMultiLevelHierarchy"/>
    <dgm:cxn modelId="{37327E4F-D129-4BE3-A5B3-CCADB12F7078}" type="presParOf" srcId="{0E3C7E86-EA89-4BB9-9D79-BDDBC80A7AE7}" destId="{6E42A1A0-20C1-4F7F-9711-90A68B3809F5}" srcOrd="0" destOrd="0" presId="urn:microsoft.com/office/officeart/2008/layout/HorizontalMultiLevelHierarchy"/>
    <dgm:cxn modelId="{DE6AD093-69F8-4F56-BF78-420723D7D79B}" type="presParOf" srcId="{11D548D9-8B28-4491-BB91-0A650F4DDD71}" destId="{EB7A5C71-2240-4587-BB6C-2469A634111F}" srcOrd="1" destOrd="0" presId="urn:microsoft.com/office/officeart/2008/layout/HorizontalMultiLevelHierarchy"/>
    <dgm:cxn modelId="{C3F0068A-BA8B-4862-B262-863AFF014A78}" type="presParOf" srcId="{EB7A5C71-2240-4587-BB6C-2469A634111F}" destId="{41BE78D2-5310-450D-9F9B-D12BDB418A0F}" srcOrd="0" destOrd="0" presId="urn:microsoft.com/office/officeart/2008/layout/HorizontalMultiLevelHierarchy"/>
    <dgm:cxn modelId="{5BE62A2F-B5C5-4A64-B7FD-64972E41ECD1}" type="presParOf" srcId="{EB7A5C71-2240-4587-BB6C-2469A634111F}" destId="{A001DEDD-3921-4C80-B2D7-A53553BF06B3}" srcOrd="1" destOrd="0" presId="urn:microsoft.com/office/officeart/2008/layout/HorizontalMultiLevelHierarchy"/>
    <dgm:cxn modelId="{7E69AC55-A3D0-4D30-A7D8-B0B6611C81B5}" type="presParOf" srcId="{11D548D9-8B28-4491-BB91-0A650F4DDD71}" destId="{6040B347-5B83-4FEA-8BA4-3FA238823651}" srcOrd="2" destOrd="0" presId="urn:microsoft.com/office/officeart/2008/layout/HorizontalMultiLevelHierarchy"/>
    <dgm:cxn modelId="{01570A29-6196-42DB-BF19-255EEFC24AF3}" type="presParOf" srcId="{6040B347-5B83-4FEA-8BA4-3FA238823651}" destId="{66D8779E-4FC5-4C74-8905-AB6D556FFC9F}" srcOrd="0" destOrd="0" presId="urn:microsoft.com/office/officeart/2008/layout/HorizontalMultiLevelHierarchy"/>
    <dgm:cxn modelId="{655A20B7-5194-4D8C-8371-E6FD94E0F139}" type="presParOf" srcId="{11D548D9-8B28-4491-BB91-0A650F4DDD71}" destId="{2EBBF385-4596-4F77-9F81-5325472AD94C}" srcOrd="3" destOrd="0" presId="urn:microsoft.com/office/officeart/2008/layout/HorizontalMultiLevelHierarchy"/>
    <dgm:cxn modelId="{0C7EAF86-B92E-4D6E-B2F7-27378F421B3B}" type="presParOf" srcId="{2EBBF385-4596-4F77-9F81-5325472AD94C}" destId="{A34F42F9-EF29-4F29-A952-1C186D6F7488}" srcOrd="0" destOrd="0" presId="urn:microsoft.com/office/officeart/2008/layout/HorizontalMultiLevelHierarchy"/>
    <dgm:cxn modelId="{CAD8D539-BD81-4367-AAB7-D06A6A638A3F}" type="presParOf" srcId="{2EBBF385-4596-4F77-9F81-5325472AD94C}" destId="{4C90549A-19F9-45FD-90A4-FF836F85B4B2}" srcOrd="1" destOrd="0" presId="urn:microsoft.com/office/officeart/2008/layout/HorizontalMultiLevelHierarchy"/>
    <dgm:cxn modelId="{0D64A28C-95D1-4CC4-87D8-215B6CA05B3D}" type="presParOf" srcId="{11D548D9-8B28-4491-BB91-0A650F4DDD71}" destId="{AD0CBF95-CB30-4288-A657-C49D38EBAC47}" srcOrd="4" destOrd="0" presId="urn:microsoft.com/office/officeart/2008/layout/HorizontalMultiLevelHierarchy"/>
    <dgm:cxn modelId="{6A0BB9C9-110A-4CE3-BEB9-DFFF1EF58B26}" type="presParOf" srcId="{AD0CBF95-CB30-4288-A657-C49D38EBAC47}" destId="{FD0126D8-B7C1-46AF-A977-24E32AD15567}" srcOrd="0" destOrd="0" presId="urn:microsoft.com/office/officeart/2008/layout/HorizontalMultiLevelHierarchy"/>
    <dgm:cxn modelId="{C9FE1706-A1B8-4D0E-87D9-1935E91543C6}" type="presParOf" srcId="{11D548D9-8B28-4491-BB91-0A650F4DDD71}" destId="{0D8111B6-E722-4824-B37D-84666A79A709}" srcOrd="5" destOrd="0" presId="urn:microsoft.com/office/officeart/2008/layout/HorizontalMultiLevelHierarchy"/>
    <dgm:cxn modelId="{429A1DE8-4633-4549-A2DC-A43887F3C12C}" type="presParOf" srcId="{0D8111B6-E722-4824-B37D-84666A79A709}" destId="{9DE241DD-13C9-4337-B7EC-5F95326722EB}" srcOrd="0" destOrd="0" presId="urn:microsoft.com/office/officeart/2008/layout/HorizontalMultiLevelHierarchy"/>
    <dgm:cxn modelId="{C28E94C4-799A-4ECD-98C4-111C71A1173B}" type="presParOf" srcId="{0D8111B6-E722-4824-B37D-84666A79A709}" destId="{08DE25A2-A7B6-4F31-A939-EE01EF234C7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2C501-E180-42F7-9FC0-CDB873A7B26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da-DK"/>
        </a:p>
      </dgm:t>
    </dgm:pt>
    <dgm:pt modelId="{A07624B1-AA2C-4420-B91F-40E6A87859AA}">
      <dgm:prSet phldrT="[Tekst]" custT="1"/>
      <dgm:spPr>
        <a:solidFill>
          <a:srgbClr val="B0D0CD"/>
        </a:solidFill>
      </dgm:spPr>
      <dgm:t>
        <a:bodyPr/>
        <a:lstStyle/>
        <a:p>
          <a:r>
            <a:rPr lang="da-DK" sz="1400" b="1" dirty="0">
              <a:solidFill>
                <a:schemeClr val="tx1"/>
              </a:solidFill>
            </a:rPr>
            <a:t>Hurtigere handling og øget fleksibilitet</a:t>
          </a:r>
        </a:p>
        <a:p>
          <a:r>
            <a:rPr lang="da-DK" sz="1400" b="0" dirty="0">
              <a:solidFill>
                <a:schemeClr val="tx1"/>
              </a:solidFill>
            </a:rPr>
            <a:t>- Ventetider</a:t>
          </a:r>
        </a:p>
        <a:p>
          <a:r>
            <a:rPr lang="da-DK" sz="1400" b="0" dirty="0">
              <a:solidFill>
                <a:schemeClr val="tx1"/>
              </a:solidFill>
            </a:rPr>
            <a:t>- Visitation</a:t>
          </a:r>
        </a:p>
        <a:p>
          <a:r>
            <a:rPr lang="da-DK" sz="1400" b="0" dirty="0">
              <a:solidFill>
                <a:schemeClr val="tx1"/>
              </a:solidFill>
            </a:rPr>
            <a:t>- Flaskehalse / kapacitet</a:t>
          </a:r>
        </a:p>
      </dgm:t>
    </dgm:pt>
    <dgm:pt modelId="{C5DC0325-C264-4B10-B726-3DA1B52AE4C3}" type="parTrans" cxnId="{3E60557F-4A5E-4536-8A3D-5DF0FBDA2C39}">
      <dgm:prSet/>
      <dgm:spPr/>
      <dgm:t>
        <a:bodyPr/>
        <a:lstStyle/>
        <a:p>
          <a:endParaRPr lang="da-DK"/>
        </a:p>
      </dgm:t>
    </dgm:pt>
    <dgm:pt modelId="{B7A60B3A-5A5A-49AB-A28B-EBC7C11DEEF3}" type="sibTrans" cxnId="{3E60557F-4A5E-4536-8A3D-5DF0FBDA2C39}">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t>
        <a:bodyPr/>
        <a:lstStyle/>
        <a:p>
          <a:endParaRPr lang="da-DK"/>
        </a:p>
      </dgm:t>
      <dgm:extLst>
        <a:ext uri="{E40237B7-FDA0-4F09-8148-C483321AD2D9}">
          <dgm14:cNvPr xmlns:dgm14="http://schemas.microsoft.com/office/drawing/2010/diagram" id="0" name="" descr="Forstørrelsesglas"/>
        </a:ext>
      </dgm:extLst>
    </dgm:pt>
    <dgm:pt modelId="{65479541-2CEE-42F7-9185-3E195FB505B8}">
      <dgm:prSet phldrT="[Tekst]" custT="1"/>
      <dgm:spPr>
        <a:solidFill>
          <a:srgbClr val="B0D0CD"/>
        </a:solidFill>
      </dgm:spPr>
      <dgm:t>
        <a:bodyPr/>
        <a:lstStyle/>
        <a:p>
          <a:r>
            <a:rPr lang="da-DK" sz="1400" b="1" dirty="0">
              <a:solidFill>
                <a:schemeClr val="tx1"/>
              </a:solidFill>
            </a:rPr>
            <a:t>Mere lighed i sundhed </a:t>
          </a:r>
        </a:p>
        <a:p>
          <a:r>
            <a:rPr lang="da-DK" sz="1400" dirty="0">
              <a:solidFill>
                <a:schemeClr val="tx1"/>
              </a:solidFill>
            </a:rPr>
            <a:t>- Mentalt</a:t>
          </a:r>
        </a:p>
        <a:p>
          <a:r>
            <a:rPr lang="da-DK" sz="1400" dirty="0">
              <a:solidFill>
                <a:schemeClr val="tx1"/>
              </a:solidFill>
            </a:rPr>
            <a:t>- Fysisk</a:t>
          </a:r>
        </a:p>
        <a:p>
          <a:r>
            <a:rPr lang="da-DK" sz="1400" dirty="0">
              <a:solidFill>
                <a:schemeClr val="tx1"/>
              </a:solidFill>
            </a:rPr>
            <a:t>- Netværk og  relationer</a:t>
          </a:r>
        </a:p>
      </dgm:t>
    </dgm:pt>
    <dgm:pt modelId="{AD24BE04-4A6A-4A2E-8588-7599CB174320}" type="parTrans" cxnId="{696633F4-D1D2-415C-AE5A-E8091CAD66E4}">
      <dgm:prSet/>
      <dgm:spPr/>
      <dgm:t>
        <a:bodyPr/>
        <a:lstStyle/>
        <a:p>
          <a:endParaRPr lang="da-DK"/>
        </a:p>
      </dgm:t>
    </dgm:pt>
    <dgm:pt modelId="{91F27A7A-5547-4F85-BD79-54DFF65CEC7B}" type="sibTrans" cxnId="{696633F4-D1D2-415C-AE5A-E8091CAD66E4}">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dgm:spPr>
      <dgm:t>
        <a:bodyPr/>
        <a:lstStyle/>
        <a:p>
          <a:endParaRPr lang="da-DK"/>
        </a:p>
      </dgm:t>
      <dgm:extLst>
        <a:ext uri="{E40237B7-FDA0-4F09-8148-C483321AD2D9}">
          <dgm14:cNvPr xmlns:dgm14="http://schemas.microsoft.com/office/drawing/2010/diagram" id="0" name="" descr="Netværk"/>
        </a:ext>
      </dgm:extLst>
    </dgm:pt>
    <dgm:pt modelId="{A7787EB0-3B01-41C7-A718-8B3DD7163734}">
      <dgm:prSet phldrT="[Tekst]" custT="1"/>
      <dgm:spPr>
        <a:solidFill>
          <a:srgbClr val="B0D0CD"/>
        </a:solidFill>
      </dgm:spPr>
      <dgm:t>
        <a:bodyPr/>
        <a:lstStyle/>
        <a:p>
          <a:pPr>
            <a:buFont typeface="+mj-lt"/>
            <a:buNone/>
          </a:pPr>
          <a:r>
            <a:rPr lang="da-DK" sz="1400" b="1" dirty="0">
              <a:solidFill>
                <a:schemeClr val="tx1"/>
              </a:solidFill>
              <a:latin typeface="Calibri" panose="020F0502020204030204"/>
              <a:ea typeface="+mn-ea"/>
              <a:cs typeface="+mn-cs"/>
            </a:rPr>
            <a:t>Bedre koordination på tværs af indsatser</a:t>
          </a:r>
        </a:p>
        <a:p>
          <a:pPr>
            <a:buFont typeface="+mj-lt"/>
            <a:buNone/>
          </a:pPr>
          <a:r>
            <a:rPr lang="da-DK" sz="1400" b="0" dirty="0">
              <a:solidFill>
                <a:schemeClr val="tx1"/>
              </a:solidFill>
              <a:latin typeface="Calibri" panose="020F0502020204030204"/>
              <a:ea typeface="+mn-ea"/>
              <a:cs typeface="+mn-cs"/>
            </a:rPr>
            <a:t>- Overgang</a:t>
          </a:r>
        </a:p>
        <a:p>
          <a:pPr>
            <a:buFont typeface="+mj-lt"/>
            <a:buNone/>
          </a:pPr>
          <a:r>
            <a:rPr lang="da-DK" sz="1400" b="0" dirty="0">
              <a:solidFill>
                <a:schemeClr val="tx1"/>
              </a:solidFill>
              <a:latin typeface="Calibri" panose="020F0502020204030204"/>
              <a:ea typeface="+mn-ea"/>
              <a:cs typeface="+mn-cs"/>
            </a:rPr>
            <a:t>- Sprog og viden</a:t>
          </a:r>
        </a:p>
        <a:p>
          <a:pPr>
            <a:buFont typeface="+mj-lt"/>
            <a:buNone/>
          </a:pPr>
          <a:r>
            <a:rPr lang="da-DK" sz="1400" b="0" dirty="0">
              <a:solidFill>
                <a:schemeClr val="tx1"/>
              </a:solidFill>
              <a:latin typeface="Calibri" panose="020F0502020204030204"/>
              <a:ea typeface="+mn-ea"/>
              <a:cs typeface="+mn-cs"/>
            </a:rPr>
            <a:t>- Sammenhæng</a:t>
          </a:r>
        </a:p>
        <a:p>
          <a:pPr>
            <a:buFont typeface="+mj-lt"/>
            <a:buNone/>
          </a:pPr>
          <a:r>
            <a:rPr lang="da-DK" sz="1400" b="0" dirty="0">
              <a:solidFill>
                <a:schemeClr val="tx1"/>
              </a:solidFill>
              <a:latin typeface="Calibri" panose="020F0502020204030204"/>
              <a:ea typeface="+mn-ea"/>
              <a:cs typeface="+mn-cs"/>
            </a:rPr>
            <a:t>- IT systemer</a:t>
          </a:r>
        </a:p>
      </dgm:t>
    </dgm:pt>
    <dgm:pt modelId="{342BCFDC-370F-4730-B441-A07261577994}" type="parTrans" cxnId="{BA0E01FF-57B6-4CD1-93BF-4B461C78BFA4}">
      <dgm:prSet/>
      <dgm:spPr/>
      <dgm:t>
        <a:bodyPr/>
        <a:lstStyle/>
        <a:p>
          <a:endParaRPr lang="da-DK"/>
        </a:p>
      </dgm:t>
    </dgm:pt>
    <dgm:pt modelId="{9A9F23CC-BA1E-4B13-BB0B-45E1F955A8E8}" type="sibTrans" cxnId="{BA0E01FF-57B6-4CD1-93BF-4B461C78BF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t>
        <a:bodyPr/>
        <a:lstStyle/>
        <a:p>
          <a:endParaRPr lang="da-DK"/>
        </a:p>
      </dgm:t>
      <dgm:extLst>
        <a:ext uri="{E40237B7-FDA0-4F09-8148-C483321AD2D9}">
          <dgm14:cNvPr xmlns:dgm14="http://schemas.microsoft.com/office/drawing/2010/diagram" id="0" name="" descr="Lydstyrke"/>
        </a:ext>
      </dgm:extLst>
    </dgm:pt>
    <dgm:pt modelId="{369A7A40-D821-40CC-A675-74A8C12DE885}">
      <dgm:prSet phldrT="[Tekst]" custT="1"/>
      <dgm:spPr>
        <a:solidFill>
          <a:srgbClr val="B0D0CD"/>
        </a:solidFill>
      </dgm:spPr>
      <dgm:t>
        <a:bodyPr/>
        <a:lstStyle/>
        <a:p>
          <a:pPr>
            <a:buFont typeface="+mj-lt"/>
            <a:buNone/>
          </a:pPr>
          <a:r>
            <a:rPr lang="da-DK" sz="1400" b="1" dirty="0">
              <a:solidFill>
                <a:schemeClr val="tx1"/>
              </a:solidFill>
              <a:latin typeface="Calibri" panose="020F0502020204030204"/>
              <a:ea typeface="+mn-ea"/>
              <a:cs typeface="+mn-cs"/>
            </a:rPr>
            <a:t>Øget inddragelse og lydhørhed</a:t>
          </a:r>
        </a:p>
        <a:p>
          <a:pPr>
            <a:buFont typeface="+mj-lt"/>
            <a:buNone/>
          </a:pPr>
          <a:r>
            <a:rPr lang="da-DK" sz="1400" b="0" dirty="0">
              <a:solidFill>
                <a:schemeClr val="tx1"/>
              </a:solidFill>
              <a:latin typeface="Calibri" panose="020F0502020204030204"/>
              <a:ea typeface="+mn-ea"/>
              <a:cs typeface="+mn-cs"/>
            </a:rPr>
            <a:t>- Borgerens perspektiv og ønsker</a:t>
          </a:r>
        </a:p>
        <a:p>
          <a:pPr>
            <a:buFont typeface="+mj-lt"/>
            <a:buNone/>
          </a:pPr>
          <a:r>
            <a:rPr lang="da-DK" sz="1400" b="0" dirty="0">
              <a:solidFill>
                <a:schemeClr val="tx1"/>
              </a:solidFill>
              <a:latin typeface="Calibri" panose="020F0502020204030204"/>
              <a:ea typeface="+mn-ea"/>
              <a:cs typeface="+mn-cs"/>
            </a:rPr>
            <a:t>- Ligeværd</a:t>
          </a:r>
        </a:p>
      </dgm:t>
    </dgm:pt>
    <dgm:pt modelId="{59D07E4E-CD7A-4DF3-98AF-7A95FBC9C451}" type="parTrans" cxnId="{5BC3C24D-8A1C-42FE-B792-7FB1B9490EBE}">
      <dgm:prSet/>
      <dgm:spPr/>
      <dgm:t>
        <a:bodyPr/>
        <a:lstStyle/>
        <a:p>
          <a:endParaRPr lang="da-DK"/>
        </a:p>
      </dgm:t>
    </dgm:pt>
    <dgm:pt modelId="{4252F8AE-8290-423A-800F-915EF5462E8B}" type="sibTrans" cxnId="{5BC3C24D-8A1C-42FE-B792-7FB1B9490EBE}">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dgm:spPr>
      <dgm:t>
        <a:bodyPr/>
        <a:lstStyle/>
        <a:p>
          <a:endParaRPr lang="da-DK"/>
        </a:p>
      </dgm:t>
      <dgm:extLst>
        <a:ext uri="{E40237B7-FDA0-4F09-8148-C483321AD2D9}">
          <dgm14:cNvPr xmlns:dgm14="http://schemas.microsoft.com/office/drawing/2010/diagram" id="0" name="" descr="Markør"/>
        </a:ext>
      </dgm:extLst>
    </dgm:pt>
    <dgm:pt modelId="{CD5D3EB3-2967-4799-A100-05416C58A72D}" type="pres">
      <dgm:prSet presAssocID="{6972C501-E180-42F7-9FC0-CDB873A7B264}" presName="Name0" presStyleCnt="0">
        <dgm:presLayoutVars>
          <dgm:chMax val="21"/>
          <dgm:chPref val="21"/>
        </dgm:presLayoutVars>
      </dgm:prSet>
      <dgm:spPr/>
    </dgm:pt>
    <dgm:pt modelId="{69519121-4538-434B-B1E5-C4951FC468AC}" type="pres">
      <dgm:prSet presAssocID="{A07624B1-AA2C-4420-B91F-40E6A87859AA}" presName="text1" presStyleCnt="0"/>
      <dgm:spPr/>
    </dgm:pt>
    <dgm:pt modelId="{1F27903A-DF74-4E15-A2FB-E5EF01B5F5E8}" type="pres">
      <dgm:prSet presAssocID="{A07624B1-AA2C-4420-B91F-40E6A87859AA}" presName="textRepeatNode" presStyleLbl="alignNode1" presStyleIdx="0" presStyleCnt="4">
        <dgm:presLayoutVars>
          <dgm:chMax val="0"/>
          <dgm:chPref val="0"/>
          <dgm:bulletEnabled val="1"/>
        </dgm:presLayoutVars>
      </dgm:prSet>
      <dgm:spPr/>
    </dgm:pt>
    <dgm:pt modelId="{538FD457-8CB0-47D6-80F6-901F09B561CE}" type="pres">
      <dgm:prSet presAssocID="{A07624B1-AA2C-4420-B91F-40E6A87859AA}" presName="textaccent1" presStyleCnt="0"/>
      <dgm:spPr/>
    </dgm:pt>
    <dgm:pt modelId="{7F137E03-D1B6-42D3-8239-B6A2A7BAD407}" type="pres">
      <dgm:prSet presAssocID="{A07624B1-AA2C-4420-B91F-40E6A87859AA}" presName="accentRepeatNode" presStyleLbl="solidAlignAcc1" presStyleIdx="0" presStyleCnt="8"/>
      <dgm:spPr>
        <a:noFill/>
        <a:ln>
          <a:noFill/>
        </a:ln>
      </dgm:spPr>
    </dgm:pt>
    <dgm:pt modelId="{98C48ED4-6A76-4C4B-A2DB-567497DC9CC1}" type="pres">
      <dgm:prSet presAssocID="{B7A60B3A-5A5A-49AB-A28B-EBC7C11DEEF3}" presName="image1" presStyleCnt="0"/>
      <dgm:spPr/>
    </dgm:pt>
    <dgm:pt modelId="{51272ECD-4CFE-4319-A7CE-AC99616D4B1D}" type="pres">
      <dgm:prSet presAssocID="{B7A60B3A-5A5A-49AB-A28B-EBC7C11DEEF3}" presName="imageRepeatNode" presStyleLbl="alignAcc1" presStyleIdx="0" presStyleCnt="4"/>
      <dgm:spPr/>
    </dgm:pt>
    <dgm:pt modelId="{F8762B7C-2E16-466E-9CAA-297C179EBC4F}" type="pres">
      <dgm:prSet presAssocID="{B7A60B3A-5A5A-49AB-A28B-EBC7C11DEEF3}" presName="imageaccent1" presStyleCnt="0"/>
      <dgm:spPr/>
    </dgm:pt>
    <dgm:pt modelId="{966CC081-FAE8-41F0-AF98-CC55E6A5B3AE}" type="pres">
      <dgm:prSet presAssocID="{B7A60B3A-5A5A-49AB-A28B-EBC7C11DEEF3}" presName="accentRepeatNode" presStyleLbl="solidAlignAcc1" presStyleIdx="1" presStyleCnt="8"/>
      <dgm:spPr>
        <a:noFill/>
        <a:ln>
          <a:noFill/>
        </a:ln>
      </dgm:spPr>
    </dgm:pt>
    <dgm:pt modelId="{E38223F0-0E7B-4ED6-9D9D-1364F71505F7}" type="pres">
      <dgm:prSet presAssocID="{65479541-2CEE-42F7-9185-3E195FB505B8}" presName="text2" presStyleCnt="0"/>
      <dgm:spPr/>
    </dgm:pt>
    <dgm:pt modelId="{DC0325CA-CBA2-4E31-8739-9D383EB640BB}" type="pres">
      <dgm:prSet presAssocID="{65479541-2CEE-42F7-9185-3E195FB505B8}" presName="textRepeatNode" presStyleLbl="alignNode1" presStyleIdx="1" presStyleCnt="4">
        <dgm:presLayoutVars>
          <dgm:chMax val="0"/>
          <dgm:chPref val="0"/>
          <dgm:bulletEnabled val="1"/>
        </dgm:presLayoutVars>
      </dgm:prSet>
      <dgm:spPr/>
    </dgm:pt>
    <dgm:pt modelId="{FF248FC3-2D9F-4A5C-B786-1EFC36E0A2DB}" type="pres">
      <dgm:prSet presAssocID="{65479541-2CEE-42F7-9185-3E195FB505B8}" presName="textaccent2" presStyleCnt="0"/>
      <dgm:spPr/>
    </dgm:pt>
    <dgm:pt modelId="{90D2FF0E-ECBC-4099-90E3-66D5779F22ED}" type="pres">
      <dgm:prSet presAssocID="{65479541-2CEE-42F7-9185-3E195FB505B8}" presName="accentRepeatNode" presStyleLbl="solidAlignAcc1" presStyleIdx="2" presStyleCnt="8"/>
      <dgm:spPr>
        <a:noFill/>
        <a:ln>
          <a:noFill/>
        </a:ln>
      </dgm:spPr>
    </dgm:pt>
    <dgm:pt modelId="{18F2EEC5-9486-45E6-A6C9-C837ADFF992F}" type="pres">
      <dgm:prSet presAssocID="{91F27A7A-5547-4F85-BD79-54DFF65CEC7B}" presName="image2" presStyleCnt="0"/>
      <dgm:spPr/>
    </dgm:pt>
    <dgm:pt modelId="{420B64E9-A589-4533-8B2B-2E36B60495E5}" type="pres">
      <dgm:prSet presAssocID="{91F27A7A-5547-4F85-BD79-54DFF65CEC7B}" presName="imageRepeatNode" presStyleLbl="alignAcc1" presStyleIdx="1" presStyleCnt="4"/>
      <dgm:spPr/>
    </dgm:pt>
    <dgm:pt modelId="{34C63B43-B237-4D4A-AE16-2EE728D0F8C5}" type="pres">
      <dgm:prSet presAssocID="{91F27A7A-5547-4F85-BD79-54DFF65CEC7B}" presName="imageaccent2" presStyleCnt="0"/>
      <dgm:spPr/>
    </dgm:pt>
    <dgm:pt modelId="{6F9B9879-9618-44AC-8670-DFF8F5E2C760}" type="pres">
      <dgm:prSet presAssocID="{91F27A7A-5547-4F85-BD79-54DFF65CEC7B}" presName="accentRepeatNode" presStyleLbl="solidAlignAcc1" presStyleIdx="3" presStyleCnt="8"/>
      <dgm:spPr>
        <a:noFill/>
        <a:ln>
          <a:noFill/>
        </a:ln>
      </dgm:spPr>
    </dgm:pt>
    <dgm:pt modelId="{20086DC6-618B-4928-B5A9-7B4D3B244781}" type="pres">
      <dgm:prSet presAssocID="{A7787EB0-3B01-41C7-A718-8B3DD7163734}" presName="text3" presStyleCnt="0"/>
      <dgm:spPr/>
    </dgm:pt>
    <dgm:pt modelId="{2535D4E2-0A2B-4899-B159-BD7821750BE3}" type="pres">
      <dgm:prSet presAssocID="{A7787EB0-3B01-41C7-A718-8B3DD7163734}" presName="textRepeatNode" presStyleLbl="alignNode1" presStyleIdx="2" presStyleCnt="4">
        <dgm:presLayoutVars>
          <dgm:chMax val="0"/>
          <dgm:chPref val="0"/>
          <dgm:bulletEnabled val="1"/>
        </dgm:presLayoutVars>
      </dgm:prSet>
      <dgm:spPr/>
    </dgm:pt>
    <dgm:pt modelId="{08CCDE08-8280-4340-B874-AA648872787E}" type="pres">
      <dgm:prSet presAssocID="{A7787EB0-3B01-41C7-A718-8B3DD7163734}" presName="textaccent3" presStyleCnt="0"/>
      <dgm:spPr/>
    </dgm:pt>
    <dgm:pt modelId="{7A02C8A0-7E52-4FD7-A71C-9D6EC59415D0}" type="pres">
      <dgm:prSet presAssocID="{A7787EB0-3B01-41C7-A718-8B3DD7163734}" presName="accentRepeatNode" presStyleLbl="solidAlignAcc1" presStyleIdx="4" presStyleCnt="8" custLinFactX="-251135" custLinFactY="163072" custLinFactNeighborX="-300000" custLinFactNeighborY="200000"/>
      <dgm:spPr>
        <a:noFill/>
        <a:ln>
          <a:noFill/>
        </a:ln>
      </dgm:spPr>
    </dgm:pt>
    <dgm:pt modelId="{8066E2F5-4112-4219-AA15-289D605150CE}" type="pres">
      <dgm:prSet presAssocID="{9A9F23CC-BA1E-4B13-BB0B-45E1F955A8E8}" presName="image3" presStyleCnt="0"/>
      <dgm:spPr/>
    </dgm:pt>
    <dgm:pt modelId="{23C40257-7861-4047-A383-59DF353949AC}" type="pres">
      <dgm:prSet presAssocID="{9A9F23CC-BA1E-4B13-BB0B-45E1F955A8E8}" presName="imageRepeatNode" presStyleLbl="alignAcc1" presStyleIdx="2" presStyleCnt="4"/>
      <dgm:spPr/>
    </dgm:pt>
    <dgm:pt modelId="{D4012BE9-07CE-4947-883F-C05581B7DD03}" type="pres">
      <dgm:prSet presAssocID="{9A9F23CC-BA1E-4B13-BB0B-45E1F955A8E8}" presName="imageaccent3" presStyleCnt="0"/>
      <dgm:spPr/>
    </dgm:pt>
    <dgm:pt modelId="{326B5720-8440-4D97-85B2-07DE1747480D}" type="pres">
      <dgm:prSet presAssocID="{9A9F23CC-BA1E-4B13-BB0B-45E1F955A8E8}" presName="accentRepeatNode" presStyleLbl="solidAlignAcc1" presStyleIdx="5" presStyleCnt="8"/>
      <dgm:spPr>
        <a:noFill/>
        <a:ln>
          <a:noFill/>
        </a:ln>
      </dgm:spPr>
    </dgm:pt>
    <dgm:pt modelId="{831149E5-C1AC-4244-8FB6-5FA9DAC9CFE6}" type="pres">
      <dgm:prSet presAssocID="{369A7A40-D821-40CC-A675-74A8C12DE885}" presName="text4" presStyleCnt="0"/>
      <dgm:spPr/>
    </dgm:pt>
    <dgm:pt modelId="{89D49666-453A-4440-B28D-BE74C9D308EC}" type="pres">
      <dgm:prSet presAssocID="{369A7A40-D821-40CC-A675-74A8C12DE885}" presName="textRepeatNode" presStyleLbl="alignNode1" presStyleIdx="3" presStyleCnt="4">
        <dgm:presLayoutVars>
          <dgm:chMax val="0"/>
          <dgm:chPref val="0"/>
          <dgm:bulletEnabled val="1"/>
        </dgm:presLayoutVars>
      </dgm:prSet>
      <dgm:spPr/>
    </dgm:pt>
    <dgm:pt modelId="{9C9E553A-BAD1-4913-BB66-E68C22594A2D}" type="pres">
      <dgm:prSet presAssocID="{369A7A40-D821-40CC-A675-74A8C12DE885}" presName="textaccent4" presStyleCnt="0"/>
      <dgm:spPr/>
    </dgm:pt>
    <dgm:pt modelId="{52356E3C-5289-4788-94AB-CE3775203B1D}" type="pres">
      <dgm:prSet presAssocID="{369A7A40-D821-40CC-A675-74A8C12DE885}" presName="accentRepeatNode" presStyleLbl="solidAlignAcc1" presStyleIdx="6" presStyleCnt="8"/>
      <dgm:spPr>
        <a:noFill/>
        <a:ln>
          <a:noFill/>
        </a:ln>
      </dgm:spPr>
    </dgm:pt>
    <dgm:pt modelId="{C93EDF89-1683-49EF-9E2A-1F10B08F83CA}" type="pres">
      <dgm:prSet presAssocID="{4252F8AE-8290-423A-800F-915EF5462E8B}" presName="image4" presStyleCnt="0"/>
      <dgm:spPr/>
    </dgm:pt>
    <dgm:pt modelId="{2ECA897C-1D43-41B7-BF64-2E7D5EC68ED9}" type="pres">
      <dgm:prSet presAssocID="{4252F8AE-8290-423A-800F-915EF5462E8B}" presName="imageRepeatNode" presStyleLbl="alignAcc1" presStyleIdx="3" presStyleCnt="4"/>
      <dgm:spPr/>
    </dgm:pt>
    <dgm:pt modelId="{8FA1CC62-734D-44DD-8445-E4597906BA19}" type="pres">
      <dgm:prSet presAssocID="{4252F8AE-8290-423A-800F-915EF5462E8B}" presName="imageaccent4" presStyleCnt="0"/>
      <dgm:spPr/>
    </dgm:pt>
    <dgm:pt modelId="{65876BCB-15A0-4BC6-BF70-2A956ACBC7C3}" type="pres">
      <dgm:prSet presAssocID="{4252F8AE-8290-423A-800F-915EF5462E8B}" presName="accentRepeatNode" presStyleLbl="solidAlignAcc1" presStyleIdx="7" presStyleCnt="8"/>
      <dgm:spPr>
        <a:noFill/>
        <a:ln>
          <a:noFill/>
        </a:ln>
      </dgm:spPr>
    </dgm:pt>
  </dgm:ptLst>
  <dgm:cxnLst>
    <dgm:cxn modelId="{3F1DF20F-133C-4F47-AFE8-54DC30E85AC6}" type="presOf" srcId="{4252F8AE-8290-423A-800F-915EF5462E8B}" destId="{2ECA897C-1D43-41B7-BF64-2E7D5EC68ED9}" srcOrd="0" destOrd="0" presId="urn:microsoft.com/office/officeart/2008/layout/HexagonCluster"/>
    <dgm:cxn modelId="{DF0FE41A-F83E-42EA-BD1E-682ADD574A39}" type="presOf" srcId="{9A9F23CC-BA1E-4B13-BB0B-45E1F955A8E8}" destId="{23C40257-7861-4047-A383-59DF353949AC}" srcOrd="0" destOrd="0" presId="urn:microsoft.com/office/officeart/2008/layout/HexagonCluster"/>
    <dgm:cxn modelId="{28DF2C4D-9ABF-44B0-93BA-DCE644857267}" type="presOf" srcId="{91F27A7A-5547-4F85-BD79-54DFF65CEC7B}" destId="{420B64E9-A589-4533-8B2B-2E36B60495E5}" srcOrd="0" destOrd="0" presId="urn:microsoft.com/office/officeart/2008/layout/HexagonCluster"/>
    <dgm:cxn modelId="{5BC3C24D-8A1C-42FE-B792-7FB1B9490EBE}" srcId="{6972C501-E180-42F7-9FC0-CDB873A7B264}" destId="{369A7A40-D821-40CC-A675-74A8C12DE885}" srcOrd="3" destOrd="0" parTransId="{59D07E4E-CD7A-4DF3-98AF-7A95FBC9C451}" sibTransId="{4252F8AE-8290-423A-800F-915EF5462E8B}"/>
    <dgm:cxn modelId="{3E60557F-4A5E-4536-8A3D-5DF0FBDA2C39}" srcId="{6972C501-E180-42F7-9FC0-CDB873A7B264}" destId="{A07624B1-AA2C-4420-B91F-40E6A87859AA}" srcOrd="0" destOrd="0" parTransId="{C5DC0325-C264-4B10-B726-3DA1B52AE4C3}" sibTransId="{B7A60B3A-5A5A-49AB-A28B-EBC7C11DEEF3}"/>
    <dgm:cxn modelId="{E1B6CD85-8008-473D-A90F-7AE9DE24F816}" type="presOf" srcId="{A7787EB0-3B01-41C7-A718-8B3DD7163734}" destId="{2535D4E2-0A2B-4899-B159-BD7821750BE3}" srcOrd="0" destOrd="0" presId="urn:microsoft.com/office/officeart/2008/layout/HexagonCluster"/>
    <dgm:cxn modelId="{E264B9B2-FC33-436F-8281-78332307E0EA}" type="presOf" srcId="{369A7A40-D821-40CC-A675-74A8C12DE885}" destId="{89D49666-453A-4440-B28D-BE74C9D308EC}" srcOrd="0" destOrd="0" presId="urn:microsoft.com/office/officeart/2008/layout/HexagonCluster"/>
    <dgm:cxn modelId="{88ACEAC4-EA35-40DE-92B6-45DF0CF6B4AB}" type="presOf" srcId="{B7A60B3A-5A5A-49AB-A28B-EBC7C11DEEF3}" destId="{51272ECD-4CFE-4319-A7CE-AC99616D4B1D}" srcOrd="0" destOrd="0" presId="urn:microsoft.com/office/officeart/2008/layout/HexagonCluster"/>
    <dgm:cxn modelId="{7D3720D5-8C9A-4FE8-9AA5-F226D6839599}" type="presOf" srcId="{6972C501-E180-42F7-9FC0-CDB873A7B264}" destId="{CD5D3EB3-2967-4799-A100-05416C58A72D}" srcOrd="0" destOrd="0" presId="urn:microsoft.com/office/officeart/2008/layout/HexagonCluster"/>
    <dgm:cxn modelId="{25633FDB-A39D-475B-88D7-1952313816E0}" type="presOf" srcId="{A07624B1-AA2C-4420-B91F-40E6A87859AA}" destId="{1F27903A-DF74-4E15-A2FB-E5EF01B5F5E8}" srcOrd="0" destOrd="0" presId="urn:microsoft.com/office/officeart/2008/layout/HexagonCluster"/>
    <dgm:cxn modelId="{C0A154E3-47D3-469C-8F6D-A146F9544E2E}" type="presOf" srcId="{65479541-2CEE-42F7-9185-3E195FB505B8}" destId="{DC0325CA-CBA2-4E31-8739-9D383EB640BB}" srcOrd="0" destOrd="0" presId="urn:microsoft.com/office/officeart/2008/layout/HexagonCluster"/>
    <dgm:cxn modelId="{696633F4-D1D2-415C-AE5A-E8091CAD66E4}" srcId="{6972C501-E180-42F7-9FC0-CDB873A7B264}" destId="{65479541-2CEE-42F7-9185-3E195FB505B8}" srcOrd="1" destOrd="0" parTransId="{AD24BE04-4A6A-4A2E-8588-7599CB174320}" sibTransId="{91F27A7A-5547-4F85-BD79-54DFF65CEC7B}"/>
    <dgm:cxn modelId="{BA0E01FF-57B6-4CD1-93BF-4B461C78BFA4}" srcId="{6972C501-E180-42F7-9FC0-CDB873A7B264}" destId="{A7787EB0-3B01-41C7-A718-8B3DD7163734}" srcOrd="2" destOrd="0" parTransId="{342BCFDC-370F-4730-B441-A07261577994}" sibTransId="{9A9F23CC-BA1E-4B13-BB0B-45E1F955A8E8}"/>
    <dgm:cxn modelId="{8D491FF4-054A-4EEA-8DA0-2761BC21CAF2}" type="presParOf" srcId="{CD5D3EB3-2967-4799-A100-05416C58A72D}" destId="{69519121-4538-434B-B1E5-C4951FC468AC}" srcOrd="0" destOrd="0" presId="urn:microsoft.com/office/officeart/2008/layout/HexagonCluster"/>
    <dgm:cxn modelId="{ADF2E8D6-6D6C-4304-B85B-E049F3B4E785}" type="presParOf" srcId="{69519121-4538-434B-B1E5-C4951FC468AC}" destId="{1F27903A-DF74-4E15-A2FB-E5EF01B5F5E8}" srcOrd="0" destOrd="0" presId="urn:microsoft.com/office/officeart/2008/layout/HexagonCluster"/>
    <dgm:cxn modelId="{09EC8BBB-EF96-449F-B2EC-59CC223127BE}" type="presParOf" srcId="{CD5D3EB3-2967-4799-A100-05416C58A72D}" destId="{538FD457-8CB0-47D6-80F6-901F09B561CE}" srcOrd="1" destOrd="0" presId="urn:microsoft.com/office/officeart/2008/layout/HexagonCluster"/>
    <dgm:cxn modelId="{7E97004D-B158-4D36-A0EE-FAAD7D21D21E}" type="presParOf" srcId="{538FD457-8CB0-47D6-80F6-901F09B561CE}" destId="{7F137E03-D1B6-42D3-8239-B6A2A7BAD407}" srcOrd="0" destOrd="0" presId="urn:microsoft.com/office/officeart/2008/layout/HexagonCluster"/>
    <dgm:cxn modelId="{D23861C2-1515-40BD-A44A-0EAEAB37537F}" type="presParOf" srcId="{CD5D3EB3-2967-4799-A100-05416C58A72D}" destId="{98C48ED4-6A76-4C4B-A2DB-567497DC9CC1}" srcOrd="2" destOrd="0" presId="urn:microsoft.com/office/officeart/2008/layout/HexagonCluster"/>
    <dgm:cxn modelId="{21080EDC-3186-43FB-B3B0-B6F3A114003D}" type="presParOf" srcId="{98C48ED4-6A76-4C4B-A2DB-567497DC9CC1}" destId="{51272ECD-4CFE-4319-A7CE-AC99616D4B1D}" srcOrd="0" destOrd="0" presId="urn:microsoft.com/office/officeart/2008/layout/HexagonCluster"/>
    <dgm:cxn modelId="{1495061F-7F42-4029-9EE3-9054398B9283}" type="presParOf" srcId="{CD5D3EB3-2967-4799-A100-05416C58A72D}" destId="{F8762B7C-2E16-466E-9CAA-297C179EBC4F}" srcOrd="3" destOrd="0" presId="urn:microsoft.com/office/officeart/2008/layout/HexagonCluster"/>
    <dgm:cxn modelId="{FF338695-AB9F-468E-BAFB-6E55FCFC5E9A}" type="presParOf" srcId="{F8762B7C-2E16-466E-9CAA-297C179EBC4F}" destId="{966CC081-FAE8-41F0-AF98-CC55E6A5B3AE}" srcOrd="0" destOrd="0" presId="urn:microsoft.com/office/officeart/2008/layout/HexagonCluster"/>
    <dgm:cxn modelId="{9CDA7159-05FE-4BFC-949E-AF6ECFC4BB53}" type="presParOf" srcId="{CD5D3EB3-2967-4799-A100-05416C58A72D}" destId="{E38223F0-0E7B-4ED6-9D9D-1364F71505F7}" srcOrd="4" destOrd="0" presId="urn:microsoft.com/office/officeart/2008/layout/HexagonCluster"/>
    <dgm:cxn modelId="{0E6244EF-73F7-49BC-BC94-C6D04E97FF0A}" type="presParOf" srcId="{E38223F0-0E7B-4ED6-9D9D-1364F71505F7}" destId="{DC0325CA-CBA2-4E31-8739-9D383EB640BB}" srcOrd="0" destOrd="0" presId="urn:microsoft.com/office/officeart/2008/layout/HexagonCluster"/>
    <dgm:cxn modelId="{837514DF-918A-4D26-82DE-10D657A764CA}" type="presParOf" srcId="{CD5D3EB3-2967-4799-A100-05416C58A72D}" destId="{FF248FC3-2D9F-4A5C-B786-1EFC36E0A2DB}" srcOrd="5" destOrd="0" presId="urn:microsoft.com/office/officeart/2008/layout/HexagonCluster"/>
    <dgm:cxn modelId="{401384F2-58A7-49E2-A290-365BC13107DA}" type="presParOf" srcId="{FF248FC3-2D9F-4A5C-B786-1EFC36E0A2DB}" destId="{90D2FF0E-ECBC-4099-90E3-66D5779F22ED}" srcOrd="0" destOrd="0" presId="urn:microsoft.com/office/officeart/2008/layout/HexagonCluster"/>
    <dgm:cxn modelId="{38D098D2-AB73-4B4D-9A9A-024081BCCA69}" type="presParOf" srcId="{CD5D3EB3-2967-4799-A100-05416C58A72D}" destId="{18F2EEC5-9486-45E6-A6C9-C837ADFF992F}" srcOrd="6" destOrd="0" presId="urn:microsoft.com/office/officeart/2008/layout/HexagonCluster"/>
    <dgm:cxn modelId="{4E61C4EF-8396-48C2-AD26-45042CF87531}" type="presParOf" srcId="{18F2EEC5-9486-45E6-A6C9-C837ADFF992F}" destId="{420B64E9-A589-4533-8B2B-2E36B60495E5}" srcOrd="0" destOrd="0" presId="urn:microsoft.com/office/officeart/2008/layout/HexagonCluster"/>
    <dgm:cxn modelId="{E7B158D2-AE47-4635-88C8-ACE3C503F3AC}" type="presParOf" srcId="{CD5D3EB3-2967-4799-A100-05416C58A72D}" destId="{34C63B43-B237-4D4A-AE16-2EE728D0F8C5}" srcOrd="7" destOrd="0" presId="urn:microsoft.com/office/officeart/2008/layout/HexagonCluster"/>
    <dgm:cxn modelId="{B58638E2-952B-45CA-A2C7-E7F30A1B886E}" type="presParOf" srcId="{34C63B43-B237-4D4A-AE16-2EE728D0F8C5}" destId="{6F9B9879-9618-44AC-8670-DFF8F5E2C760}" srcOrd="0" destOrd="0" presId="urn:microsoft.com/office/officeart/2008/layout/HexagonCluster"/>
    <dgm:cxn modelId="{8D253415-D85D-48F9-BBAE-7A8E28638DA6}" type="presParOf" srcId="{CD5D3EB3-2967-4799-A100-05416C58A72D}" destId="{20086DC6-618B-4928-B5A9-7B4D3B244781}" srcOrd="8" destOrd="0" presId="urn:microsoft.com/office/officeart/2008/layout/HexagonCluster"/>
    <dgm:cxn modelId="{AC7CE838-ACB0-41B8-AF31-458B9900DA72}" type="presParOf" srcId="{20086DC6-618B-4928-B5A9-7B4D3B244781}" destId="{2535D4E2-0A2B-4899-B159-BD7821750BE3}" srcOrd="0" destOrd="0" presId="urn:microsoft.com/office/officeart/2008/layout/HexagonCluster"/>
    <dgm:cxn modelId="{499B8888-112A-4DA6-BF20-1C3468BD5EEE}" type="presParOf" srcId="{CD5D3EB3-2967-4799-A100-05416C58A72D}" destId="{08CCDE08-8280-4340-B874-AA648872787E}" srcOrd="9" destOrd="0" presId="urn:microsoft.com/office/officeart/2008/layout/HexagonCluster"/>
    <dgm:cxn modelId="{AA91A676-3D54-406B-B117-97BA08B484BE}" type="presParOf" srcId="{08CCDE08-8280-4340-B874-AA648872787E}" destId="{7A02C8A0-7E52-4FD7-A71C-9D6EC59415D0}" srcOrd="0" destOrd="0" presId="urn:microsoft.com/office/officeart/2008/layout/HexagonCluster"/>
    <dgm:cxn modelId="{C64FEFB2-52B0-4232-889B-86CF824736BD}" type="presParOf" srcId="{CD5D3EB3-2967-4799-A100-05416C58A72D}" destId="{8066E2F5-4112-4219-AA15-289D605150CE}" srcOrd="10" destOrd="0" presId="urn:microsoft.com/office/officeart/2008/layout/HexagonCluster"/>
    <dgm:cxn modelId="{EEE3904A-1062-4382-8094-6C5F94C9A876}" type="presParOf" srcId="{8066E2F5-4112-4219-AA15-289D605150CE}" destId="{23C40257-7861-4047-A383-59DF353949AC}" srcOrd="0" destOrd="0" presId="urn:microsoft.com/office/officeart/2008/layout/HexagonCluster"/>
    <dgm:cxn modelId="{DBFCD962-DFD0-4B92-90A9-914742A4613C}" type="presParOf" srcId="{CD5D3EB3-2967-4799-A100-05416C58A72D}" destId="{D4012BE9-07CE-4947-883F-C05581B7DD03}" srcOrd="11" destOrd="0" presId="urn:microsoft.com/office/officeart/2008/layout/HexagonCluster"/>
    <dgm:cxn modelId="{29638A92-1CB3-4580-AA7E-5DDD610C98E3}" type="presParOf" srcId="{D4012BE9-07CE-4947-883F-C05581B7DD03}" destId="{326B5720-8440-4D97-85B2-07DE1747480D}" srcOrd="0" destOrd="0" presId="urn:microsoft.com/office/officeart/2008/layout/HexagonCluster"/>
    <dgm:cxn modelId="{0C51EA5C-2B0E-4C76-A833-AF62768628D2}" type="presParOf" srcId="{CD5D3EB3-2967-4799-A100-05416C58A72D}" destId="{831149E5-C1AC-4244-8FB6-5FA9DAC9CFE6}" srcOrd="12" destOrd="0" presId="urn:microsoft.com/office/officeart/2008/layout/HexagonCluster"/>
    <dgm:cxn modelId="{AEA32D72-FDA7-4AB2-BB47-862BED26F1B0}" type="presParOf" srcId="{831149E5-C1AC-4244-8FB6-5FA9DAC9CFE6}" destId="{89D49666-453A-4440-B28D-BE74C9D308EC}" srcOrd="0" destOrd="0" presId="urn:microsoft.com/office/officeart/2008/layout/HexagonCluster"/>
    <dgm:cxn modelId="{089C8457-C5A3-49BB-8800-15A5517B7B75}" type="presParOf" srcId="{CD5D3EB3-2967-4799-A100-05416C58A72D}" destId="{9C9E553A-BAD1-4913-BB66-E68C22594A2D}" srcOrd="13" destOrd="0" presId="urn:microsoft.com/office/officeart/2008/layout/HexagonCluster"/>
    <dgm:cxn modelId="{C70C1ED1-0647-4D36-B5CA-65B8C3F3F383}" type="presParOf" srcId="{9C9E553A-BAD1-4913-BB66-E68C22594A2D}" destId="{52356E3C-5289-4788-94AB-CE3775203B1D}" srcOrd="0" destOrd="0" presId="urn:microsoft.com/office/officeart/2008/layout/HexagonCluster"/>
    <dgm:cxn modelId="{A28D97E1-C572-4525-90C2-C7590E5713FF}" type="presParOf" srcId="{CD5D3EB3-2967-4799-A100-05416C58A72D}" destId="{C93EDF89-1683-49EF-9E2A-1F10B08F83CA}" srcOrd="14" destOrd="0" presId="urn:microsoft.com/office/officeart/2008/layout/HexagonCluster"/>
    <dgm:cxn modelId="{B4144774-BC3C-4EC4-8579-784590D7E87B}" type="presParOf" srcId="{C93EDF89-1683-49EF-9E2A-1F10B08F83CA}" destId="{2ECA897C-1D43-41B7-BF64-2E7D5EC68ED9}" srcOrd="0" destOrd="0" presId="urn:microsoft.com/office/officeart/2008/layout/HexagonCluster"/>
    <dgm:cxn modelId="{4F6A2F82-373D-4B67-8D35-F19DF4C89A48}" type="presParOf" srcId="{CD5D3EB3-2967-4799-A100-05416C58A72D}" destId="{8FA1CC62-734D-44DD-8445-E4597906BA19}" srcOrd="15" destOrd="0" presId="urn:microsoft.com/office/officeart/2008/layout/HexagonCluster"/>
    <dgm:cxn modelId="{A3076CCC-E524-4F6E-AC98-987B8EEDAB63}" type="presParOf" srcId="{8FA1CC62-734D-44DD-8445-E4597906BA19}" destId="{65876BCB-15A0-4BC6-BF70-2A956ACBC7C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79D0D3-0E7A-4995-B8C9-3FB9278DC18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a-DK"/>
        </a:p>
      </dgm:t>
    </dgm:pt>
    <dgm:pt modelId="{C036FDE0-994D-4B3E-BEDA-17DF1B284127}">
      <dgm:prSet phldrT="[Tekst]" custT="1"/>
      <dgm:spPr/>
      <dgm:t>
        <a:bodyPr/>
        <a:lstStyle/>
        <a:p>
          <a:pPr marL="0" lvl="0" algn="l" defTabSz="622300">
            <a:lnSpc>
              <a:spcPct val="90000"/>
            </a:lnSpc>
            <a:spcBef>
              <a:spcPct val="0"/>
            </a:spcBef>
            <a:spcAft>
              <a:spcPct val="35000"/>
            </a:spcAft>
            <a:buNone/>
          </a:pPr>
          <a:r>
            <a:rPr lang="da-DK" sz="1600" kern="1200" dirty="0"/>
            <a:t>Alliance dannet</a:t>
          </a:r>
        </a:p>
        <a:p>
          <a:pPr marL="0" lvl="0" algn="l" defTabSz="844550">
            <a:lnSpc>
              <a:spcPct val="90000"/>
            </a:lnSpc>
            <a:spcBef>
              <a:spcPct val="0"/>
            </a:spcBef>
            <a:spcAft>
              <a:spcPct val="35000"/>
            </a:spcAft>
            <a:buNone/>
          </a:pPr>
          <a:r>
            <a:rPr lang="da-DK" sz="1400" kern="1200" dirty="0">
              <a:solidFill>
                <a:srgbClr val="000000">
                  <a:hueOff val="0"/>
                  <a:satOff val="0"/>
                  <a:lumOff val="0"/>
                  <a:alphaOff val="0"/>
                </a:srgbClr>
              </a:solidFill>
              <a:latin typeface="Corbel" panose="020B0503020204020204"/>
              <a:ea typeface="+mn-ea"/>
              <a:cs typeface="+mn-cs"/>
            </a:rPr>
            <a:t>KKR konference om den nære psykiatri</a:t>
          </a:r>
        </a:p>
        <a:p>
          <a:pPr marL="0" lvl="0" algn="l" defTabSz="622300">
            <a:lnSpc>
              <a:spcPct val="90000"/>
            </a:lnSpc>
            <a:spcBef>
              <a:spcPct val="0"/>
            </a:spcBef>
            <a:spcAft>
              <a:spcPct val="35000"/>
            </a:spcAft>
            <a:buNone/>
          </a:pPr>
          <a:endParaRPr lang="da-DK" sz="200" kern="1200" dirty="0">
            <a:solidFill>
              <a:srgbClr val="0083B2"/>
            </a:solidFill>
          </a:endParaRPr>
        </a:p>
        <a:p>
          <a:pPr marL="0" lvl="0" algn="l" defTabSz="622300">
            <a:lnSpc>
              <a:spcPct val="90000"/>
            </a:lnSpc>
            <a:spcBef>
              <a:spcPct val="0"/>
            </a:spcBef>
            <a:spcAft>
              <a:spcPct val="35000"/>
            </a:spcAft>
            <a:buNone/>
          </a:pPr>
          <a:r>
            <a:rPr lang="da-DK" sz="1600" kern="1200" dirty="0">
              <a:solidFill>
                <a:srgbClr val="5B9993"/>
              </a:solidFill>
            </a:rPr>
            <a:t>Marts 2018</a:t>
          </a:r>
        </a:p>
      </dgm:t>
    </dgm:pt>
    <dgm:pt modelId="{581CDB13-F763-4404-9DF6-5679DA5D6641}" type="parTrans" cxnId="{883AA00D-6C85-4FC6-A852-54597842956B}">
      <dgm:prSet/>
      <dgm:spPr/>
      <dgm:t>
        <a:bodyPr/>
        <a:lstStyle/>
        <a:p>
          <a:endParaRPr lang="da-DK"/>
        </a:p>
      </dgm:t>
    </dgm:pt>
    <dgm:pt modelId="{2F1FCE88-C24D-46C9-B9AD-704CA6CE67ED}" type="sibTrans" cxnId="{883AA00D-6C85-4FC6-A852-54597842956B}">
      <dgm:prSet/>
      <dgm:spPr/>
      <dgm:t>
        <a:bodyPr/>
        <a:lstStyle/>
        <a:p>
          <a:endParaRPr lang="da-DK"/>
        </a:p>
      </dgm:t>
    </dgm:pt>
    <dgm:pt modelId="{1FD034F4-5298-4A0E-A0C3-4B5E04FA32EC}">
      <dgm:prSet phldrT="[Tekst]" custT="1"/>
      <dgm:spPr/>
      <dgm:t>
        <a:bodyPr/>
        <a:lstStyle/>
        <a:p>
          <a:pPr marL="0" lvl="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Visionsproces</a:t>
          </a:r>
        </a:p>
        <a:p>
          <a:pPr marL="0" lvl="0" algn="l" defTabSz="844550">
            <a:lnSpc>
              <a:spcPct val="90000"/>
            </a:lnSpc>
            <a:spcBef>
              <a:spcPct val="0"/>
            </a:spcBef>
            <a:spcAft>
              <a:spcPts val="0"/>
            </a:spcAft>
            <a:buNone/>
          </a:pPr>
          <a:r>
            <a:rPr lang="da-DK" sz="1400" kern="1200" dirty="0"/>
            <a:t>- Tværsektoriel  </a:t>
          </a:r>
        </a:p>
        <a:p>
          <a:pPr marL="0" lvl="0" algn="l" defTabSz="844550">
            <a:lnSpc>
              <a:spcPct val="90000"/>
            </a:lnSpc>
            <a:spcBef>
              <a:spcPct val="0"/>
            </a:spcBef>
            <a:spcAft>
              <a:spcPts val="0"/>
            </a:spcAft>
            <a:buNone/>
          </a:pPr>
          <a:r>
            <a:rPr lang="da-DK" sz="1400" kern="1200" dirty="0"/>
            <a:t>   styregruppe</a:t>
          </a:r>
        </a:p>
        <a:p>
          <a:pPr marL="0" lvl="0" algn="l" defTabSz="844550">
            <a:lnSpc>
              <a:spcPct val="90000"/>
            </a:lnSpc>
            <a:spcBef>
              <a:spcPct val="0"/>
            </a:spcBef>
            <a:spcAft>
              <a:spcPts val="0"/>
            </a:spcAft>
            <a:buNone/>
          </a:pPr>
          <a:endParaRPr lang="da-DK" sz="800" kern="1200" dirty="0"/>
        </a:p>
        <a:p>
          <a:pPr marL="0" lvl="0" algn="l" defTabSz="844550">
            <a:lnSpc>
              <a:spcPct val="90000"/>
            </a:lnSpc>
            <a:spcBef>
              <a:spcPct val="0"/>
            </a:spcBef>
            <a:spcAft>
              <a:spcPts val="0"/>
            </a:spcAft>
            <a:buNone/>
          </a:pPr>
          <a:r>
            <a:rPr lang="da-DK" sz="1400" kern="1200" dirty="0"/>
            <a:t>- Politisk vision – udspil om den nære psykiatri</a:t>
          </a:r>
        </a:p>
        <a:p>
          <a:pPr marL="0" lvl="0" algn="l" defTabSz="844550">
            <a:lnSpc>
              <a:spcPct val="90000"/>
            </a:lnSpc>
            <a:spcBef>
              <a:spcPct val="0"/>
            </a:spcBef>
            <a:spcAft>
              <a:spcPts val="0"/>
            </a:spcAft>
            <a:buNone/>
          </a:pPr>
          <a:endParaRPr lang="da-DK" sz="600" kern="1200" dirty="0"/>
        </a:p>
        <a:p>
          <a:pPr marL="0" lvl="0" algn="l" defTabSz="844550">
            <a:lnSpc>
              <a:spcPct val="90000"/>
            </a:lnSpc>
            <a:spcBef>
              <a:spcPct val="0"/>
            </a:spcBef>
            <a:spcAft>
              <a:spcPct val="35000"/>
            </a:spcAft>
            <a:buNone/>
          </a:pPr>
          <a:r>
            <a:rPr lang="da-DK" sz="1400" kern="1200" dirty="0"/>
            <a:t>- Første målgrupper</a:t>
          </a:r>
        </a:p>
        <a:p>
          <a:pPr marL="0" lvl="0" algn="l" defTabSz="844550">
            <a:lnSpc>
              <a:spcPct val="90000"/>
            </a:lnSpc>
            <a:spcBef>
              <a:spcPct val="0"/>
            </a:spcBef>
            <a:spcAft>
              <a:spcPts val="0"/>
            </a:spcAft>
            <a:buNone/>
          </a:pPr>
          <a:r>
            <a:rPr lang="da-DK" sz="1400" kern="1200" dirty="0"/>
            <a:t>- Sundhedsaftale +</a:t>
          </a:r>
        </a:p>
        <a:p>
          <a:pPr marL="0" lvl="0" algn="l" defTabSz="844550">
            <a:lnSpc>
              <a:spcPct val="90000"/>
            </a:lnSpc>
            <a:spcBef>
              <a:spcPct val="0"/>
            </a:spcBef>
            <a:spcAft>
              <a:spcPts val="0"/>
            </a:spcAft>
            <a:buNone/>
          </a:pPr>
          <a:r>
            <a:rPr lang="da-DK" sz="1400" kern="1200" dirty="0"/>
            <a:t>   Rammeaftale</a:t>
          </a:r>
        </a:p>
        <a:p>
          <a:pPr marL="0" lvl="0" algn="l" defTabSz="844550">
            <a:lnSpc>
              <a:spcPct val="90000"/>
            </a:lnSpc>
            <a:spcBef>
              <a:spcPct val="0"/>
            </a:spcBef>
            <a:spcAft>
              <a:spcPts val="0"/>
            </a:spcAft>
            <a:buNone/>
          </a:pPr>
          <a:endParaRPr lang="da-DK" sz="900" kern="1200" dirty="0"/>
        </a:p>
        <a:p>
          <a:pPr marL="0" lvl="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Forår 2018</a:t>
          </a:r>
        </a:p>
        <a:p>
          <a:pPr marL="0" lvl="0" algn="l" defTabSz="844550">
            <a:lnSpc>
              <a:spcPct val="90000"/>
            </a:lnSpc>
            <a:spcBef>
              <a:spcPct val="0"/>
            </a:spcBef>
            <a:spcAft>
              <a:spcPct val="35000"/>
            </a:spcAft>
            <a:buNone/>
          </a:pPr>
          <a:endParaRPr lang="da-DK" sz="2000" kern="1200" dirty="0"/>
        </a:p>
      </dgm:t>
    </dgm:pt>
    <dgm:pt modelId="{156DEED0-BADE-44F0-8C87-467DD1C0AF0D}" type="parTrans" cxnId="{0BB5B68E-A7CB-43AF-B7A6-1D796587BCF6}">
      <dgm:prSet/>
      <dgm:spPr/>
      <dgm:t>
        <a:bodyPr/>
        <a:lstStyle/>
        <a:p>
          <a:endParaRPr lang="da-DK"/>
        </a:p>
      </dgm:t>
    </dgm:pt>
    <dgm:pt modelId="{C6806B70-D2E7-4B09-9467-8A4A0ABFC669}" type="sibTrans" cxnId="{0BB5B68E-A7CB-43AF-B7A6-1D796587BCF6}">
      <dgm:prSet/>
      <dgm:spPr/>
      <dgm:t>
        <a:bodyPr/>
        <a:lstStyle/>
        <a:p>
          <a:endParaRPr lang="da-DK"/>
        </a:p>
      </dgm:t>
    </dgm:pt>
    <dgm:pt modelId="{73181079-24BC-4FBF-907F-09D8DC06544F}">
      <dgm:prSet phldrT="[Tekst]" custT="1"/>
      <dgm:spPr/>
      <dgm:t>
        <a:bodyPr/>
        <a:lstStyle/>
        <a:p>
          <a:pPr marL="0" lvl="0" indent="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Alliancegrupper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Udfordringer og</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forbedringpotentialer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på tværs</a:t>
          </a:r>
        </a:p>
        <a:p>
          <a:pPr marL="0" lvl="0" algn="l" defTabSz="844550">
            <a:lnSpc>
              <a:spcPct val="90000"/>
            </a:lnSpc>
            <a:spcBef>
              <a:spcPct val="0"/>
            </a:spcBef>
            <a:spcAft>
              <a:spcPts val="0"/>
            </a:spcAft>
            <a:buNone/>
          </a:pPr>
          <a:endParaRPr lang="da-DK" sz="5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Forslag til initiativer</a:t>
          </a:r>
        </a:p>
        <a:p>
          <a:pPr marL="0" lvl="0" algn="l" defTabSz="844550">
            <a:lnSpc>
              <a:spcPct val="90000"/>
            </a:lnSpc>
            <a:spcBef>
              <a:spcPct val="0"/>
            </a:spcBef>
            <a:spcAft>
              <a:spcPts val="0"/>
            </a:spcAft>
            <a:buNone/>
          </a:pPr>
          <a:endParaRPr lang="da-DK" sz="900" kern="1200" dirty="0">
            <a:solidFill>
              <a:srgbClr val="000000">
                <a:hueOff val="0"/>
                <a:satOff val="0"/>
                <a:lumOff val="0"/>
                <a:alphaOff val="0"/>
              </a:srgbClr>
            </a:solidFill>
            <a:latin typeface="Corbel" panose="020B0503020204020204"/>
            <a:ea typeface="+mn-ea"/>
            <a:cs typeface="+mn-cs"/>
          </a:endParaRPr>
        </a:p>
        <a:p>
          <a:pPr marL="0" lvl="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Efterår 2018</a:t>
          </a: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dgm:t>
    </dgm:pt>
    <dgm:pt modelId="{1C47EC46-ABA4-4F3B-A4CB-C145E5AA30A6}" type="parTrans" cxnId="{4394E506-6ED0-4971-BF59-97B088A64981}">
      <dgm:prSet/>
      <dgm:spPr/>
      <dgm:t>
        <a:bodyPr/>
        <a:lstStyle/>
        <a:p>
          <a:endParaRPr lang="da-DK"/>
        </a:p>
      </dgm:t>
    </dgm:pt>
    <dgm:pt modelId="{1A7F5D26-BB42-462F-8571-79D765C1884E}" type="sibTrans" cxnId="{4394E506-6ED0-4971-BF59-97B088A64981}">
      <dgm:prSet/>
      <dgm:spPr/>
      <dgm:t>
        <a:bodyPr/>
        <a:lstStyle/>
        <a:p>
          <a:endParaRPr lang="da-DK"/>
        </a:p>
      </dgm:t>
    </dgm:pt>
    <dgm:pt modelId="{13CE4BF5-4707-4242-98F5-6D704A1728AE}">
      <dgm:prSet custT="1"/>
      <dgm:spPr/>
      <dgm:t>
        <a:bodyPr/>
        <a:lstStyle/>
        <a:p>
          <a:pPr marL="0" lvl="0" indent="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Afprøvning og videreudvikling af initiativer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Klynger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Arbejdsgrupper</a:t>
          </a:r>
        </a:p>
        <a:p>
          <a:pPr marL="0" lvl="0" algn="l" defTabSz="844550">
            <a:lnSpc>
              <a:spcPct val="90000"/>
            </a:lnSpc>
            <a:spcBef>
              <a:spcPct val="0"/>
            </a:spcBef>
            <a:spcAft>
              <a:spcPts val="0"/>
            </a:spcAft>
            <a:buNone/>
          </a:pPr>
          <a:endParaRPr lang="da-DK" sz="700" kern="1200" dirty="0">
            <a:solidFill>
              <a:srgbClr val="000000">
                <a:hueOff val="0"/>
                <a:satOff val="0"/>
                <a:lumOff val="0"/>
                <a:alphaOff val="0"/>
              </a:srgbClr>
            </a:solidFill>
            <a:latin typeface="Corbel" panose="020B0503020204020204"/>
            <a:ea typeface="+mn-ea"/>
            <a:cs typeface="+mn-cs"/>
          </a:endParaRPr>
        </a:p>
        <a:p>
          <a:pPr marL="0" lvl="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Forår – vinter 2019</a:t>
          </a: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9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dgm:t>
    </dgm:pt>
    <dgm:pt modelId="{5833EA90-E1ED-45C3-9B7C-7405BDDA8714}" type="parTrans" cxnId="{C83DC205-423B-4D02-80B7-29BE68518CE7}">
      <dgm:prSet/>
      <dgm:spPr/>
      <dgm:t>
        <a:bodyPr/>
        <a:lstStyle/>
        <a:p>
          <a:endParaRPr lang="da-DK"/>
        </a:p>
      </dgm:t>
    </dgm:pt>
    <dgm:pt modelId="{6048D637-C2EF-446F-9368-8E6ED99635F0}" type="sibTrans" cxnId="{C83DC205-423B-4D02-80B7-29BE68518CE7}">
      <dgm:prSet/>
      <dgm:spPr/>
      <dgm:t>
        <a:bodyPr/>
        <a:lstStyle/>
        <a:p>
          <a:endParaRPr lang="da-DK"/>
        </a:p>
      </dgm:t>
    </dgm:pt>
    <dgm:pt modelId="{00E67A10-3801-4FDD-AE58-DB4BE107CF9E}">
      <dgm:prSet/>
      <dgm:spPr/>
      <dgm:t>
        <a:bodyPr/>
        <a:lstStyle/>
        <a:p>
          <a:endParaRPr lang="da-DK"/>
        </a:p>
      </dgm:t>
    </dgm:pt>
    <dgm:pt modelId="{E0410ED8-5CD6-4476-BE53-180281F9D6D6}" type="parTrans" cxnId="{1BAD0D8F-BCD6-42C0-935D-85548597047B}">
      <dgm:prSet/>
      <dgm:spPr/>
      <dgm:t>
        <a:bodyPr/>
        <a:lstStyle/>
        <a:p>
          <a:endParaRPr lang="da-DK"/>
        </a:p>
      </dgm:t>
    </dgm:pt>
    <dgm:pt modelId="{EAE09B97-36C6-41A3-A648-9054B4DC8925}" type="sibTrans" cxnId="{1BAD0D8F-BCD6-42C0-935D-85548597047B}">
      <dgm:prSet/>
      <dgm:spPr/>
      <dgm:t>
        <a:bodyPr/>
        <a:lstStyle/>
        <a:p>
          <a:endParaRPr lang="da-DK"/>
        </a:p>
      </dgm:t>
    </dgm:pt>
    <dgm:pt modelId="{B28CB3DF-74DA-4D19-953A-9DA515F8611A}">
      <dgm:prSet/>
      <dgm:spPr/>
      <dgm:t>
        <a:bodyPr/>
        <a:lstStyle/>
        <a:p>
          <a:endParaRPr lang="da-DK"/>
        </a:p>
      </dgm:t>
    </dgm:pt>
    <dgm:pt modelId="{70A66445-B071-4B7B-B4DE-86CB09C583ED}" type="parTrans" cxnId="{FF1948E2-8D85-43A2-94A9-F84CFA83D9FE}">
      <dgm:prSet/>
      <dgm:spPr/>
      <dgm:t>
        <a:bodyPr/>
        <a:lstStyle/>
        <a:p>
          <a:endParaRPr lang="da-DK"/>
        </a:p>
      </dgm:t>
    </dgm:pt>
    <dgm:pt modelId="{C0F3A271-E815-4861-BD30-F9B34CA318D0}" type="sibTrans" cxnId="{FF1948E2-8D85-43A2-94A9-F84CFA83D9FE}">
      <dgm:prSet/>
      <dgm:spPr/>
      <dgm:t>
        <a:bodyPr/>
        <a:lstStyle/>
        <a:p>
          <a:endParaRPr lang="da-DK"/>
        </a:p>
      </dgm:t>
    </dgm:pt>
    <dgm:pt modelId="{42D0A923-4F16-494F-A87E-1FF59A6B40EA}">
      <dgm:prSet/>
      <dgm:spPr/>
      <dgm:t>
        <a:bodyPr/>
        <a:lstStyle/>
        <a:p>
          <a:endParaRPr lang="da-DK"/>
        </a:p>
      </dgm:t>
    </dgm:pt>
    <dgm:pt modelId="{F27AA40F-6CCF-49B4-8A88-3417033E58F3}" type="parTrans" cxnId="{0086B645-7769-4C16-91CB-83C6A06933A3}">
      <dgm:prSet/>
      <dgm:spPr/>
      <dgm:t>
        <a:bodyPr/>
        <a:lstStyle/>
        <a:p>
          <a:endParaRPr lang="da-DK"/>
        </a:p>
      </dgm:t>
    </dgm:pt>
    <dgm:pt modelId="{FB76769E-B81E-4658-8B68-BF544334EF19}" type="sibTrans" cxnId="{0086B645-7769-4C16-91CB-83C6A06933A3}">
      <dgm:prSet/>
      <dgm:spPr/>
      <dgm:t>
        <a:bodyPr/>
        <a:lstStyle/>
        <a:p>
          <a:endParaRPr lang="da-DK"/>
        </a:p>
      </dgm:t>
    </dgm:pt>
    <dgm:pt modelId="{BB6F3DC0-E660-497A-9FA7-3E443CC08532}">
      <dgm:prSet/>
      <dgm:spPr/>
      <dgm:t>
        <a:bodyPr/>
        <a:lstStyle/>
        <a:p>
          <a:endParaRPr lang="da-DK"/>
        </a:p>
      </dgm:t>
    </dgm:pt>
    <dgm:pt modelId="{8A0BB186-CA7E-4665-A35D-48D7B2D85BAD}" type="parTrans" cxnId="{053D27FA-1BDC-4470-96EA-31AF82A05A6F}">
      <dgm:prSet/>
      <dgm:spPr/>
      <dgm:t>
        <a:bodyPr/>
        <a:lstStyle/>
        <a:p>
          <a:endParaRPr lang="da-DK"/>
        </a:p>
      </dgm:t>
    </dgm:pt>
    <dgm:pt modelId="{240EC69B-BEF2-47DE-9405-42E037969759}" type="sibTrans" cxnId="{053D27FA-1BDC-4470-96EA-31AF82A05A6F}">
      <dgm:prSet/>
      <dgm:spPr/>
      <dgm:t>
        <a:bodyPr/>
        <a:lstStyle/>
        <a:p>
          <a:endParaRPr lang="da-DK"/>
        </a:p>
      </dgm:t>
    </dgm:pt>
    <dgm:pt modelId="{3F44925D-1EF4-4312-A25B-C49E33E22781}" type="pres">
      <dgm:prSet presAssocID="{2379D0D3-0E7A-4995-B8C9-3FB9278DC185}" presName="arrowDiagram" presStyleCnt="0">
        <dgm:presLayoutVars>
          <dgm:chMax val="5"/>
          <dgm:dir/>
          <dgm:resizeHandles val="exact"/>
        </dgm:presLayoutVars>
      </dgm:prSet>
      <dgm:spPr/>
    </dgm:pt>
    <dgm:pt modelId="{FD600E0A-DDC6-429B-9F45-14BCFBCC696D}" type="pres">
      <dgm:prSet presAssocID="{2379D0D3-0E7A-4995-B8C9-3FB9278DC185}" presName="arrow" presStyleLbl="bgShp" presStyleIdx="0" presStyleCnt="1"/>
      <dgm:spPr>
        <a:solidFill>
          <a:srgbClr val="DDEBEA"/>
        </a:solidFill>
      </dgm:spPr>
    </dgm:pt>
    <dgm:pt modelId="{A2826952-8352-4110-869E-467F306469D7}" type="pres">
      <dgm:prSet presAssocID="{2379D0D3-0E7A-4995-B8C9-3FB9278DC185}" presName="arrowDiagram5" presStyleCnt="0"/>
      <dgm:spPr/>
    </dgm:pt>
    <dgm:pt modelId="{AB708485-741A-4821-A41B-8A876E30AE69}" type="pres">
      <dgm:prSet presAssocID="{C036FDE0-994D-4B3E-BEDA-17DF1B284127}" presName="bullet5a" presStyleLbl="node1" presStyleIdx="0" presStyleCnt="5"/>
      <dgm:spPr>
        <a:solidFill>
          <a:srgbClr val="5B9993"/>
        </a:solidFill>
      </dgm:spPr>
    </dgm:pt>
    <dgm:pt modelId="{A6E6D065-EF8D-41F0-993E-B77B603838A2}" type="pres">
      <dgm:prSet presAssocID="{C036FDE0-994D-4B3E-BEDA-17DF1B284127}" presName="textBox5a" presStyleLbl="revTx" presStyleIdx="0" presStyleCnt="5" custScaleX="112344" custScaleY="67928" custLinFactNeighborX="4300" custLinFactNeighborY="-4490">
        <dgm:presLayoutVars>
          <dgm:bulletEnabled val="1"/>
        </dgm:presLayoutVars>
      </dgm:prSet>
      <dgm:spPr/>
    </dgm:pt>
    <dgm:pt modelId="{2F8CEA49-8252-44CF-9F34-A97231864869}" type="pres">
      <dgm:prSet presAssocID="{1FD034F4-5298-4A0E-A0C3-4B5E04FA32EC}" presName="bullet5b" presStyleLbl="node1" presStyleIdx="1" presStyleCnt="5"/>
      <dgm:spPr>
        <a:solidFill>
          <a:srgbClr val="5B9993"/>
        </a:solidFill>
      </dgm:spPr>
    </dgm:pt>
    <dgm:pt modelId="{E636323F-1F72-404A-B691-728EE62BFD03}" type="pres">
      <dgm:prSet presAssocID="{1FD034F4-5298-4A0E-A0C3-4B5E04FA32EC}" presName="textBox5b" presStyleLbl="revTx" presStyleIdx="1" presStyleCnt="5" custScaleX="115733" custLinFactNeighborX="21842" custLinFactNeighborY="-1458">
        <dgm:presLayoutVars>
          <dgm:bulletEnabled val="1"/>
        </dgm:presLayoutVars>
      </dgm:prSet>
      <dgm:spPr/>
    </dgm:pt>
    <dgm:pt modelId="{45AF053D-9982-4606-8ACF-7C74387F0A3D}" type="pres">
      <dgm:prSet presAssocID="{73181079-24BC-4FBF-907F-09D8DC06544F}" presName="bullet5c" presStyleLbl="node1" presStyleIdx="2" presStyleCnt="5"/>
      <dgm:spPr>
        <a:solidFill>
          <a:srgbClr val="5B9993"/>
        </a:solidFill>
      </dgm:spPr>
    </dgm:pt>
    <dgm:pt modelId="{EEDB87C4-9C5A-4620-955A-A0021134AABE}" type="pres">
      <dgm:prSet presAssocID="{73181079-24BC-4FBF-907F-09D8DC06544F}" presName="textBox5c" presStyleLbl="revTx" presStyleIdx="2" presStyleCnt="5" custScaleY="39293" custLinFactNeighborX="12359" custLinFactNeighborY="-24901">
        <dgm:presLayoutVars>
          <dgm:bulletEnabled val="1"/>
        </dgm:presLayoutVars>
      </dgm:prSet>
      <dgm:spPr/>
    </dgm:pt>
    <dgm:pt modelId="{F0F133B4-AB47-4CCA-95CB-76D45D74158E}" type="pres">
      <dgm:prSet presAssocID="{13CE4BF5-4707-4242-98F5-6D704A1728AE}" presName="bullet5d" presStyleLbl="node1" presStyleIdx="3" presStyleCnt="5"/>
      <dgm:spPr>
        <a:solidFill>
          <a:srgbClr val="5B9993"/>
        </a:solidFill>
      </dgm:spPr>
    </dgm:pt>
    <dgm:pt modelId="{26069D93-0AB6-47BE-B865-060096C7A3E2}" type="pres">
      <dgm:prSet presAssocID="{13CE4BF5-4707-4242-98F5-6D704A1728AE}" presName="textBox5d" presStyleLbl="revTx" presStyleIdx="3" presStyleCnt="5" custScaleY="54429" custLinFactNeighborX="5088" custLinFactNeighborY="-19596">
        <dgm:presLayoutVars>
          <dgm:bulletEnabled val="1"/>
        </dgm:presLayoutVars>
      </dgm:prSet>
      <dgm:spPr/>
    </dgm:pt>
    <dgm:pt modelId="{1C9BFBDF-72D1-4EE6-80C4-1E890FC4AABC}" type="pres">
      <dgm:prSet presAssocID="{00E67A10-3801-4FDD-AE58-DB4BE107CF9E}" presName="bullet5e" presStyleLbl="node1" presStyleIdx="4" presStyleCnt="5" custLinFactNeighborX="8455" custLinFactNeighborY="-21740"/>
      <dgm:spPr>
        <a:solidFill>
          <a:srgbClr val="5B9993"/>
        </a:solidFill>
      </dgm:spPr>
    </dgm:pt>
    <dgm:pt modelId="{D9797DC9-6ECE-4A53-866A-0878C3363AB2}" type="pres">
      <dgm:prSet presAssocID="{00E67A10-3801-4FDD-AE58-DB4BE107CF9E}" presName="textBox5e" presStyleLbl="revTx" presStyleIdx="4" presStyleCnt="5">
        <dgm:presLayoutVars>
          <dgm:bulletEnabled val="1"/>
        </dgm:presLayoutVars>
      </dgm:prSet>
      <dgm:spPr/>
    </dgm:pt>
  </dgm:ptLst>
  <dgm:cxnLst>
    <dgm:cxn modelId="{C83DC205-423B-4D02-80B7-29BE68518CE7}" srcId="{2379D0D3-0E7A-4995-B8C9-3FB9278DC185}" destId="{13CE4BF5-4707-4242-98F5-6D704A1728AE}" srcOrd="3" destOrd="0" parTransId="{5833EA90-E1ED-45C3-9B7C-7405BDDA8714}" sibTransId="{6048D637-C2EF-446F-9368-8E6ED99635F0}"/>
    <dgm:cxn modelId="{4394E506-6ED0-4971-BF59-97B088A64981}" srcId="{2379D0D3-0E7A-4995-B8C9-3FB9278DC185}" destId="{73181079-24BC-4FBF-907F-09D8DC06544F}" srcOrd="2" destOrd="0" parTransId="{1C47EC46-ABA4-4F3B-A4CB-C145E5AA30A6}" sibTransId="{1A7F5D26-BB42-462F-8571-79D765C1884E}"/>
    <dgm:cxn modelId="{883AA00D-6C85-4FC6-A852-54597842956B}" srcId="{2379D0D3-0E7A-4995-B8C9-3FB9278DC185}" destId="{C036FDE0-994D-4B3E-BEDA-17DF1B284127}" srcOrd="0" destOrd="0" parTransId="{581CDB13-F763-4404-9DF6-5679DA5D6641}" sibTransId="{2F1FCE88-C24D-46C9-B9AD-704CA6CE67ED}"/>
    <dgm:cxn modelId="{E87F821D-1E6E-433F-90A3-79186F915F66}" type="presOf" srcId="{C036FDE0-994D-4B3E-BEDA-17DF1B284127}" destId="{A6E6D065-EF8D-41F0-993E-B77B603838A2}" srcOrd="0" destOrd="0" presId="urn:microsoft.com/office/officeart/2005/8/layout/arrow2"/>
    <dgm:cxn modelId="{0086B645-7769-4C16-91CB-83C6A06933A3}" srcId="{2379D0D3-0E7A-4995-B8C9-3FB9278DC185}" destId="{42D0A923-4F16-494F-A87E-1FF59A6B40EA}" srcOrd="6" destOrd="0" parTransId="{F27AA40F-6CCF-49B4-8A88-3417033E58F3}" sibTransId="{FB76769E-B81E-4658-8B68-BF544334EF19}"/>
    <dgm:cxn modelId="{83B7506F-26C1-46BC-9741-D6FBEEBE118D}" type="presOf" srcId="{13CE4BF5-4707-4242-98F5-6D704A1728AE}" destId="{26069D93-0AB6-47BE-B865-060096C7A3E2}" srcOrd="0" destOrd="0" presId="urn:microsoft.com/office/officeart/2005/8/layout/arrow2"/>
    <dgm:cxn modelId="{A97BB651-7266-4EBE-97AC-1ECC2C1E6503}" type="presOf" srcId="{2379D0D3-0E7A-4995-B8C9-3FB9278DC185}" destId="{3F44925D-1EF4-4312-A25B-C49E33E22781}" srcOrd="0" destOrd="0" presId="urn:microsoft.com/office/officeart/2005/8/layout/arrow2"/>
    <dgm:cxn modelId="{0BB5B68E-A7CB-43AF-B7A6-1D796587BCF6}" srcId="{2379D0D3-0E7A-4995-B8C9-3FB9278DC185}" destId="{1FD034F4-5298-4A0E-A0C3-4B5E04FA32EC}" srcOrd="1" destOrd="0" parTransId="{156DEED0-BADE-44F0-8C87-467DD1C0AF0D}" sibTransId="{C6806B70-D2E7-4B09-9467-8A4A0ABFC669}"/>
    <dgm:cxn modelId="{1BAD0D8F-BCD6-42C0-935D-85548597047B}" srcId="{2379D0D3-0E7A-4995-B8C9-3FB9278DC185}" destId="{00E67A10-3801-4FDD-AE58-DB4BE107CF9E}" srcOrd="4" destOrd="0" parTransId="{E0410ED8-5CD6-4476-BE53-180281F9D6D6}" sibTransId="{EAE09B97-36C6-41A3-A648-9054B4DC8925}"/>
    <dgm:cxn modelId="{ABE29FA0-4A72-4BDE-9F7E-09B2D32CB140}" type="presOf" srcId="{1FD034F4-5298-4A0E-A0C3-4B5E04FA32EC}" destId="{E636323F-1F72-404A-B691-728EE62BFD03}" srcOrd="0" destOrd="0" presId="urn:microsoft.com/office/officeart/2005/8/layout/arrow2"/>
    <dgm:cxn modelId="{211B88E0-AB28-441B-A12A-2C39F45DE5C8}" type="presOf" srcId="{73181079-24BC-4FBF-907F-09D8DC06544F}" destId="{EEDB87C4-9C5A-4620-955A-A0021134AABE}" srcOrd="0" destOrd="0" presId="urn:microsoft.com/office/officeart/2005/8/layout/arrow2"/>
    <dgm:cxn modelId="{FF1948E2-8D85-43A2-94A9-F84CFA83D9FE}" srcId="{2379D0D3-0E7A-4995-B8C9-3FB9278DC185}" destId="{B28CB3DF-74DA-4D19-953A-9DA515F8611A}" srcOrd="5" destOrd="0" parTransId="{70A66445-B071-4B7B-B4DE-86CB09C583ED}" sibTransId="{C0F3A271-E815-4861-BD30-F9B34CA318D0}"/>
    <dgm:cxn modelId="{27FC8FED-3995-4548-84D7-AA3B73A00FB6}" type="presOf" srcId="{00E67A10-3801-4FDD-AE58-DB4BE107CF9E}" destId="{D9797DC9-6ECE-4A53-866A-0878C3363AB2}" srcOrd="0" destOrd="0" presId="urn:microsoft.com/office/officeart/2005/8/layout/arrow2"/>
    <dgm:cxn modelId="{053D27FA-1BDC-4470-96EA-31AF82A05A6F}" srcId="{2379D0D3-0E7A-4995-B8C9-3FB9278DC185}" destId="{BB6F3DC0-E660-497A-9FA7-3E443CC08532}" srcOrd="7" destOrd="0" parTransId="{8A0BB186-CA7E-4665-A35D-48D7B2D85BAD}" sibTransId="{240EC69B-BEF2-47DE-9405-42E037969759}"/>
    <dgm:cxn modelId="{390CAD5D-5246-4684-ADA1-8DC819732DD9}" type="presParOf" srcId="{3F44925D-1EF4-4312-A25B-C49E33E22781}" destId="{FD600E0A-DDC6-429B-9F45-14BCFBCC696D}" srcOrd="0" destOrd="0" presId="urn:microsoft.com/office/officeart/2005/8/layout/arrow2"/>
    <dgm:cxn modelId="{ACC42167-738D-431F-BF90-104CA35E36CC}" type="presParOf" srcId="{3F44925D-1EF4-4312-A25B-C49E33E22781}" destId="{A2826952-8352-4110-869E-467F306469D7}" srcOrd="1" destOrd="0" presId="urn:microsoft.com/office/officeart/2005/8/layout/arrow2"/>
    <dgm:cxn modelId="{407DCF19-4447-48C9-9F46-A50AEFC3D9FE}" type="presParOf" srcId="{A2826952-8352-4110-869E-467F306469D7}" destId="{AB708485-741A-4821-A41B-8A876E30AE69}" srcOrd="0" destOrd="0" presId="urn:microsoft.com/office/officeart/2005/8/layout/arrow2"/>
    <dgm:cxn modelId="{79750C46-F1EB-4663-BE7D-051C7FCB658D}" type="presParOf" srcId="{A2826952-8352-4110-869E-467F306469D7}" destId="{A6E6D065-EF8D-41F0-993E-B77B603838A2}" srcOrd="1" destOrd="0" presId="urn:microsoft.com/office/officeart/2005/8/layout/arrow2"/>
    <dgm:cxn modelId="{2BE463A2-878D-42CD-B86C-02CD66ED0A6D}" type="presParOf" srcId="{A2826952-8352-4110-869E-467F306469D7}" destId="{2F8CEA49-8252-44CF-9F34-A97231864869}" srcOrd="2" destOrd="0" presId="urn:microsoft.com/office/officeart/2005/8/layout/arrow2"/>
    <dgm:cxn modelId="{1990F8A0-575C-4651-83D4-1E6CB9BE34F0}" type="presParOf" srcId="{A2826952-8352-4110-869E-467F306469D7}" destId="{E636323F-1F72-404A-B691-728EE62BFD03}" srcOrd="3" destOrd="0" presId="urn:microsoft.com/office/officeart/2005/8/layout/arrow2"/>
    <dgm:cxn modelId="{E2A87C2F-6E40-4E65-9227-18640AD1A8BA}" type="presParOf" srcId="{A2826952-8352-4110-869E-467F306469D7}" destId="{45AF053D-9982-4606-8ACF-7C74387F0A3D}" srcOrd="4" destOrd="0" presId="urn:microsoft.com/office/officeart/2005/8/layout/arrow2"/>
    <dgm:cxn modelId="{55191088-142F-4826-B9AE-982B34570D58}" type="presParOf" srcId="{A2826952-8352-4110-869E-467F306469D7}" destId="{EEDB87C4-9C5A-4620-955A-A0021134AABE}" srcOrd="5" destOrd="0" presId="urn:microsoft.com/office/officeart/2005/8/layout/arrow2"/>
    <dgm:cxn modelId="{47DC1362-12F9-4B7E-B40D-A068BDA39263}" type="presParOf" srcId="{A2826952-8352-4110-869E-467F306469D7}" destId="{F0F133B4-AB47-4CCA-95CB-76D45D74158E}" srcOrd="6" destOrd="0" presId="urn:microsoft.com/office/officeart/2005/8/layout/arrow2"/>
    <dgm:cxn modelId="{DA4A932B-7A89-49D7-8052-F50ADA2244F7}" type="presParOf" srcId="{A2826952-8352-4110-869E-467F306469D7}" destId="{26069D93-0AB6-47BE-B865-060096C7A3E2}" srcOrd="7" destOrd="0" presId="urn:microsoft.com/office/officeart/2005/8/layout/arrow2"/>
    <dgm:cxn modelId="{223AC535-D6DE-41AC-8221-567D14C60C3A}" type="presParOf" srcId="{A2826952-8352-4110-869E-467F306469D7}" destId="{1C9BFBDF-72D1-4EE6-80C4-1E890FC4AABC}" srcOrd="8" destOrd="0" presId="urn:microsoft.com/office/officeart/2005/8/layout/arrow2"/>
    <dgm:cxn modelId="{09194F1E-DA11-4607-9372-F67DDEB0D5E3}" type="presParOf" srcId="{A2826952-8352-4110-869E-467F306469D7}" destId="{D9797DC9-6ECE-4A53-866A-0878C3363AB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1BCAF4-D93E-4E32-AE7A-E6A6E10A17D6}"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da-DK"/>
        </a:p>
      </dgm:t>
    </dgm:pt>
    <dgm:pt modelId="{1ECA6C2A-FCCE-42D9-A607-556523A6DAC2}">
      <dgm:prSet phldrT="[Tekst]"/>
      <dgm:spPr>
        <a:solidFill>
          <a:srgbClr val="5B9993"/>
        </a:solidFill>
      </dgm:spPr>
      <dgm:t>
        <a:bodyPr/>
        <a:lstStyle/>
        <a:p>
          <a:r>
            <a:rPr lang="da-DK" b="1" dirty="0">
              <a:solidFill>
                <a:schemeClr val="bg1"/>
              </a:solidFill>
            </a:rPr>
            <a:t>1. Fælles forpligtende forløb og handleplan</a:t>
          </a:r>
        </a:p>
      </dgm:t>
    </dgm:pt>
    <dgm:pt modelId="{08E3698E-2A0E-43BD-B2B0-556D2B68B761}" type="parTrans" cxnId="{85F4ADE5-FEE4-4303-A44D-C819B352824D}">
      <dgm:prSet/>
      <dgm:spPr/>
      <dgm:t>
        <a:bodyPr/>
        <a:lstStyle/>
        <a:p>
          <a:endParaRPr lang="da-DK" b="1"/>
        </a:p>
      </dgm:t>
    </dgm:pt>
    <dgm:pt modelId="{91BC0507-689B-4C28-9D03-A2AE7E78BB26}" type="sibTrans" cxnId="{85F4ADE5-FEE4-4303-A44D-C819B352824D}">
      <dgm:prSet/>
      <dgm:spPr/>
      <dgm:t>
        <a:bodyPr/>
        <a:lstStyle/>
        <a:p>
          <a:endParaRPr lang="da-DK" b="1"/>
        </a:p>
      </dgm:t>
    </dgm:pt>
    <dgm:pt modelId="{A1C70C07-465A-4554-931F-E16B60176F91}">
      <dgm:prSet phldrT="[Tekst]"/>
      <dgm:spPr>
        <a:solidFill>
          <a:srgbClr val="5B9993"/>
        </a:solidFill>
      </dgm:spPr>
      <dgm:t>
        <a:bodyPr/>
        <a:lstStyle/>
        <a:p>
          <a:r>
            <a:rPr lang="da-DK" b="1" dirty="0">
              <a:solidFill>
                <a:schemeClr val="bg1"/>
              </a:solidFill>
            </a:rPr>
            <a:t>2/4. Den gode overgang mellem folkeskole og ungdomsuddannelse, herunder trivselsvejledere</a:t>
          </a:r>
        </a:p>
      </dgm:t>
    </dgm:pt>
    <dgm:pt modelId="{D83D8424-6B61-49B5-AC94-3FD6C5A0BDD8}" type="parTrans" cxnId="{2185A812-3672-4DC5-B3D6-5515023EDBDF}">
      <dgm:prSet/>
      <dgm:spPr/>
      <dgm:t>
        <a:bodyPr/>
        <a:lstStyle/>
        <a:p>
          <a:endParaRPr lang="da-DK" b="1"/>
        </a:p>
      </dgm:t>
    </dgm:pt>
    <dgm:pt modelId="{871C8D7E-6FD8-4B58-9CB1-4B90765E06BF}" type="sibTrans" cxnId="{2185A812-3672-4DC5-B3D6-5515023EDBDF}">
      <dgm:prSet/>
      <dgm:spPr/>
      <dgm:t>
        <a:bodyPr/>
        <a:lstStyle/>
        <a:p>
          <a:endParaRPr lang="da-DK" b="1"/>
        </a:p>
      </dgm:t>
    </dgm:pt>
    <dgm:pt modelId="{68E7B912-6E44-4DDA-AECB-B5569C8FCB54}">
      <dgm:prSet phldrT="[Tekst]"/>
      <dgm:spPr>
        <a:solidFill>
          <a:srgbClr val="5B9993"/>
        </a:solidFill>
      </dgm:spPr>
      <dgm:t>
        <a:bodyPr/>
        <a:lstStyle/>
        <a:p>
          <a:r>
            <a:rPr lang="da-DK" b="1" dirty="0">
              <a:solidFill>
                <a:schemeClr val="bg1"/>
              </a:solidFill>
            </a:rPr>
            <a:t>3.Oplysning om social (mis)forståelse: ”Jeg er helt normal”</a:t>
          </a:r>
        </a:p>
      </dgm:t>
    </dgm:pt>
    <dgm:pt modelId="{88C2F921-B8CA-4015-AE4A-FC2F24B6D6B1}" type="parTrans" cxnId="{A2B5532E-B3B4-480E-9DC8-A8CCC9D18886}">
      <dgm:prSet/>
      <dgm:spPr/>
      <dgm:t>
        <a:bodyPr/>
        <a:lstStyle/>
        <a:p>
          <a:endParaRPr lang="da-DK" b="1"/>
        </a:p>
      </dgm:t>
    </dgm:pt>
    <dgm:pt modelId="{D6CE6101-B77E-43D5-BE28-9DFD06543F41}" type="sibTrans" cxnId="{A2B5532E-B3B4-480E-9DC8-A8CCC9D18886}">
      <dgm:prSet/>
      <dgm:spPr/>
      <dgm:t>
        <a:bodyPr/>
        <a:lstStyle/>
        <a:p>
          <a:endParaRPr lang="da-DK" b="1"/>
        </a:p>
      </dgm:t>
    </dgm:pt>
    <dgm:pt modelId="{E29908DF-16DD-4DE4-B36D-18E7FECDEFFA}">
      <dgm:prSet phldrT="[Tekst]"/>
      <dgm:spPr>
        <a:solidFill>
          <a:srgbClr val="5B9993"/>
        </a:solidFill>
      </dgm:spPr>
      <dgm:t>
        <a:bodyPr/>
        <a:lstStyle/>
        <a:p>
          <a:r>
            <a:rPr lang="da-DK" b="1" dirty="0">
              <a:solidFill>
                <a:schemeClr val="bg1"/>
              </a:solidFill>
            </a:rPr>
            <a:t>5. Fremskudt </a:t>
          </a:r>
          <a:r>
            <a:rPr lang="da-DK" b="1">
              <a:solidFill>
                <a:schemeClr val="bg1"/>
              </a:solidFill>
            </a:rPr>
            <a:t>funktion i Børne- </a:t>
          </a:r>
          <a:r>
            <a:rPr lang="da-DK" b="1" dirty="0">
              <a:solidFill>
                <a:schemeClr val="bg1"/>
              </a:solidFill>
            </a:rPr>
            <a:t>og Ungdomspsykiatrien (satspulje projekt)</a:t>
          </a:r>
        </a:p>
      </dgm:t>
    </dgm:pt>
    <dgm:pt modelId="{1E552BE9-8C42-4F32-B552-E051087A14AB}" type="parTrans" cxnId="{29BCFD8B-2E25-4AD8-B08A-5EDFEC596C9C}">
      <dgm:prSet/>
      <dgm:spPr/>
      <dgm:t>
        <a:bodyPr/>
        <a:lstStyle/>
        <a:p>
          <a:endParaRPr lang="da-DK" b="1"/>
        </a:p>
      </dgm:t>
    </dgm:pt>
    <dgm:pt modelId="{80D5307F-3BB9-44E3-A302-9EC698522BD1}" type="sibTrans" cxnId="{29BCFD8B-2E25-4AD8-B08A-5EDFEC596C9C}">
      <dgm:prSet/>
      <dgm:spPr/>
      <dgm:t>
        <a:bodyPr/>
        <a:lstStyle/>
        <a:p>
          <a:endParaRPr lang="da-DK" b="1"/>
        </a:p>
      </dgm:t>
    </dgm:pt>
    <dgm:pt modelId="{808C9F2A-3440-4308-876D-DFAAD7553DC3}" type="pres">
      <dgm:prSet presAssocID="{3E1BCAF4-D93E-4E32-AE7A-E6A6E10A17D6}" presName="linear" presStyleCnt="0">
        <dgm:presLayoutVars>
          <dgm:dir/>
          <dgm:resizeHandles val="exact"/>
        </dgm:presLayoutVars>
      </dgm:prSet>
      <dgm:spPr/>
    </dgm:pt>
    <dgm:pt modelId="{7993381C-3744-44DB-8C09-F81EB0A57421}" type="pres">
      <dgm:prSet presAssocID="{1ECA6C2A-FCCE-42D9-A607-556523A6DAC2}" presName="comp" presStyleCnt="0"/>
      <dgm:spPr/>
    </dgm:pt>
    <dgm:pt modelId="{F4FDAEEB-EA35-4553-8747-8F2F8703DAD6}" type="pres">
      <dgm:prSet presAssocID="{1ECA6C2A-FCCE-42D9-A607-556523A6DAC2}" presName="box" presStyleLbl="node1" presStyleIdx="0" presStyleCnt="4" custLinFactNeighborX="-20851" custLinFactNeighborY="-2054"/>
      <dgm:spPr/>
    </dgm:pt>
    <dgm:pt modelId="{20E6FF0F-0CB7-4EDE-A455-F4D75B00FA84}" type="pres">
      <dgm:prSet presAssocID="{1ECA6C2A-FCCE-42D9-A607-556523A6DAC2}" presName="img" presStyleLbl="fgImgPlace1" presStyleIdx="0" presStyleCnt="4"/>
      <dgm:spPr>
        <a:blipFill rotWithShape="1">
          <a:blip xmlns:r="http://schemas.openxmlformats.org/officeDocument/2006/relationships" r:embed="rId1"/>
          <a:stretch>
            <a:fillRect/>
          </a:stretch>
        </a:blipFill>
      </dgm:spPr>
    </dgm:pt>
    <dgm:pt modelId="{9B306E91-4976-4941-8AEB-C5CA0BB42F3E}" type="pres">
      <dgm:prSet presAssocID="{1ECA6C2A-FCCE-42D9-A607-556523A6DAC2}" presName="text" presStyleLbl="node1" presStyleIdx="0" presStyleCnt="4">
        <dgm:presLayoutVars>
          <dgm:bulletEnabled val="1"/>
        </dgm:presLayoutVars>
      </dgm:prSet>
      <dgm:spPr/>
    </dgm:pt>
    <dgm:pt modelId="{331A3385-71BA-420A-B9C5-13FC08A9BF78}" type="pres">
      <dgm:prSet presAssocID="{91BC0507-689B-4C28-9D03-A2AE7E78BB26}" presName="spacer" presStyleCnt="0"/>
      <dgm:spPr/>
    </dgm:pt>
    <dgm:pt modelId="{0CBB512F-87B8-44FD-B97F-4917B5BFA841}" type="pres">
      <dgm:prSet presAssocID="{A1C70C07-465A-4554-931F-E16B60176F91}" presName="comp" presStyleCnt="0"/>
      <dgm:spPr/>
    </dgm:pt>
    <dgm:pt modelId="{F58081B4-51C1-45D9-8FA8-68E79C3DB61F}" type="pres">
      <dgm:prSet presAssocID="{A1C70C07-465A-4554-931F-E16B60176F91}" presName="box" presStyleLbl="node1" presStyleIdx="1" presStyleCnt="4"/>
      <dgm:spPr/>
    </dgm:pt>
    <dgm:pt modelId="{C925B617-0636-4CAE-99C3-EF6FD02E8D5E}" type="pres">
      <dgm:prSet presAssocID="{A1C70C07-465A-4554-931F-E16B60176F91}" presName="img" presStyleLbl="fgImgPlace1" presStyleIdx="1" presStyleCnt="4"/>
      <dgm:spPr>
        <a:blipFill rotWithShape="1">
          <a:blip xmlns:r="http://schemas.openxmlformats.org/officeDocument/2006/relationships" r:embed="rId2"/>
          <a:stretch>
            <a:fillRect/>
          </a:stretch>
        </a:blipFill>
      </dgm:spPr>
    </dgm:pt>
    <dgm:pt modelId="{0E7568B3-D88E-4012-8B4A-C4FE9A6BD611}" type="pres">
      <dgm:prSet presAssocID="{A1C70C07-465A-4554-931F-E16B60176F91}" presName="text" presStyleLbl="node1" presStyleIdx="1" presStyleCnt="4">
        <dgm:presLayoutVars>
          <dgm:bulletEnabled val="1"/>
        </dgm:presLayoutVars>
      </dgm:prSet>
      <dgm:spPr/>
    </dgm:pt>
    <dgm:pt modelId="{DD421DB4-F513-493C-A488-95DC7F3B67A1}" type="pres">
      <dgm:prSet presAssocID="{871C8D7E-6FD8-4B58-9CB1-4B90765E06BF}" presName="spacer" presStyleCnt="0"/>
      <dgm:spPr/>
    </dgm:pt>
    <dgm:pt modelId="{E4B2174C-7505-452A-BA7C-CB709BD947DE}" type="pres">
      <dgm:prSet presAssocID="{68E7B912-6E44-4DDA-AECB-B5569C8FCB54}" presName="comp" presStyleCnt="0"/>
      <dgm:spPr/>
    </dgm:pt>
    <dgm:pt modelId="{EF6AA400-D29A-477F-B52F-DC9444384820}" type="pres">
      <dgm:prSet presAssocID="{68E7B912-6E44-4DDA-AECB-B5569C8FCB54}" presName="box" presStyleLbl="node1" presStyleIdx="2" presStyleCnt="4"/>
      <dgm:spPr/>
    </dgm:pt>
    <dgm:pt modelId="{B0C9CC9D-F75D-45EB-9BA2-4706401547DB}" type="pres">
      <dgm:prSet presAssocID="{68E7B912-6E44-4DDA-AECB-B5569C8FCB54}" presName="img" presStyleLbl="fgImgPlace1" presStyleIdx="2" presStyleCnt="4"/>
      <dgm:spPr>
        <a:blipFill rotWithShape="1">
          <a:blip xmlns:r="http://schemas.openxmlformats.org/officeDocument/2006/relationships" r:embed="rId3"/>
          <a:stretch>
            <a:fillRect/>
          </a:stretch>
        </a:blipFill>
      </dgm:spPr>
    </dgm:pt>
    <dgm:pt modelId="{25AF94C5-8B65-4C70-9ADA-78BC9F99298E}" type="pres">
      <dgm:prSet presAssocID="{68E7B912-6E44-4DDA-AECB-B5569C8FCB54}" presName="text" presStyleLbl="node1" presStyleIdx="2" presStyleCnt="4">
        <dgm:presLayoutVars>
          <dgm:bulletEnabled val="1"/>
        </dgm:presLayoutVars>
      </dgm:prSet>
      <dgm:spPr/>
    </dgm:pt>
    <dgm:pt modelId="{71045326-302E-425D-9508-44AEEB887CF3}" type="pres">
      <dgm:prSet presAssocID="{D6CE6101-B77E-43D5-BE28-9DFD06543F41}" presName="spacer" presStyleCnt="0"/>
      <dgm:spPr/>
    </dgm:pt>
    <dgm:pt modelId="{AF828299-FC86-4638-9674-AD28DC54E972}" type="pres">
      <dgm:prSet presAssocID="{E29908DF-16DD-4DE4-B36D-18E7FECDEFFA}" presName="comp" presStyleCnt="0"/>
      <dgm:spPr/>
    </dgm:pt>
    <dgm:pt modelId="{3A1F55B8-54EC-4400-9EE3-9EE08E815922}" type="pres">
      <dgm:prSet presAssocID="{E29908DF-16DD-4DE4-B36D-18E7FECDEFFA}" presName="box" presStyleLbl="node1" presStyleIdx="3" presStyleCnt="4"/>
      <dgm:spPr/>
    </dgm:pt>
    <dgm:pt modelId="{22E24799-E1DD-4D44-9221-164685534B9E}" type="pres">
      <dgm:prSet presAssocID="{E29908DF-16DD-4DE4-B36D-18E7FECDEFFA}" presName="img" presStyleLbl="fgImgPlace1" presStyleIdx="3" presStyleCnt="4"/>
      <dgm:spPr>
        <a:blipFill rotWithShape="1">
          <a:blip xmlns:r="http://schemas.openxmlformats.org/officeDocument/2006/relationships" r:embed="rId4"/>
          <a:stretch>
            <a:fillRect/>
          </a:stretch>
        </a:blipFill>
      </dgm:spPr>
    </dgm:pt>
    <dgm:pt modelId="{6A84AB71-A0AB-42C7-8862-AC76F6F40DC8}" type="pres">
      <dgm:prSet presAssocID="{E29908DF-16DD-4DE4-B36D-18E7FECDEFFA}" presName="text" presStyleLbl="node1" presStyleIdx="3" presStyleCnt="4">
        <dgm:presLayoutVars>
          <dgm:bulletEnabled val="1"/>
        </dgm:presLayoutVars>
      </dgm:prSet>
      <dgm:spPr/>
    </dgm:pt>
  </dgm:ptLst>
  <dgm:cxnLst>
    <dgm:cxn modelId="{2185A812-3672-4DC5-B3D6-5515023EDBDF}" srcId="{3E1BCAF4-D93E-4E32-AE7A-E6A6E10A17D6}" destId="{A1C70C07-465A-4554-931F-E16B60176F91}" srcOrd="1" destOrd="0" parTransId="{D83D8424-6B61-49B5-AC94-3FD6C5A0BDD8}" sibTransId="{871C8D7E-6FD8-4B58-9CB1-4B90765E06BF}"/>
    <dgm:cxn modelId="{A2B5532E-B3B4-480E-9DC8-A8CCC9D18886}" srcId="{3E1BCAF4-D93E-4E32-AE7A-E6A6E10A17D6}" destId="{68E7B912-6E44-4DDA-AECB-B5569C8FCB54}" srcOrd="2" destOrd="0" parTransId="{88C2F921-B8CA-4015-AE4A-FC2F24B6D6B1}" sibTransId="{D6CE6101-B77E-43D5-BE28-9DFD06543F41}"/>
    <dgm:cxn modelId="{8F82BA86-CC82-4908-928A-29D91188013A}" type="presOf" srcId="{3E1BCAF4-D93E-4E32-AE7A-E6A6E10A17D6}" destId="{808C9F2A-3440-4308-876D-DFAAD7553DC3}" srcOrd="0" destOrd="0" presId="urn:microsoft.com/office/officeart/2005/8/layout/vList4"/>
    <dgm:cxn modelId="{29BCFD8B-2E25-4AD8-B08A-5EDFEC596C9C}" srcId="{3E1BCAF4-D93E-4E32-AE7A-E6A6E10A17D6}" destId="{E29908DF-16DD-4DE4-B36D-18E7FECDEFFA}" srcOrd="3" destOrd="0" parTransId="{1E552BE9-8C42-4F32-B552-E051087A14AB}" sibTransId="{80D5307F-3BB9-44E3-A302-9EC698522BD1}"/>
    <dgm:cxn modelId="{F9B9379B-E1C7-4F06-A627-86625C4C27F4}" type="presOf" srcId="{E29908DF-16DD-4DE4-B36D-18E7FECDEFFA}" destId="{3A1F55B8-54EC-4400-9EE3-9EE08E815922}" srcOrd="0" destOrd="0" presId="urn:microsoft.com/office/officeart/2005/8/layout/vList4"/>
    <dgm:cxn modelId="{05B394B1-2AE6-4916-9860-3BD0AC6C6A4D}" type="presOf" srcId="{A1C70C07-465A-4554-931F-E16B60176F91}" destId="{0E7568B3-D88E-4012-8B4A-C4FE9A6BD611}" srcOrd="1" destOrd="0" presId="urn:microsoft.com/office/officeart/2005/8/layout/vList4"/>
    <dgm:cxn modelId="{2DA419B2-A7A2-4A55-A348-9827B67DF717}" type="presOf" srcId="{1ECA6C2A-FCCE-42D9-A607-556523A6DAC2}" destId="{9B306E91-4976-4941-8AEB-C5CA0BB42F3E}" srcOrd="1" destOrd="0" presId="urn:microsoft.com/office/officeart/2005/8/layout/vList4"/>
    <dgm:cxn modelId="{2F7EF9C1-8360-42D0-974B-6799AE0A759B}" type="presOf" srcId="{1ECA6C2A-FCCE-42D9-A607-556523A6DAC2}" destId="{F4FDAEEB-EA35-4553-8747-8F2F8703DAD6}" srcOrd="0" destOrd="0" presId="urn:microsoft.com/office/officeart/2005/8/layout/vList4"/>
    <dgm:cxn modelId="{BDB02ED3-2174-47F6-B3AF-2E3B6969407A}" type="presOf" srcId="{68E7B912-6E44-4DDA-AECB-B5569C8FCB54}" destId="{EF6AA400-D29A-477F-B52F-DC9444384820}" srcOrd="0" destOrd="0" presId="urn:microsoft.com/office/officeart/2005/8/layout/vList4"/>
    <dgm:cxn modelId="{4036F8DB-DFE1-4A8D-858C-DCC6F14F50BF}" type="presOf" srcId="{A1C70C07-465A-4554-931F-E16B60176F91}" destId="{F58081B4-51C1-45D9-8FA8-68E79C3DB61F}" srcOrd="0" destOrd="0" presId="urn:microsoft.com/office/officeart/2005/8/layout/vList4"/>
    <dgm:cxn modelId="{CEAB22DC-20EE-4F17-9BCB-A65C2984FFD8}" type="presOf" srcId="{68E7B912-6E44-4DDA-AECB-B5569C8FCB54}" destId="{25AF94C5-8B65-4C70-9ADA-78BC9F99298E}" srcOrd="1" destOrd="0" presId="urn:microsoft.com/office/officeart/2005/8/layout/vList4"/>
    <dgm:cxn modelId="{85F4ADE5-FEE4-4303-A44D-C819B352824D}" srcId="{3E1BCAF4-D93E-4E32-AE7A-E6A6E10A17D6}" destId="{1ECA6C2A-FCCE-42D9-A607-556523A6DAC2}" srcOrd="0" destOrd="0" parTransId="{08E3698E-2A0E-43BD-B2B0-556D2B68B761}" sibTransId="{91BC0507-689B-4C28-9D03-A2AE7E78BB26}"/>
    <dgm:cxn modelId="{FE6DE9ED-03C0-4CAE-9808-E6E40B52C84E}" type="presOf" srcId="{E29908DF-16DD-4DE4-B36D-18E7FECDEFFA}" destId="{6A84AB71-A0AB-42C7-8862-AC76F6F40DC8}" srcOrd="1" destOrd="0" presId="urn:microsoft.com/office/officeart/2005/8/layout/vList4"/>
    <dgm:cxn modelId="{21948BF9-2AF2-4D15-A953-4148C3E64B72}" type="presParOf" srcId="{808C9F2A-3440-4308-876D-DFAAD7553DC3}" destId="{7993381C-3744-44DB-8C09-F81EB0A57421}" srcOrd="0" destOrd="0" presId="urn:microsoft.com/office/officeart/2005/8/layout/vList4"/>
    <dgm:cxn modelId="{A938F360-6741-44FC-802B-C39FD49A482B}" type="presParOf" srcId="{7993381C-3744-44DB-8C09-F81EB0A57421}" destId="{F4FDAEEB-EA35-4553-8747-8F2F8703DAD6}" srcOrd="0" destOrd="0" presId="urn:microsoft.com/office/officeart/2005/8/layout/vList4"/>
    <dgm:cxn modelId="{B6FCCD70-7D3D-4479-9DD8-D8F08E3B149A}" type="presParOf" srcId="{7993381C-3744-44DB-8C09-F81EB0A57421}" destId="{20E6FF0F-0CB7-4EDE-A455-F4D75B00FA84}" srcOrd="1" destOrd="0" presId="urn:microsoft.com/office/officeart/2005/8/layout/vList4"/>
    <dgm:cxn modelId="{75484091-E9F0-4DD5-8729-3675DD25B9C4}" type="presParOf" srcId="{7993381C-3744-44DB-8C09-F81EB0A57421}" destId="{9B306E91-4976-4941-8AEB-C5CA0BB42F3E}" srcOrd="2" destOrd="0" presId="urn:microsoft.com/office/officeart/2005/8/layout/vList4"/>
    <dgm:cxn modelId="{41D06D59-1AAA-44A3-929A-04AAEE388C9F}" type="presParOf" srcId="{808C9F2A-3440-4308-876D-DFAAD7553DC3}" destId="{331A3385-71BA-420A-B9C5-13FC08A9BF78}" srcOrd="1" destOrd="0" presId="urn:microsoft.com/office/officeart/2005/8/layout/vList4"/>
    <dgm:cxn modelId="{988D69C3-F494-46D7-9D4F-DB982B38E010}" type="presParOf" srcId="{808C9F2A-3440-4308-876D-DFAAD7553DC3}" destId="{0CBB512F-87B8-44FD-B97F-4917B5BFA841}" srcOrd="2" destOrd="0" presId="urn:microsoft.com/office/officeart/2005/8/layout/vList4"/>
    <dgm:cxn modelId="{4C4F3894-AE4F-4CC9-90D0-0B9EC1C93DB9}" type="presParOf" srcId="{0CBB512F-87B8-44FD-B97F-4917B5BFA841}" destId="{F58081B4-51C1-45D9-8FA8-68E79C3DB61F}" srcOrd="0" destOrd="0" presId="urn:microsoft.com/office/officeart/2005/8/layout/vList4"/>
    <dgm:cxn modelId="{0451E2E3-55D8-487E-ABCE-F3D23A61AFB5}" type="presParOf" srcId="{0CBB512F-87B8-44FD-B97F-4917B5BFA841}" destId="{C925B617-0636-4CAE-99C3-EF6FD02E8D5E}" srcOrd="1" destOrd="0" presId="urn:microsoft.com/office/officeart/2005/8/layout/vList4"/>
    <dgm:cxn modelId="{6A7EC293-7A9A-43D9-B515-0EE801075192}" type="presParOf" srcId="{0CBB512F-87B8-44FD-B97F-4917B5BFA841}" destId="{0E7568B3-D88E-4012-8B4A-C4FE9A6BD611}" srcOrd="2" destOrd="0" presId="urn:microsoft.com/office/officeart/2005/8/layout/vList4"/>
    <dgm:cxn modelId="{825020BE-1BEF-40CD-862E-E48F2324BE4D}" type="presParOf" srcId="{808C9F2A-3440-4308-876D-DFAAD7553DC3}" destId="{DD421DB4-F513-493C-A488-95DC7F3B67A1}" srcOrd="3" destOrd="0" presId="urn:microsoft.com/office/officeart/2005/8/layout/vList4"/>
    <dgm:cxn modelId="{85BED456-CB56-44EB-8C86-2AF64AE68E75}" type="presParOf" srcId="{808C9F2A-3440-4308-876D-DFAAD7553DC3}" destId="{E4B2174C-7505-452A-BA7C-CB709BD947DE}" srcOrd="4" destOrd="0" presId="urn:microsoft.com/office/officeart/2005/8/layout/vList4"/>
    <dgm:cxn modelId="{CD5E448E-AFEC-41D4-B6E4-8C7D0409576A}" type="presParOf" srcId="{E4B2174C-7505-452A-BA7C-CB709BD947DE}" destId="{EF6AA400-D29A-477F-B52F-DC9444384820}" srcOrd="0" destOrd="0" presId="urn:microsoft.com/office/officeart/2005/8/layout/vList4"/>
    <dgm:cxn modelId="{F1A7BCE8-0B1A-4063-85EB-09AA49D16AB7}" type="presParOf" srcId="{E4B2174C-7505-452A-BA7C-CB709BD947DE}" destId="{B0C9CC9D-F75D-45EB-9BA2-4706401547DB}" srcOrd="1" destOrd="0" presId="urn:microsoft.com/office/officeart/2005/8/layout/vList4"/>
    <dgm:cxn modelId="{E6E3A7C3-95AF-4691-9551-E4F5AE2D1709}" type="presParOf" srcId="{E4B2174C-7505-452A-BA7C-CB709BD947DE}" destId="{25AF94C5-8B65-4C70-9ADA-78BC9F99298E}" srcOrd="2" destOrd="0" presId="urn:microsoft.com/office/officeart/2005/8/layout/vList4"/>
    <dgm:cxn modelId="{B791EE83-55E9-490B-8DB9-EA1F5E3D01E0}" type="presParOf" srcId="{808C9F2A-3440-4308-876D-DFAAD7553DC3}" destId="{71045326-302E-425D-9508-44AEEB887CF3}" srcOrd="5" destOrd="0" presId="urn:microsoft.com/office/officeart/2005/8/layout/vList4"/>
    <dgm:cxn modelId="{E6B7A78B-1C75-4457-8676-61E623526A8A}" type="presParOf" srcId="{808C9F2A-3440-4308-876D-DFAAD7553DC3}" destId="{AF828299-FC86-4638-9674-AD28DC54E972}" srcOrd="6" destOrd="0" presId="urn:microsoft.com/office/officeart/2005/8/layout/vList4"/>
    <dgm:cxn modelId="{DB9B553C-A355-4528-9726-C6DA4B2E4983}" type="presParOf" srcId="{AF828299-FC86-4638-9674-AD28DC54E972}" destId="{3A1F55B8-54EC-4400-9EE3-9EE08E815922}" srcOrd="0" destOrd="0" presId="urn:microsoft.com/office/officeart/2005/8/layout/vList4"/>
    <dgm:cxn modelId="{A83C2C49-BF41-4B9E-B44C-D6DA40A2039E}" type="presParOf" srcId="{AF828299-FC86-4638-9674-AD28DC54E972}" destId="{22E24799-E1DD-4D44-9221-164685534B9E}" srcOrd="1" destOrd="0" presId="urn:microsoft.com/office/officeart/2005/8/layout/vList4"/>
    <dgm:cxn modelId="{EB762FF5-6971-4296-862D-C3593B46FF7C}" type="presParOf" srcId="{AF828299-FC86-4638-9674-AD28DC54E972}" destId="{6A84AB71-A0AB-42C7-8862-AC76F6F40DC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1BCAF4-D93E-4E32-AE7A-E6A6E10A17D6}"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da-DK"/>
        </a:p>
      </dgm:t>
    </dgm:pt>
    <dgm:pt modelId="{1ECA6C2A-FCCE-42D9-A607-556523A6DAC2}">
      <dgm:prSet phldrT="[Tekst]"/>
      <dgm:spPr>
        <a:solidFill>
          <a:srgbClr val="5B9993"/>
        </a:solidFill>
      </dgm:spPr>
      <dgm:t>
        <a:bodyPr/>
        <a:lstStyle/>
        <a:p>
          <a:r>
            <a:rPr lang="da-DK" b="0" dirty="0">
              <a:solidFill>
                <a:schemeClr val="bg1"/>
              </a:solidFill>
            </a:rPr>
            <a:t>6. </a:t>
          </a:r>
          <a:r>
            <a:rPr lang="da-DK" b="0" dirty="0"/>
            <a:t>Én borger – ét fælles forløb</a:t>
          </a:r>
          <a:endParaRPr lang="da-DK" b="0" dirty="0">
            <a:solidFill>
              <a:schemeClr val="bg1"/>
            </a:solidFill>
          </a:endParaRPr>
        </a:p>
      </dgm:t>
    </dgm:pt>
    <dgm:pt modelId="{08E3698E-2A0E-43BD-B2B0-556D2B68B761}" type="parTrans" cxnId="{85F4ADE5-FEE4-4303-A44D-C819B352824D}">
      <dgm:prSet/>
      <dgm:spPr/>
      <dgm:t>
        <a:bodyPr/>
        <a:lstStyle/>
        <a:p>
          <a:endParaRPr lang="da-DK" b="0"/>
        </a:p>
      </dgm:t>
    </dgm:pt>
    <dgm:pt modelId="{91BC0507-689B-4C28-9D03-A2AE7E78BB26}" type="sibTrans" cxnId="{85F4ADE5-FEE4-4303-A44D-C819B352824D}">
      <dgm:prSet/>
      <dgm:spPr/>
      <dgm:t>
        <a:bodyPr/>
        <a:lstStyle/>
        <a:p>
          <a:endParaRPr lang="da-DK" b="0"/>
        </a:p>
      </dgm:t>
    </dgm:pt>
    <dgm:pt modelId="{2C24B468-D7BA-4BA2-A19C-96A0EC465FD3}">
      <dgm:prSet phldrT="[Tekst]"/>
      <dgm:spPr>
        <a:solidFill>
          <a:srgbClr val="5B9993"/>
        </a:solidFill>
      </dgm:spPr>
      <dgm:t>
        <a:bodyPr/>
        <a:lstStyle/>
        <a:p>
          <a:r>
            <a:rPr lang="da-DK" b="0" dirty="0">
              <a:solidFill>
                <a:schemeClr val="bg1"/>
              </a:solidFill>
            </a:rPr>
            <a:t>9. </a:t>
          </a:r>
          <a:r>
            <a:rPr lang="da-DK" b="0" dirty="0"/>
            <a:t>Udgående ambulante teams</a:t>
          </a:r>
          <a:endParaRPr lang="da-DK" b="0" dirty="0">
            <a:solidFill>
              <a:schemeClr val="bg1"/>
            </a:solidFill>
          </a:endParaRPr>
        </a:p>
      </dgm:t>
    </dgm:pt>
    <dgm:pt modelId="{C08BEA6D-565F-4BEF-BAED-22EB8B5C406B}" type="parTrans" cxnId="{3DDE72F3-08FE-4600-9223-3961331EA7DB}">
      <dgm:prSet/>
      <dgm:spPr/>
      <dgm:t>
        <a:bodyPr/>
        <a:lstStyle/>
        <a:p>
          <a:endParaRPr lang="da-DK" b="0"/>
        </a:p>
      </dgm:t>
    </dgm:pt>
    <dgm:pt modelId="{CD68E93C-0E63-42B2-B875-BA90C51E2093}" type="sibTrans" cxnId="{3DDE72F3-08FE-4600-9223-3961331EA7DB}">
      <dgm:prSet/>
      <dgm:spPr/>
      <dgm:t>
        <a:bodyPr/>
        <a:lstStyle/>
        <a:p>
          <a:endParaRPr lang="da-DK" b="0"/>
        </a:p>
      </dgm:t>
    </dgm:pt>
    <dgm:pt modelId="{68E7B912-6E44-4DDA-AECB-B5569C8FCB54}">
      <dgm:prSet phldrT="[Tekst]"/>
      <dgm:spPr>
        <a:solidFill>
          <a:srgbClr val="5B9993"/>
        </a:solidFill>
      </dgm:spPr>
      <dgm:t>
        <a:bodyPr/>
        <a:lstStyle/>
        <a:p>
          <a:r>
            <a:rPr lang="da-DK" b="0" dirty="0">
              <a:solidFill>
                <a:schemeClr val="bg1"/>
              </a:solidFill>
            </a:rPr>
            <a:t>8. </a:t>
          </a:r>
          <a:r>
            <a:rPr lang="da-DK" b="0" dirty="0"/>
            <a:t>Initiativer for de mest udsatte borgere</a:t>
          </a:r>
          <a:endParaRPr lang="da-DK" b="0" dirty="0">
            <a:solidFill>
              <a:schemeClr val="bg1"/>
            </a:solidFill>
          </a:endParaRPr>
        </a:p>
      </dgm:t>
    </dgm:pt>
    <dgm:pt modelId="{D6CE6101-B77E-43D5-BE28-9DFD06543F41}" type="sibTrans" cxnId="{A2B5532E-B3B4-480E-9DC8-A8CCC9D18886}">
      <dgm:prSet/>
      <dgm:spPr/>
      <dgm:t>
        <a:bodyPr/>
        <a:lstStyle/>
        <a:p>
          <a:endParaRPr lang="da-DK" b="0"/>
        </a:p>
      </dgm:t>
    </dgm:pt>
    <dgm:pt modelId="{88C2F921-B8CA-4015-AE4A-FC2F24B6D6B1}" type="parTrans" cxnId="{A2B5532E-B3B4-480E-9DC8-A8CCC9D18886}">
      <dgm:prSet/>
      <dgm:spPr/>
      <dgm:t>
        <a:bodyPr/>
        <a:lstStyle/>
        <a:p>
          <a:endParaRPr lang="da-DK" b="0"/>
        </a:p>
      </dgm:t>
    </dgm:pt>
    <dgm:pt modelId="{A1C70C07-465A-4554-931F-E16B60176F91}">
      <dgm:prSet phldrT="[Tekst]"/>
      <dgm:spPr>
        <a:solidFill>
          <a:srgbClr val="5B9993"/>
        </a:solidFill>
      </dgm:spPr>
      <dgm:t>
        <a:bodyPr/>
        <a:lstStyle/>
        <a:p>
          <a:r>
            <a:rPr lang="da-DK" b="0" dirty="0">
              <a:solidFill>
                <a:schemeClr val="bg1"/>
              </a:solidFill>
            </a:rPr>
            <a:t>7. </a:t>
          </a:r>
          <a:r>
            <a:rPr lang="da-DK" b="0" dirty="0"/>
            <a:t>Tværsektorielt call-center</a:t>
          </a:r>
          <a:endParaRPr lang="da-DK" b="0" dirty="0">
            <a:solidFill>
              <a:schemeClr val="bg1"/>
            </a:solidFill>
          </a:endParaRPr>
        </a:p>
      </dgm:t>
    </dgm:pt>
    <dgm:pt modelId="{871C8D7E-6FD8-4B58-9CB1-4B90765E06BF}" type="sibTrans" cxnId="{2185A812-3672-4DC5-B3D6-5515023EDBDF}">
      <dgm:prSet/>
      <dgm:spPr/>
      <dgm:t>
        <a:bodyPr/>
        <a:lstStyle/>
        <a:p>
          <a:endParaRPr lang="da-DK" b="0"/>
        </a:p>
      </dgm:t>
    </dgm:pt>
    <dgm:pt modelId="{D83D8424-6B61-49B5-AC94-3FD6C5A0BDD8}" type="parTrans" cxnId="{2185A812-3672-4DC5-B3D6-5515023EDBDF}">
      <dgm:prSet/>
      <dgm:spPr/>
      <dgm:t>
        <a:bodyPr/>
        <a:lstStyle/>
        <a:p>
          <a:endParaRPr lang="da-DK" b="0"/>
        </a:p>
      </dgm:t>
    </dgm:pt>
    <dgm:pt modelId="{808C9F2A-3440-4308-876D-DFAAD7553DC3}" type="pres">
      <dgm:prSet presAssocID="{3E1BCAF4-D93E-4E32-AE7A-E6A6E10A17D6}" presName="linear" presStyleCnt="0">
        <dgm:presLayoutVars>
          <dgm:dir/>
          <dgm:resizeHandles val="exact"/>
        </dgm:presLayoutVars>
      </dgm:prSet>
      <dgm:spPr/>
    </dgm:pt>
    <dgm:pt modelId="{7993381C-3744-44DB-8C09-F81EB0A57421}" type="pres">
      <dgm:prSet presAssocID="{1ECA6C2A-FCCE-42D9-A607-556523A6DAC2}" presName="comp" presStyleCnt="0"/>
      <dgm:spPr/>
    </dgm:pt>
    <dgm:pt modelId="{F4FDAEEB-EA35-4553-8747-8F2F8703DAD6}" type="pres">
      <dgm:prSet presAssocID="{1ECA6C2A-FCCE-42D9-A607-556523A6DAC2}" presName="box" presStyleLbl="node1" presStyleIdx="0" presStyleCnt="4" custLinFactNeighborX="-32568" custLinFactNeighborY="1568"/>
      <dgm:spPr/>
    </dgm:pt>
    <dgm:pt modelId="{20E6FF0F-0CB7-4EDE-A455-F4D75B00FA84}" type="pres">
      <dgm:prSet presAssocID="{1ECA6C2A-FCCE-42D9-A607-556523A6DAC2}" presName="img" presStyleLbl="fgImgPlace1" presStyleIdx="0" presStyleCnt="4"/>
      <dgm:spPr>
        <a:blipFill rotWithShape="1">
          <a:blip xmlns:r="http://schemas.openxmlformats.org/officeDocument/2006/relationships" r:embed="rId1"/>
          <a:stretch>
            <a:fillRect/>
          </a:stretch>
        </a:blipFill>
      </dgm:spPr>
    </dgm:pt>
    <dgm:pt modelId="{9B306E91-4976-4941-8AEB-C5CA0BB42F3E}" type="pres">
      <dgm:prSet presAssocID="{1ECA6C2A-FCCE-42D9-A607-556523A6DAC2}" presName="text" presStyleLbl="node1" presStyleIdx="0" presStyleCnt="4">
        <dgm:presLayoutVars>
          <dgm:bulletEnabled val="1"/>
        </dgm:presLayoutVars>
      </dgm:prSet>
      <dgm:spPr/>
    </dgm:pt>
    <dgm:pt modelId="{331A3385-71BA-420A-B9C5-13FC08A9BF78}" type="pres">
      <dgm:prSet presAssocID="{91BC0507-689B-4C28-9D03-A2AE7E78BB26}" presName="spacer" presStyleCnt="0"/>
      <dgm:spPr/>
    </dgm:pt>
    <dgm:pt modelId="{0CBB512F-87B8-44FD-B97F-4917B5BFA841}" type="pres">
      <dgm:prSet presAssocID="{A1C70C07-465A-4554-931F-E16B60176F91}" presName="comp" presStyleCnt="0"/>
      <dgm:spPr/>
    </dgm:pt>
    <dgm:pt modelId="{F58081B4-51C1-45D9-8FA8-68E79C3DB61F}" type="pres">
      <dgm:prSet presAssocID="{A1C70C07-465A-4554-931F-E16B60176F91}" presName="box" presStyleLbl="node1" presStyleIdx="1" presStyleCnt="4"/>
      <dgm:spPr/>
    </dgm:pt>
    <dgm:pt modelId="{C925B617-0636-4CAE-99C3-EF6FD02E8D5E}" type="pres">
      <dgm:prSet presAssocID="{A1C70C07-465A-4554-931F-E16B60176F91}" presName="img" presStyleLbl="fgImgPlace1" presStyleIdx="1" presStyleCnt="4"/>
      <dgm:spPr>
        <a:blipFill rotWithShape="1">
          <a:blip xmlns:r="http://schemas.openxmlformats.org/officeDocument/2006/relationships" r:embed="rId2"/>
          <a:stretch>
            <a:fillRect/>
          </a:stretch>
        </a:blipFill>
      </dgm:spPr>
    </dgm:pt>
    <dgm:pt modelId="{0E7568B3-D88E-4012-8B4A-C4FE9A6BD611}" type="pres">
      <dgm:prSet presAssocID="{A1C70C07-465A-4554-931F-E16B60176F91}" presName="text" presStyleLbl="node1" presStyleIdx="1" presStyleCnt="4">
        <dgm:presLayoutVars>
          <dgm:bulletEnabled val="1"/>
        </dgm:presLayoutVars>
      </dgm:prSet>
      <dgm:spPr/>
    </dgm:pt>
    <dgm:pt modelId="{DD421DB4-F513-493C-A488-95DC7F3B67A1}" type="pres">
      <dgm:prSet presAssocID="{871C8D7E-6FD8-4B58-9CB1-4B90765E06BF}" presName="spacer" presStyleCnt="0"/>
      <dgm:spPr/>
    </dgm:pt>
    <dgm:pt modelId="{E4B2174C-7505-452A-BA7C-CB709BD947DE}" type="pres">
      <dgm:prSet presAssocID="{68E7B912-6E44-4DDA-AECB-B5569C8FCB54}" presName="comp" presStyleCnt="0"/>
      <dgm:spPr/>
    </dgm:pt>
    <dgm:pt modelId="{EF6AA400-D29A-477F-B52F-DC9444384820}" type="pres">
      <dgm:prSet presAssocID="{68E7B912-6E44-4DDA-AECB-B5569C8FCB54}" presName="box" presStyleLbl="node1" presStyleIdx="2" presStyleCnt="4"/>
      <dgm:spPr/>
    </dgm:pt>
    <dgm:pt modelId="{B0C9CC9D-F75D-45EB-9BA2-4706401547DB}" type="pres">
      <dgm:prSet presAssocID="{68E7B912-6E44-4DDA-AECB-B5569C8FCB54}" presName="img" presStyleLbl="fgImgPlace1" presStyleIdx="2" presStyleCnt="4"/>
      <dgm:spPr>
        <a:blipFill rotWithShape="1">
          <a:blip xmlns:r="http://schemas.openxmlformats.org/officeDocument/2006/relationships" r:embed="rId3"/>
          <a:stretch>
            <a:fillRect/>
          </a:stretch>
        </a:blipFill>
      </dgm:spPr>
    </dgm:pt>
    <dgm:pt modelId="{25AF94C5-8B65-4C70-9ADA-78BC9F99298E}" type="pres">
      <dgm:prSet presAssocID="{68E7B912-6E44-4DDA-AECB-B5569C8FCB54}" presName="text" presStyleLbl="node1" presStyleIdx="2" presStyleCnt="4">
        <dgm:presLayoutVars>
          <dgm:bulletEnabled val="1"/>
        </dgm:presLayoutVars>
      </dgm:prSet>
      <dgm:spPr/>
    </dgm:pt>
    <dgm:pt modelId="{71045326-302E-425D-9508-44AEEB887CF3}" type="pres">
      <dgm:prSet presAssocID="{D6CE6101-B77E-43D5-BE28-9DFD06543F41}" presName="spacer" presStyleCnt="0"/>
      <dgm:spPr/>
    </dgm:pt>
    <dgm:pt modelId="{D9CBAB96-FD15-4240-B70C-E2F343E4C43A}" type="pres">
      <dgm:prSet presAssocID="{2C24B468-D7BA-4BA2-A19C-96A0EC465FD3}" presName="comp" presStyleCnt="0"/>
      <dgm:spPr/>
    </dgm:pt>
    <dgm:pt modelId="{BB47E610-BCB9-45AD-B010-948EDDAEC477}" type="pres">
      <dgm:prSet presAssocID="{2C24B468-D7BA-4BA2-A19C-96A0EC465FD3}" presName="box" presStyleLbl="node1" presStyleIdx="3" presStyleCnt="4" custLinFactNeighborX="55443" custLinFactNeighborY="14933"/>
      <dgm:spPr/>
    </dgm:pt>
    <dgm:pt modelId="{67A180B2-8CEF-4A3F-BD00-8A77553978A9}" type="pres">
      <dgm:prSet presAssocID="{2C24B468-D7BA-4BA2-A19C-96A0EC465FD3}" presName="img" presStyleLbl="fgImgPlace1" presStyleIdx="3" presStyleCnt="4"/>
      <dgm:spPr>
        <a:blipFill rotWithShape="1">
          <a:blip xmlns:r="http://schemas.openxmlformats.org/officeDocument/2006/relationships" r:embed="rId4"/>
          <a:stretch>
            <a:fillRect/>
          </a:stretch>
        </a:blipFill>
      </dgm:spPr>
    </dgm:pt>
    <dgm:pt modelId="{FBF98B64-38A1-411D-8AA5-9FDFAA6823BF}" type="pres">
      <dgm:prSet presAssocID="{2C24B468-D7BA-4BA2-A19C-96A0EC465FD3}" presName="text" presStyleLbl="node1" presStyleIdx="3" presStyleCnt="4">
        <dgm:presLayoutVars>
          <dgm:bulletEnabled val="1"/>
        </dgm:presLayoutVars>
      </dgm:prSet>
      <dgm:spPr/>
    </dgm:pt>
  </dgm:ptLst>
  <dgm:cxnLst>
    <dgm:cxn modelId="{4ED0A511-D7CC-47F8-8126-6B997D0A7E88}" type="presOf" srcId="{A1C70C07-465A-4554-931F-E16B60176F91}" destId="{F58081B4-51C1-45D9-8FA8-68E79C3DB61F}" srcOrd="0" destOrd="0" presId="urn:microsoft.com/office/officeart/2005/8/layout/vList4"/>
    <dgm:cxn modelId="{2185A812-3672-4DC5-B3D6-5515023EDBDF}" srcId="{3E1BCAF4-D93E-4E32-AE7A-E6A6E10A17D6}" destId="{A1C70C07-465A-4554-931F-E16B60176F91}" srcOrd="1" destOrd="0" parTransId="{D83D8424-6B61-49B5-AC94-3FD6C5A0BDD8}" sibTransId="{871C8D7E-6FD8-4B58-9CB1-4B90765E06BF}"/>
    <dgm:cxn modelId="{4304D622-47BC-4A39-A581-91039A1023DB}" type="presOf" srcId="{3E1BCAF4-D93E-4E32-AE7A-E6A6E10A17D6}" destId="{808C9F2A-3440-4308-876D-DFAAD7553DC3}" srcOrd="0" destOrd="0" presId="urn:microsoft.com/office/officeart/2005/8/layout/vList4"/>
    <dgm:cxn modelId="{A2B5532E-B3B4-480E-9DC8-A8CCC9D18886}" srcId="{3E1BCAF4-D93E-4E32-AE7A-E6A6E10A17D6}" destId="{68E7B912-6E44-4DDA-AECB-B5569C8FCB54}" srcOrd="2" destOrd="0" parTransId="{88C2F921-B8CA-4015-AE4A-FC2F24B6D6B1}" sibTransId="{D6CE6101-B77E-43D5-BE28-9DFD06543F41}"/>
    <dgm:cxn modelId="{30FEA23C-C7CE-487C-8060-2D2843D6238E}" type="presOf" srcId="{1ECA6C2A-FCCE-42D9-A607-556523A6DAC2}" destId="{9B306E91-4976-4941-8AEB-C5CA0BB42F3E}" srcOrd="1" destOrd="0" presId="urn:microsoft.com/office/officeart/2005/8/layout/vList4"/>
    <dgm:cxn modelId="{E390D159-99B4-446B-AD0D-9E21827B2F55}" type="presOf" srcId="{2C24B468-D7BA-4BA2-A19C-96A0EC465FD3}" destId="{FBF98B64-38A1-411D-8AA5-9FDFAA6823BF}" srcOrd="1" destOrd="0" presId="urn:microsoft.com/office/officeart/2005/8/layout/vList4"/>
    <dgm:cxn modelId="{6353718A-2920-4969-A97C-FDBA7DB0D30D}" type="presOf" srcId="{68E7B912-6E44-4DDA-AECB-B5569C8FCB54}" destId="{EF6AA400-D29A-477F-B52F-DC9444384820}" srcOrd="0" destOrd="0" presId="urn:microsoft.com/office/officeart/2005/8/layout/vList4"/>
    <dgm:cxn modelId="{008E90B3-D4B9-4429-832B-71495E5667C7}" type="presOf" srcId="{68E7B912-6E44-4DDA-AECB-B5569C8FCB54}" destId="{25AF94C5-8B65-4C70-9ADA-78BC9F99298E}" srcOrd="1" destOrd="0" presId="urn:microsoft.com/office/officeart/2005/8/layout/vList4"/>
    <dgm:cxn modelId="{EEA940C6-C6DF-4C2A-BA32-0F787633A263}" type="presOf" srcId="{A1C70C07-465A-4554-931F-E16B60176F91}" destId="{0E7568B3-D88E-4012-8B4A-C4FE9A6BD611}" srcOrd="1" destOrd="0" presId="urn:microsoft.com/office/officeart/2005/8/layout/vList4"/>
    <dgm:cxn modelId="{05E6BEDA-3577-4E50-A62C-514297A16EB3}" type="presOf" srcId="{2C24B468-D7BA-4BA2-A19C-96A0EC465FD3}" destId="{BB47E610-BCB9-45AD-B010-948EDDAEC477}" srcOrd="0" destOrd="0" presId="urn:microsoft.com/office/officeart/2005/8/layout/vList4"/>
    <dgm:cxn modelId="{85F4ADE5-FEE4-4303-A44D-C819B352824D}" srcId="{3E1BCAF4-D93E-4E32-AE7A-E6A6E10A17D6}" destId="{1ECA6C2A-FCCE-42D9-A607-556523A6DAC2}" srcOrd="0" destOrd="0" parTransId="{08E3698E-2A0E-43BD-B2B0-556D2B68B761}" sibTransId="{91BC0507-689B-4C28-9D03-A2AE7E78BB26}"/>
    <dgm:cxn modelId="{3DDE72F3-08FE-4600-9223-3961331EA7DB}" srcId="{3E1BCAF4-D93E-4E32-AE7A-E6A6E10A17D6}" destId="{2C24B468-D7BA-4BA2-A19C-96A0EC465FD3}" srcOrd="3" destOrd="0" parTransId="{C08BEA6D-565F-4BEF-BAED-22EB8B5C406B}" sibTransId="{CD68E93C-0E63-42B2-B875-BA90C51E2093}"/>
    <dgm:cxn modelId="{0D11F1F4-32DB-4FCF-8DDB-6E36EC1549BA}" type="presOf" srcId="{1ECA6C2A-FCCE-42D9-A607-556523A6DAC2}" destId="{F4FDAEEB-EA35-4553-8747-8F2F8703DAD6}" srcOrd="0" destOrd="0" presId="urn:microsoft.com/office/officeart/2005/8/layout/vList4"/>
    <dgm:cxn modelId="{7A1B9912-F58C-4F02-8127-CF3A53968A80}" type="presParOf" srcId="{808C9F2A-3440-4308-876D-DFAAD7553DC3}" destId="{7993381C-3744-44DB-8C09-F81EB0A57421}" srcOrd="0" destOrd="0" presId="urn:microsoft.com/office/officeart/2005/8/layout/vList4"/>
    <dgm:cxn modelId="{E0738B58-4CB2-4122-9433-2CEA26D3192B}" type="presParOf" srcId="{7993381C-3744-44DB-8C09-F81EB0A57421}" destId="{F4FDAEEB-EA35-4553-8747-8F2F8703DAD6}" srcOrd="0" destOrd="0" presId="urn:microsoft.com/office/officeart/2005/8/layout/vList4"/>
    <dgm:cxn modelId="{C26FBEEB-9382-42C7-A9A5-4CDA2179EEC8}" type="presParOf" srcId="{7993381C-3744-44DB-8C09-F81EB0A57421}" destId="{20E6FF0F-0CB7-4EDE-A455-F4D75B00FA84}" srcOrd="1" destOrd="0" presId="urn:microsoft.com/office/officeart/2005/8/layout/vList4"/>
    <dgm:cxn modelId="{B5E46875-AD83-4DE7-90AB-33A367F545EF}" type="presParOf" srcId="{7993381C-3744-44DB-8C09-F81EB0A57421}" destId="{9B306E91-4976-4941-8AEB-C5CA0BB42F3E}" srcOrd="2" destOrd="0" presId="urn:microsoft.com/office/officeart/2005/8/layout/vList4"/>
    <dgm:cxn modelId="{644086B5-0F09-4203-9106-3AC84C4E6400}" type="presParOf" srcId="{808C9F2A-3440-4308-876D-DFAAD7553DC3}" destId="{331A3385-71BA-420A-B9C5-13FC08A9BF78}" srcOrd="1" destOrd="0" presId="urn:microsoft.com/office/officeart/2005/8/layout/vList4"/>
    <dgm:cxn modelId="{6B85D639-8B3D-4938-9F13-E402434661ED}" type="presParOf" srcId="{808C9F2A-3440-4308-876D-DFAAD7553DC3}" destId="{0CBB512F-87B8-44FD-B97F-4917B5BFA841}" srcOrd="2" destOrd="0" presId="urn:microsoft.com/office/officeart/2005/8/layout/vList4"/>
    <dgm:cxn modelId="{A2AA2967-5E9B-4571-B3C9-BA33C5392F42}" type="presParOf" srcId="{0CBB512F-87B8-44FD-B97F-4917B5BFA841}" destId="{F58081B4-51C1-45D9-8FA8-68E79C3DB61F}" srcOrd="0" destOrd="0" presId="urn:microsoft.com/office/officeart/2005/8/layout/vList4"/>
    <dgm:cxn modelId="{FC201F13-7021-4E83-95D9-19A2FD82E12A}" type="presParOf" srcId="{0CBB512F-87B8-44FD-B97F-4917B5BFA841}" destId="{C925B617-0636-4CAE-99C3-EF6FD02E8D5E}" srcOrd="1" destOrd="0" presId="urn:microsoft.com/office/officeart/2005/8/layout/vList4"/>
    <dgm:cxn modelId="{0BA16326-2E24-4A2A-8E14-46DA4271D999}" type="presParOf" srcId="{0CBB512F-87B8-44FD-B97F-4917B5BFA841}" destId="{0E7568B3-D88E-4012-8B4A-C4FE9A6BD611}" srcOrd="2" destOrd="0" presId="urn:microsoft.com/office/officeart/2005/8/layout/vList4"/>
    <dgm:cxn modelId="{28AB089B-A36E-4593-95F5-496B3C84C25F}" type="presParOf" srcId="{808C9F2A-3440-4308-876D-DFAAD7553DC3}" destId="{DD421DB4-F513-493C-A488-95DC7F3B67A1}" srcOrd="3" destOrd="0" presId="urn:microsoft.com/office/officeart/2005/8/layout/vList4"/>
    <dgm:cxn modelId="{A0BF7474-9A0D-40F5-BDA1-999010085D16}" type="presParOf" srcId="{808C9F2A-3440-4308-876D-DFAAD7553DC3}" destId="{E4B2174C-7505-452A-BA7C-CB709BD947DE}" srcOrd="4" destOrd="0" presId="urn:microsoft.com/office/officeart/2005/8/layout/vList4"/>
    <dgm:cxn modelId="{5BB8FE2A-D7C4-4015-B886-D5E66442E2C2}" type="presParOf" srcId="{E4B2174C-7505-452A-BA7C-CB709BD947DE}" destId="{EF6AA400-D29A-477F-B52F-DC9444384820}" srcOrd="0" destOrd="0" presId="urn:microsoft.com/office/officeart/2005/8/layout/vList4"/>
    <dgm:cxn modelId="{EB10C299-DB7C-402E-904F-437AC6044C94}" type="presParOf" srcId="{E4B2174C-7505-452A-BA7C-CB709BD947DE}" destId="{B0C9CC9D-F75D-45EB-9BA2-4706401547DB}" srcOrd="1" destOrd="0" presId="urn:microsoft.com/office/officeart/2005/8/layout/vList4"/>
    <dgm:cxn modelId="{DC26A95F-979C-40D0-BF34-E9F4F0AF4CCD}" type="presParOf" srcId="{E4B2174C-7505-452A-BA7C-CB709BD947DE}" destId="{25AF94C5-8B65-4C70-9ADA-78BC9F99298E}" srcOrd="2" destOrd="0" presId="urn:microsoft.com/office/officeart/2005/8/layout/vList4"/>
    <dgm:cxn modelId="{2CD0434B-9014-4A74-84FC-CBB0825A7C08}" type="presParOf" srcId="{808C9F2A-3440-4308-876D-DFAAD7553DC3}" destId="{71045326-302E-425D-9508-44AEEB887CF3}" srcOrd="5" destOrd="0" presId="urn:microsoft.com/office/officeart/2005/8/layout/vList4"/>
    <dgm:cxn modelId="{7CD043AB-4B46-4213-8202-928C1D84B0A0}" type="presParOf" srcId="{808C9F2A-3440-4308-876D-DFAAD7553DC3}" destId="{D9CBAB96-FD15-4240-B70C-E2F343E4C43A}" srcOrd="6" destOrd="0" presId="urn:microsoft.com/office/officeart/2005/8/layout/vList4"/>
    <dgm:cxn modelId="{4DC0056C-55EC-4C3C-B88E-DEA94B954DA3}" type="presParOf" srcId="{D9CBAB96-FD15-4240-B70C-E2F343E4C43A}" destId="{BB47E610-BCB9-45AD-B010-948EDDAEC477}" srcOrd="0" destOrd="0" presId="urn:microsoft.com/office/officeart/2005/8/layout/vList4"/>
    <dgm:cxn modelId="{B47DCE91-D628-474B-A5CF-833A34B59B52}" type="presParOf" srcId="{D9CBAB96-FD15-4240-B70C-E2F343E4C43A}" destId="{67A180B2-8CEF-4A3F-BD00-8A77553978A9}" srcOrd="1" destOrd="0" presId="urn:microsoft.com/office/officeart/2005/8/layout/vList4"/>
    <dgm:cxn modelId="{04A05CC9-A72D-421B-9980-C29A53C3D1E9}" type="presParOf" srcId="{D9CBAB96-FD15-4240-B70C-E2F343E4C43A}" destId="{FBF98B64-38A1-411D-8AA5-9FDFAA6823BF}"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1BCAF4-D93E-4E32-AE7A-E6A6E10A17D6}"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da-DK"/>
        </a:p>
      </dgm:t>
    </dgm:pt>
    <dgm:pt modelId="{1ECA6C2A-FCCE-42D9-A607-556523A6DAC2}">
      <dgm:prSet phldrT="[Tekst]" custT="1"/>
      <dgm:spPr>
        <a:solidFill>
          <a:srgbClr val="5B9993"/>
        </a:solidFill>
      </dgm:spPr>
      <dgm:t>
        <a:bodyPr/>
        <a:lstStyle/>
        <a:p>
          <a:r>
            <a:rPr lang="da-DK" sz="2400" b="0" dirty="0">
              <a:solidFill>
                <a:schemeClr val="bg1"/>
              </a:solidFill>
            </a:rPr>
            <a:t>10. </a:t>
          </a:r>
          <a:r>
            <a:rPr lang="da-DK" sz="2400" b="0" dirty="0"/>
            <a:t>IT og kommunikation på tværs</a:t>
          </a:r>
          <a:endParaRPr lang="da-DK" sz="2400" b="0" dirty="0">
            <a:solidFill>
              <a:schemeClr val="bg1"/>
            </a:solidFill>
          </a:endParaRPr>
        </a:p>
      </dgm:t>
    </dgm:pt>
    <dgm:pt modelId="{08E3698E-2A0E-43BD-B2B0-556D2B68B761}" type="parTrans" cxnId="{85F4ADE5-FEE4-4303-A44D-C819B352824D}">
      <dgm:prSet/>
      <dgm:spPr/>
      <dgm:t>
        <a:bodyPr/>
        <a:lstStyle/>
        <a:p>
          <a:endParaRPr lang="da-DK"/>
        </a:p>
      </dgm:t>
    </dgm:pt>
    <dgm:pt modelId="{91BC0507-689B-4C28-9D03-A2AE7E78BB26}" type="sibTrans" cxnId="{85F4ADE5-FEE4-4303-A44D-C819B352824D}">
      <dgm:prSet/>
      <dgm:spPr/>
      <dgm:t>
        <a:bodyPr/>
        <a:lstStyle/>
        <a:p>
          <a:endParaRPr lang="da-DK"/>
        </a:p>
      </dgm:t>
    </dgm:pt>
    <dgm:pt modelId="{68E7B912-6E44-4DDA-AECB-B5569C8FCB54}">
      <dgm:prSet phldrT="[Tekst]" custT="1"/>
      <dgm:spPr>
        <a:solidFill>
          <a:srgbClr val="5B9993"/>
        </a:solidFill>
      </dgm:spPr>
      <dgm:t>
        <a:bodyPr/>
        <a:lstStyle/>
        <a:p>
          <a:r>
            <a:rPr lang="da-DK" sz="2400" dirty="0">
              <a:solidFill>
                <a:schemeClr val="bg1"/>
              </a:solidFill>
            </a:rPr>
            <a:t>11. Forebyggelse og behandling af selvskade</a:t>
          </a:r>
        </a:p>
      </dgm:t>
    </dgm:pt>
    <dgm:pt modelId="{88C2F921-B8CA-4015-AE4A-FC2F24B6D6B1}" type="parTrans" cxnId="{A2B5532E-B3B4-480E-9DC8-A8CCC9D18886}">
      <dgm:prSet/>
      <dgm:spPr/>
      <dgm:t>
        <a:bodyPr/>
        <a:lstStyle/>
        <a:p>
          <a:endParaRPr lang="da-DK"/>
        </a:p>
      </dgm:t>
    </dgm:pt>
    <dgm:pt modelId="{D6CE6101-B77E-43D5-BE28-9DFD06543F41}" type="sibTrans" cxnId="{A2B5532E-B3B4-480E-9DC8-A8CCC9D18886}">
      <dgm:prSet/>
      <dgm:spPr/>
      <dgm:t>
        <a:bodyPr/>
        <a:lstStyle/>
        <a:p>
          <a:endParaRPr lang="da-DK"/>
        </a:p>
      </dgm:t>
    </dgm:pt>
    <dgm:pt modelId="{808C9F2A-3440-4308-876D-DFAAD7553DC3}" type="pres">
      <dgm:prSet presAssocID="{3E1BCAF4-D93E-4E32-AE7A-E6A6E10A17D6}" presName="linear" presStyleCnt="0">
        <dgm:presLayoutVars>
          <dgm:dir/>
          <dgm:resizeHandles val="exact"/>
        </dgm:presLayoutVars>
      </dgm:prSet>
      <dgm:spPr/>
    </dgm:pt>
    <dgm:pt modelId="{7993381C-3744-44DB-8C09-F81EB0A57421}" type="pres">
      <dgm:prSet presAssocID="{1ECA6C2A-FCCE-42D9-A607-556523A6DAC2}" presName="comp" presStyleCnt="0"/>
      <dgm:spPr/>
    </dgm:pt>
    <dgm:pt modelId="{F4FDAEEB-EA35-4553-8747-8F2F8703DAD6}" type="pres">
      <dgm:prSet presAssocID="{1ECA6C2A-FCCE-42D9-A607-556523A6DAC2}" presName="box" presStyleLbl="node1" presStyleIdx="0" presStyleCnt="2" custLinFactNeighborX="-2987" custLinFactNeighborY="-1162"/>
      <dgm:spPr/>
    </dgm:pt>
    <dgm:pt modelId="{20E6FF0F-0CB7-4EDE-A455-F4D75B00FA84}" type="pres">
      <dgm:prSet presAssocID="{1ECA6C2A-FCCE-42D9-A607-556523A6DAC2}" presName="img" presStyleLbl="fgImgPlace1" presStyleIdx="0" presStyleCnt="2" custScaleX="48991" custScaleY="91806" custLinFactNeighborX="-24263" custLinFactNeighborY="-43"/>
      <dgm:spPr>
        <a:blipFill rotWithShape="1">
          <a:blip xmlns:r="http://schemas.openxmlformats.org/officeDocument/2006/relationships" r:embed="rId1"/>
          <a:stretch>
            <a:fillRect/>
          </a:stretch>
        </a:blipFill>
      </dgm:spPr>
    </dgm:pt>
    <dgm:pt modelId="{9B306E91-4976-4941-8AEB-C5CA0BB42F3E}" type="pres">
      <dgm:prSet presAssocID="{1ECA6C2A-FCCE-42D9-A607-556523A6DAC2}" presName="text" presStyleLbl="node1" presStyleIdx="0" presStyleCnt="2">
        <dgm:presLayoutVars>
          <dgm:bulletEnabled val="1"/>
        </dgm:presLayoutVars>
      </dgm:prSet>
      <dgm:spPr/>
    </dgm:pt>
    <dgm:pt modelId="{331A3385-71BA-420A-B9C5-13FC08A9BF78}" type="pres">
      <dgm:prSet presAssocID="{91BC0507-689B-4C28-9D03-A2AE7E78BB26}" presName="spacer" presStyleCnt="0"/>
      <dgm:spPr/>
    </dgm:pt>
    <dgm:pt modelId="{E4B2174C-7505-452A-BA7C-CB709BD947DE}" type="pres">
      <dgm:prSet presAssocID="{68E7B912-6E44-4DDA-AECB-B5569C8FCB54}" presName="comp" presStyleCnt="0"/>
      <dgm:spPr/>
    </dgm:pt>
    <dgm:pt modelId="{EF6AA400-D29A-477F-B52F-DC9444384820}" type="pres">
      <dgm:prSet presAssocID="{68E7B912-6E44-4DDA-AECB-B5569C8FCB54}" presName="box" presStyleLbl="node1" presStyleIdx="1" presStyleCnt="2" custLinFactNeighborX="-1665" custLinFactNeighborY="1376"/>
      <dgm:spPr/>
    </dgm:pt>
    <dgm:pt modelId="{B0C9CC9D-F75D-45EB-9BA2-4706401547DB}" type="pres">
      <dgm:prSet presAssocID="{68E7B912-6E44-4DDA-AECB-B5569C8FCB54}" presName="img" presStyleLbl="fgImgPlace1" presStyleIdx="1" presStyleCnt="2" custScaleX="44308" custScaleY="100048" custLinFactNeighborX="-25295" custLinFactNeighborY="2451"/>
      <dgm:spPr>
        <a:blipFill rotWithShape="1">
          <a:blip xmlns:r="http://schemas.openxmlformats.org/officeDocument/2006/relationships" r:embed="rId2"/>
          <a:stretch>
            <a:fillRect/>
          </a:stretch>
        </a:blipFill>
      </dgm:spPr>
    </dgm:pt>
    <dgm:pt modelId="{25AF94C5-8B65-4C70-9ADA-78BC9F99298E}" type="pres">
      <dgm:prSet presAssocID="{68E7B912-6E44-4DDA-AECB-B5569C8FCB54}" presName="text" presStyleLbl="node1" presStyleIdx="1" presStyleCnt="2">
        <dgm:presLayoutVars>
          <dgm:bulletEnabled val="1"/>
        </dgm:presLayoutVars>
      </dgm:prSet>
      <dgm:spPr/>
    </dgm:pt>
  </dgm:ptLst>
  <dgm:cxnLst>
    <dgm:cxn modelId="{2F1B9200-87AF-482A-A4C0-DB48922901BE}" type="presOf" srcId="{3E1BCAF4-D93E-4E32-AE7A-E6A6E10A17D6}" destId="{808C9F2A-3440-4308-876D-DFAAD7553DC3}" srcOrd="0" destOrd="0" presId="urn:microsoft.com/office/officeart/2005/8/layout/vList4"/>
    <dgm:cxn modelId="{E0A6A013-6A4A-4352-8715-7E2CBDBD5B1F}" type="presOf" srcId="{1ECA6C2A-FCCE-42D9-A607-556523A6DAC2}" destId="{9B306E91-4976-4941-8AEB-C5CA0BB42F3E}" srcOrd="1" destOrd="0" presId="urn:microsoft.com/office/officeart/2005/8/layout/vList4"/>
    <dgm:cxn modelId="{5761701D-77FF-4D39-B2FD-54DE9D90E975}" type="presOf" srcId="{1ECA6C2A-FCCE-42D9-A607-556523A6DAC2}" destId="{F4FDAEEB-EA35-4553-8747-8F2F8703DAD6}" srcOrd="0" destOrd="0" presId="urn:microsoft.com/office/officeart/2005/8/layout/vList4"/>
    <dgm:cxn modelId="{F4C05A24-EC07-4E40-B3F2-3293ED19D6EE}" type="presOf" srcId="{68E7B912-6E44-4DDA-AECB-B5569C8FCB54}" destId="{EF6AA400-D29A-477F-B52F-DC9444384820}" srcOrd="0" destOrd="0" presId="urn:microsoft.com/office/officeart/2005/8/layout/vList4"/>
    <dgm:cxn modelId="{A2B5532E-B3B4-480E-9DC8-A8CCC9D18886}" srcId="{3E1BCAF4-D93E-4E32-AE7A-E6A6E10A17D6}" destId="{68E7B912-6E44-4DDA-AECB-B5569C8FCB54}" srcOrd="1" destOrd="0" parTransId="{88C2F921-B8CA-4015-AE4A-FC2F24B6D6B1}" sibTransId="{D6CE6101-B77E-43D5-BE28-9DFD06543F41}"/>
    <dgm:cxn modelId="{EC4B808A-CF25-4219-9C02-2152DD6EB360}" type="presOf" srcId="{68E7B912-6E44-4DDA-AECB-B5569C8FCB54}" destId="{25AF94C5-8B65-4C70-9ADA-78BC9F99298E}" srcOrd="1" destOrd="0" presId="urn:microsoft.com/office/officeart/2005/8/layout/vList4"/>
    <dgm:cxn modelId="{85F4ADE5-FEE4-4303-A44D-C819B352824D}" srcId="{3E1BCAF4-D93E-4E32-AE7A-E6A6E10A17D6}" destId="{1ECA6C2A-FCCE-42D9-A607-556523A6DAC2}" srcOrd="0" destOrd="0" parTransId="{08E3698E-2A0E-43BD-B2B0-556D2B68B761}" sibTransId="{91BC0507-689B-4C28-9D03-A2AE7E78BB26}"/>
    <dgm:cxn modelId="{120E9F5D-2183-4658-ABCB-DAA84CCA08DF}" type="presParOf" srcId="{808C9F2A-3440-4308-876D-DFAAD7553DC3}" destId="{7993381C-3744-44DB-8C09-F81EB0A57421}" srcOrd="0" destOrd="0" presId="urn:microsoft.com/office/officeart/2005/8/layout/vList4"/>
    <dgm:cxn modelId="{1D8D6BA4-E5F7-4B9D-A62F-7B83F2121635}" type="presParOf" srcId="{7993381C-3744-44DB-8C09-F81EB0A57421}" destId="{F4FDAEEB-EA35-4553-8747-8F2F8703DAD6}" srcOrd="0" destOrd="0" presId="urn:microsoft.com/office/officeart/2005/8/layout/vList4"/>
    <dgm:cxn modelId="{B4A99A7C-F31A-41B2-BF48-6F01BB4DBC0F}" type="presParOf" srcId="{7993381C-3744-44DB-8C09-F81EB0A57421}" destId="{20E6FF0F-0CB7-4EDE-A455-F4D75B00FA84}" srcOrd="1" destOrd="0" presId="urn:microsoft.com/office/officeart/2005/8/layout/vList4"/>
    <dgm:cxn modelId="{28189816-3F0D-484F-8A3D-07A92856E72A}" type="presParOf" srcId="{7993381C-3744-44DB-8C09-F81EB0A57421}" destId="{9B306E91-4976-4941-8AEB-C5CA0BB42F3E}" srcOrd="2" destOrd="0" presId="urn:microsoft.com/office/officeart/2005/8/layout/vList4"/>
    <dgm:cxn modelId="{06C2B83B-73E3-4D26-B0DE-BFE6A185F188}" type="presParOf" srcId="{808C9F2A-3440-4308-876D-DFAAD7553DC3}" destId="{331A3385-71BA-420A-B9C5-13FC08A9BF78}" srcOrd="1" destOrd="0" presId="urn:microsoft.com/office/officeart/2005/8/layout/vList4"/>
    <dgm:cxn modelId="{3C6E08C2-4152-47C1-9FEE-72892129DCBB}" type="presParOf" srcId="{808C9F2A-3440-4308-876D-DFAAD7553DC3}" destId="{E4B2174C-7505-452A-BA7C-CB709BD947DE}" srcOrd="2" destOrd="0" presId="urn:microsoft.com/office/officeart/2005/8/layout/vList4"/>
    <dgm:cxn modelId="{D47DF970-1328-45B8-A1DC-0E500A5E9C73}" type="presParOf" srcId="{E4B2174C-7505-452A-BA7C-CB709BD947DE}" destId="{EF6AA400-D29A-477F-B52F-DC9444384820}" srcOrd="0" destOrd="0" presId="urn:microsoft.com/office/officeart/2005/8/layout/vList4"/>
    <dgm:cxn modelId="{7BF51FE2-B352-417F-8A50-820D832B1E8A}" type="presParOf" srcId="{E4B2174C-7505-452A-BA7C-CB709BD947DE}" destId="{B0C9CC9D-F75D-45EB-9BA2-4706401547DB}" srcOrd="1" destOrd="0" presId="urn:microsoft.com/office/officeart/2005/8/layout/vList4"/>
    <dgm:cxn modelId="{CAD9A4CB-154A-42A0-B8D0-FA830943F9EE}" type="presParOf" srcId="{E4B2174C-7505-452A-BA7C-CB709BD947DE}" destId="{25AF94C5-8B65-4C70-9ADA-78BC9F99298E}"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F1142-5E73-45CC-9BF2-5A552BAE73D7}">
      <dsp:nvSpPr>
        <dsp:cNvPr id="0" name=""/>
        <dsp:cNvSpPr/>
      </dsp:nvSpPr>
      <dsp:spPr>
        <a:xfrm>
          <a:off x="3449679" y="962205"/>
          <a:ext cx="2708836" cy="429719"/>
        </a:xfrm>
        <a:custGeom>
          <a:avLst/>
          <a:gdLst/>
          <a:ahLst/>
          <a:cxnLst/>
          <a:rect l="0" t="0" r="0" b="0"/>
          <a:pathLst>
            <a:path>
              <a:moveTo>
                <a:pt x="0" y="0"/>
              </a:moveTo>
              <a:lnTo>
                <a:pt x="0" y="292841"/>
              </a:lnTo>
              <a:lnTo>
                <a:pt x="2708836" y="292841"/>
              </a:lnTo>
              <a:lnTo>
                <a:pt x="2708836" y="429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97457-65FC-40E3-B7CE-35ABCFC3096C}">
      <dsp:nvSpPr>
        <dsp:cNvPr id="0" name=""/>
        <dsp:cNvSpPr/>
      </dsp:nvSpPr>
      <dsp:spPr>
        <a:xfrm>
          <a:off x="3449679" y="962205"/>
          <a:ext cx="902945" cy="429719"/>
        </a:xfrm>
        <a:custGeom>
          <a:avLst/>
          <a:gdLst/>
          <a:ahLst/>
          <a:cxnLst/>
          <a:rect l="0" t="0" r="0" b="0"/>
          <a:pathLst>
            <a:path>
              <a:moveTo>
                <a:pt x="0" y="0"/>
              </a:moveTo>
              <a:lnTo>
                <a:pt x="0" y="292841"/>
              </a:lnTo>
              <a:lnTo>
                <a:pt x="902945" y="292841"/>
              </a:lnTo>
              <a:lnTo>
                <a:pt x="902945" y="429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28CCC-EE2E-461D-B645-0D1ABA02623D}">
      <dsp:nvSpPr>
        <dsp:cNvPr id="0" name=""/>
        <dsp:cNvSpPr/>
      </dsp:nvSpPr>
      <dsp:spPr>
        <a:xfrm>
          <a:off x="2546733" y="962205"/>
          <a:ext cx="902945" cy="429719"/>
        </a:xfrm>
        <a:custGeom>
          <a:avLst/>
          <a:gdLst/>
          <a:ahLst/>
          <a:cxnLst/>
          <a:rect l="0" t="0" r="0" b="0"/>
          <a:pathLst>
            <a:path>
              <a:moveTo>
                <a:pt x="902945" y="0"/>
              </a:moveTo>
              <a:lnTo>
                <a:pt x="902945" y="292841"/>
              </a:lnTo>
              <a:lnTo>
                <a:pt x="0" y="292841"/>
              </a:lnTo>
              <a:lnTo>
                <a:pt x="0" y="429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81E120-3690-4F4A-B329-F7FE4877C48E}">
      <dsp:nvSpPr>
        <dsp:cNvPr id="0" name=""/>
        <dsp:cNvSpPr/>
      </dsp:nvSpPr>
      <dsp:spPr>
        <a:xfrm>
          <a:off x="740842" y="962205"/>
          <a:ext cx="2708836" cy="429719"/>
        </a:xfrm>
        <a:custGeom>
          <a:avLst/>
          <a:gdLst/>
          <a:ahLst/>
          <a:cxnLst/>
          <a:rect l="0" t="0" r="0" b="0"/>
          <a:pathLst>
            <a:path>
              <a:moveTo>
                <a:pt x="2708836" y="0"/>
              </a:moveTo>
              <a:lnTo>
                <a:pt x="2708836" y="292841"/>
              </a:lnTo>
              <a:lnTo>
                <a:pt x="0" y="292841"/>
              </a:lnTo>
              <a:lnTo>
                <a:pt x="0" y="429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95AD8F-2DE0-48D6-91FE-8DBEF6D1D01E}">
      <dsp:nvSpPr>
        <dsp:cNvPr id="0" name=""/>
        <dsp:cNvSpPr/>
      </dsp:nvSpPr>
      <dsp:spPr>
        <a:xfrm>
          <a:off x="2239863" y="23963"/>
          <a:ext cx="2419630" cy="938242"/>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BFB1F-2D0B-4360-A013-2D389B23AE6C}">
      <dsp:nvSpPr>
        <dsp:cNvPr id="0" name=""/>
        <dsp:cNvSpPr/>
      </dsp:nvSpPr>
      <dsp:spPr>
        <a:xfrm>
          <a:off x="2404035" y="179926"/>
          <a:ext cx="2419630" cy="938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KKR Midtjylland og Regionsrådet</a:t>
          </a:r>
        </a:p>
        <a:p>
          <a:pPr marL="0" lvl="0" indent="0" algn="ctr" defTabSz="622300">
            <a:lnSpc>
              <a:spcPct val="90000"/>
            </a:lnSpc>
            <a:spcBef>
              <a:spcPct val="0"/>
            </a:spcBef>
            <a:spcAft>
              <a:spcPct val="35000"/>
            </a:spcAft>
            <a:buNone/>
          </a:pPr>
          <a:r>
            <a:rPr lang="da-DK" sz="1400" kern="1200" dirty="0"/>
            <a:t>Kontaktudvalget</a:t>
          </a:r>
        </a:p>
      </dsp:txBody>
      <dsp:txXfrm>
        <a:off x="2431515" y="207406"/>
        <a:ext cx="2364670" cy="883282"/>
      </dsp:txXfrm>
    </dsp:sp>
    <dsp:sp modelId="{2CE4DC22-8677-4EF4-873A-C674681824C6}">
      <dsp:nvSpPr>
        <dsp:cNvPr id="0" name=""/>
        <dsp:cNvSpPr/>
      </dsp:nvSpPr>
      <dsp:spPr>
        <a:xfrm>
          <a:off x="2069" y="1391925"/>
          <a:ext cx="1477546" cy="938242"/>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142A7-242B-4FDA-95CB-D10FCC08E2E4}">
      <dsp:nvSpPr>
        <dsp:cNvPr id="0" name=""/>
        <dsp:cNvSpPr/>
      </dsp:nvSpPr>
      <dsp:spPr>
        <a:xfrm>
          <a:off x="166241" y="1547889"/>
          <a:ext cx="1477546" cy="938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De 19 kommuner</a:t>
          </a:r>
        </a:p>
      </dsp:txBody>
      <dsp:txXfrm>
        <a:off x="193721" y="1575369"/>
        <a:ext cx="1422586" cy="883282"/>
      </dsp:txXfrm>
    </dsp:sp>
    <dsp:sp modelId="{0457D6B3-3ECE-4E77-B115-DDBF846F07CF}">
      <dsp:nvSpPr>
        <dsp:cNvPr id="0" name=""/>
        <dsp:cNvSpPr/>
      </dsp:nvSpPr>
      <dsp:spPr>
        <a:xfrm>
          <a:off x="1807960" y="1391925"/>
          <a:ext cx="1477546" cy="938242"/>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B02F4-D933-4EC2-B8FD-88D62C424995}">
      <dsp:nvSpPr>
        <dsp:cNvPr id="0" name=""/>
        <dsp:cNvSpPr/>
      </dsp:nvSpPr>
      <dsp:spPr>
        <a:xfrm>
          <a:off x="1972132" y="1547889"/>
          <a:ext cx="1477546" cy="938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Region Midtjylland</a:t>
          </a:r>
        </a:p>
      </dsp:txBody>
      <dsp:txXfrm>
        <a:off x="1999612" y="1575369"/>
        <a:ext cx="1422586" cy="883282"/>
      </dsp:txXfrm>
    </dsp:sp>
    <dsp:sp modelId="{D61240B9-2DAB-4362-8F56-8E4AE610A48B}">
      <dsp:nvSpPr>
        <dsp:cNvPr id="0" name=""/>
        <dsp:cNvSpPr/>
      </dsp:nvSpPr>
      <dsp:spPr>
        <a:xfrm>
          <a:off x="3613850" y="1391925"/>
          <a:ext cx="1477546" cy="938242"/>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6E819-7EEB-46E9-9C74-EAEC1EFA8800}">
      <dsp:nvSpPr>
        <dsp:cNvPr id="0" name=""/>
        <dsp:cNvSpPr/>
      </dsp:nvSpPr>
      <dsp:spPr>
        <a:xfrm>
          <a:off x="3778022" y="1547889"/>
          <a:ext cx="1477546" cy="938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PLO Midtjylland</a:t>
          </a:r>
        </a:p>
      </dsp:txBody>
      <dsp:txXfrm>
        <a:off x="3805502" y="1575369"/>
        <a:ext cx="1422586" cy="883282"/>
      </dsp:txXfrm>
    </dsp:sp>
    <dsp:sp modelId="{184F26DD-B103-4EDE-B148-C4A3523174FB}">
      <dsp:nvSpPr>
        <dsp:cNvPr id="0" name=""/>
        <dsp:cNvSpPr/>
      </dsp:nvSpPr>
      <dsp:spPr>
        <a:xfrm>
          <a:off x="5419741" y="1391925"/>
          <a:ext cx="1477546" cy="938242"/>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40F23-8F48-47E0-94E2-2CE2B34DB621}">
      <dsp:nvSpPr>
        <dsp:cNvPr id="0" name=""/>
        <dsp:cNvSpPr/>
      </dsp:nvSpPr>
      <dsp:spPr>
        <a:xfrm>
          <a:off x="5583913" y="1547889"/>
          <a:ext cx="1477546" cy="938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Bruger/pårørende foreninger</a:t>
          </a:r>
        </a:p>
      </dsp:txBody>
      <dsp:txXfrm>
        <a:off x="5611393" y="1575369"/>
        <a:ext cx="1422586" cy="883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F1142-5E73-45CC-9BF2-5A552BAE73D7}">
      <dsp:nvSpPr>
        <dsp:cNvPr id="0" name=""/>
        <dsp:cNvSpPr/>
      </dsp:nvSpPr>
      <dsp:spPr>
        <a:xfrm>
          <a:off x="4272772" y="916611"/>
          <a:ext cx="962879" cy="436681"/>
        </a:xfrm>
        <a:custGeom>
          <a:avLst/>
          <a:gdLst/>
          <a:ahLst/>
          <a:cxnLst/>
          <a:rect l="0" t="0" r="0" b="0"/>
          <a:pathLst>
            <a:path>
              <a:moveTo>
                <a:pt x="0" y="0"/>
              </a:moveTo>
              <a:lnTo>
                <a:pt x="0" y="301384"/>
              </a:lnTo>
              <a:lnTo>
                <a:pt x="962879" y="301384"/>
              </a:lnTo>
              <a:lnTo>
                <a:pt x="962879" y="436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97457-65FC-40E3-B7CE-35ABCFC3096C}">
      <dsp:nvSpPr>
        <dsp:cNvPr id="0" name=""/>
        <dsp:cNvSpPr/>
      </dsp:nvSpPr>
      <dsp:spPr>
        <a:xfrm>
          <a:off x="3450627" y="916611"/>
          <a:ext cx="822144" cy="436681"/>
        </a:xfrm>
        <a:custGeom>
          <a:avLst/>
          <a:gdLst/>
          <a:ahLst/>
          <a:cxnLst/>
          <a:rect l="0" t="0" r="0" b="0"/>
          <a:pathLst>
            <a:path>
              <a:moveTo>
                <a:pt x="822144" y="0"/>
              </a:moveTo>
              <a:lnTo>
                <a:pt x="822144" y="301384"/>
              </a:lnTo>
              <a:lnTo>
                <a:pt x="0" y="301384"/>
              </a:lnTo>
              <a:lnTo>
                <a:pt x="0" y="436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81E120-3690-4F4A-B329-F7FE4877C48E}">
      <dsp:nvSpPr>
        <dsp:cNvPr id="0" name=""/>
        <dsp:cNvSpPr/>
      </dsp:nvSpPr>
      <dsp:spPr>
        <a:xfrm>
          <a:off x="1665603" y="916611"/>
          <a:ext cx="2607169" cy="436681"/>
        </a:xfrm>
        <a:custGeom>
          <a:avLst/>
          <a:gdLst/>
          <a:ahLst/>
          <a:cxnLst/>
          <a:rect l="0" t="0" r="0" b="0"/>
          <a:pathLst>
            <a:path>
              <a:moveTo>
                <a:pt x="2607169" y="0"/>
              </a:moveTo>
              <a:lnTo>
                <a:pt x="2607169" y="301384"/>
              </a:lnTo>
              <a:lnTo>
                <a:pt x="0" y="301384"/>
              </a:lnTo>
              <a:lnTo>
                <a:pt x="0" y="436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95AD8F-2DE0-48D6-91FE-8DBEF6D1D01E}">
      <dsp:nvSpPr>
        <dsp:cNvPr id="0" name=""/>
        <dsp:cNvSpPr/>
      </dsp:nvSpPr>
      <dsp:spPr>
        <a:xfrm>
          <a:off x="3542535" y="-10789"/>
          <a:ext cx="1460474" cy="927401"/>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BFB1F-2D0B-4360-A013-2D389B23AE6C}">
      <dsp:nvSpPr>
        <dsp:cNvPr id="0" name=""/>
        <dsp:cNvSpPr/>
      </dsp:nvSpPr>
      <dsp:spPr>
        <a:xfrm>
          <a:off x="3704810" y="143371"/>
          <a:ext cx="1460474" cy="927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Styregruppe for alliancen</a:t>
          </a:r>
        </a:p>
      </dsp:txBody>
      <dsp:txXfrm>
        <a:off x="3731973" y="170534"/>
        <a:ext cx="1406148" cy="873075"/>
      </dsp:txXfrm>
    </dsp:sp>
    <dsp:sp modelId="{2CE4DC22-8677-4EF4-873A-C674681824C6}">
      <dsp:nvSpPr>
        <dsp:cNvPr id="0" name=""/>
        <dsp:cNvSpPr/>
      </dsp:nvSpPr>
      <dsp:spPr>
        <a:xfrm>
          <a:off x="935365" y="1353292"/>
          <a:ext cx="1460474" cy="927401"/>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142A7-242B-4FDA-95CB-D10FCC08E2E4}">
      <dsp:nvSpPr>
        <dsp:cNvPr id="0" name=""/>
        <dsp:cNvSpPr/>
      </dsp:nvSpPr>
      <dsp:spPr>
        <a:xfrm>
          <a:off x="1097640" y="1507453"/>
          <a:ext cx="1460474" cy="927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Børn og unge</a:t>
          </a:r>
        </a:p>
        <a:p>
          <a:pPr marL="0" lvl="0" indent="0" algn="ctr" defTabSz="800100">
            <a:lnSpc>
              <a:spcPct val="90000"/>
            </a:lnSpc>
            <a:spcBef>
              <a:spcPct val="0"/>
            </a:spcBef>
            <a:spcAft>
              <a:spcPct val="35000"/>
            </a:spcAft>
            <a:buNone/>
          </a:pPr>
          <a:r>
            <a:rPr lang="da-DK" sz="1800" kern="1200" dirty="0"/>
            <a:t>initiativer</a:t>
          </a:r>
        </a:p>
      </dsp:txBody>
      <dsp:txXfrm>
        <a:off x="1124803" y="1534616"/>
        <a:ext cx="1406148" cy="873075"/>
      </dsp:txXfrm>
    </dsp:sp>
    <dsp:sp modelId="{D61240B9-2DAB-4362-8F56-8E4AE610A48B}">
      <dsp:nvSpPr>
        <dsp:cNvPr id="0" name=""/>
        <dsp:cNvSpPr/>
      </dsp:nvSpPr>
      <dsp:spPr>
        <a:xfrm>
          <a:off x="2720390" y="1353292"/>
          <a:ext cx="1460474" cy="927401"/>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6E819-7EEB-46E9-9C74-EAEC1EFA8800}">
      <dsp:nvSpPr>
        <dsp:cNvPr id="0" name=""/>
        <dsp:cNvSpPr/>
      </dsp:nvSpPr>
      <dsp:spPr>
        <a:xfrm>
          <a:off x="2882665" y="1507453"/>
          <a:ext cx="1460474" cy="927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Voksen</a:t>
          </a:r>
        </a:p>
        <a:p>
          <a:pPr marL="0" lvl="0" indent="0" algn="ctr" defTabSz="800100">
            <a:lnSpc>
              <a:spcPct val="90000"/>
            </a:lnSpc>
            <a:spcBef>
              <a:spcPct val="0"/>
            </a:spcBef>
            <a:spcAft>
              <a:spcPct val="35000"/>
            </a:spcAft>
            <a:buNone/>
          </a:pPr>
          <a:r>
            <a:rPr lang="da-DK" sz="1800" kern="1200" dirty="0"/>
            <a:t>initiativer</a:t>
          </a:r>
        </a:p>
      </dsp:txBody>
      <dsp:txXfrm>
        <a:off x="2909828" y="1534616"/>
        <a:ext cx="1406148" cy="873075"/>
      </dsp:txXfrm>
    </dsp:sp>
    <dsp:sp modelId="{184F26DD-B103-4EDE-B148-C4A3523174FB}">
      <dsp:nvSpPr>
        <dsp:cNvPr id="0" name=""/>
        <dsp:cNvSpPr/>
      </dsp:nvSpPr>
      <dsp:spPr>
        <a:xfrm>
          <a:off x="4505414" y="1353292"/>
          <a:ext cx="1460474" cy="927401"/>
        </a:xfrm>
        <a:prstGeom prst="roundRect">
          <a:avLst>
            <a:gd name="adj" fmla="val 10000"/>
          </a:avLst>
        </a:prstGeom>
        <a:solidFill>
          <a:srgbClr val="B0D0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40F23-8F48-47E0-94E2-2CE2B34DB621}">
      <dsp:nvSpPr>
        <dsp:cNvPr id="0" name=""/>
        <dsp:cNvSpPr/>
      </dsp:nvSpPr>
      <dsp:spPr>
        <a:xfrm>
          <a:off x="4667689" y="1507453"/>
          <a:ext cx="1460474" cy="9274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Tværgående initiativer</a:t>
          </a:r>
        </a:p>
      </dsp:txBody>
      <dsp:txXfrm>
        <a:off x="4694852" y="1534616"/>
        <a:ext cx="1406148" cy="873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7324-0F5D-41A1-BFB6-D6B3EFD0FFF5}">
      <dsp:nvSpPr>
        <dsp:cNvPr id="0" name=""/>
        <dsp:cNvSpPr/>
      </dsp:nvSpPr>
      <dsp:spPr>
        <a:xfrm>
          <a:off x="3" y="0"/>
          <a:ext cx="12191995" cy="6536028"/>
        </a:xfrm>
        <a:prstGeom prst="rightArrow">
          <a:avLst/>
        </a:prstGeom>
        <a:solidFill>
          <a:schemeClr val="accent1">
            <a:tint val="40000"/>
            <a:hueOff val="0"/>
            <a:satOff val="0"/>
            <a:lumOff val="0"/>
            <a:alphaOff val="0"/>
          </a:schemeClr>
        </a:solidFill>
        <a:ln>
          <a:noFill/>
        </a:ln>
        <a:effectLst>
          <a:outerShdw blurRad="50800" dist="38100" dir="10800000" algn="r" rotWithShape="0">
            <a:prstClr val="black">
              <a:alpha val="40000"/>
            </a:prstClr>
          </a:outerShdw>
        </a:effectLst>
      </dsp:spPr>
      <dsp:style>
        <a:lnRef idx="0">
          <a:scrgbClr r="0" g="0" b="0"/>
        </a:lnRef>
        <a:fillRef idx="1">
          <a:scrgbClr r="0" g="0" b="0"/>
        </a:fillRef>
        <a:effectRef idx="0">
          <a:scrgbClr r="0" g="0" b="0"/>
        </a:effectRef>
        <a:fontRef idx="minor"/>
      </dsp:style>
    </dsp:sp>
    <dsp:sp modelId="{4BA8457C-122D-49E7-93AC-625113CD67BA}">
      <dsp:nvSpPr>
        <dsp:cNvPr id="0" name=""/>
        <dsp:cNvSpPr/>
      </dsp:nvSpPr>
      <dsp:spPr>
        <a:xfrm>
          <a:off x="668733" y="1564960"/>
          <a:ext cx="3376232" cy="3406107"/>
        </a:xfrm>
        <a:prstGeom prst="roundRect">
          <a:avLst/>
        </a:prstGeom>
        <a:solidFill>
          <a:srgbClr val="5B9993"/>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Kommunernes Kontaktråd (KKR) afholdt den 7. marts 2018 en konference med emnet ”Den nære psykiatri”. Konferencen var startskuddet på en fælles alliance mellem de 19 kommuner, Region Midtjylland, PLO Midtjylland og bruger- og pårørende organisationer om at forbedre og udvikle den nære psykiatri i Midtjylland.</a:t>
          </a:r>
        </a:p>
      </dsp:txBody>
      <dsp:txXfrm>
        <a:off x="833547" y="1729774"/>
        <a:ext cx="3046604" cy="3076479"/>
      </dsp:txXfrm>
    </dsp:sp>
    <dsp:sp modelId="{A21175F6-9510-4D54-A9D4-17FD2173B8BC}">
      <dsp:nvSpPr>
        <dsp:cNvPr id="0" name=""/>
        <dsp:cNvSpPr/>
      </dsp:nvSpPr>
      <dsp:spPr>
        <a:xfrm>
          <a:off x="4275947" y="1564960"/>
          <a:ext cx="3598515" cy="3406107"/>
        </a:xfrm>
        <a:prstGeom prst="roundRect">
          <a:avLst/>
        </a:prstGeom>
        <a:solidFill>
          <a:srgbClr val="5B9993"/>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På den baggrund blev der nedsat en tværsektoriel styregruppe bestående af 3 kommunale repræsentanter, 3 regionale repræsentanter, 1 repræsentant fra PLO Midtjylland, samt repræsentanter fra bruger- og pårørendeforeninger.</a:t>
          </a:r>
        </a:p>
        <a:p>
          <a:pPr marL="0" lvl="0" indent="0" algn="ctr" defTabSz="622300">
            <a:lnSpc>
              <a:spcPct val="90000"/>
            </a:lnSpc>
            <a:spcBef>
              <a:spcPct val="0"/>
            </a:spcBef>
            <a:spcAft>
              <a:spcPct val="35000"/>
            </a:spcAft>
            <a:buNone/>
          </a:pPr>
          <a:endParaRPr lang="da-DK" sz="1400" kern="1200" dirty="0"/>
        </a:p>
        <a:p>
          <a:pPr marL="0" lvl="0" indent="0" algn="ctr" defTabSz="622300">
            <a:lnSpc>
              <a:spcPct val="90000"/>
            </a:lnSpc>
            <a:spcBef>
              <a:spcPct val="0"/>
            </a:spcBef>
            <a:spcAft>
              <a:spcPct val="35000"/>
            </a:spcAft>
            <a:buNone/>
          </a:pPr>
          <a:r>
            <a:rPr lang="da-DK" sz="1400" kern="1200" dirty="0"/>
            <a:t>Styregruppens opdrag var i første omgang at udarbejde udspil til vision for den nære psykiatri, en definition, målgrupper og udfordringer samt en køreplan for omsætning til konkrete handlinger og udviklingsrum.</a:t>
          </a:r>
        </a:p>
      </dsp:txBody>
      <dsp:txXfrm>
        <a:off x="4442219" y="1731232"/>
        <a:ext cx="3265971" cy="3073563"/>
      </dsp:txXfrm>
    </dsp:sp>
    <dsp:sp modelId="{6F4365BB-5824-440E-BC44-326FB00E584A}">
      <dsp:nvSpPr>
        <dsp:cNvPr id="0" name=""/>
        <dsp:cNvSpPr/>
      </dsp:nvSpPr>
      <dsp:spPr>
        <a:xfrm>
          <a:off x="8105444" y="1564960"/>
          <a:ext cx="3417823" cy="3406107"/>
        </a:xfrm>
        <a:prstGeom prst="roundRect">
          <a:avLst/>
        </a:prstGeom>
        <a:solidFill>
          <a:srgbClr val="5B9993"/>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b="1" kern="1200" dirty="0"/>
            <a:t>Udspil for den nære psykiatri – godkendt i Kontaktudvalget 31. august 2018. Udspillet er forankret i Sundhedsaftaleregi. </a:t>
          </a:r>
          <a:endParaRPr lang="da-DK" sz="2000" kern="1200" dirty="0"/>
        </a:p>
      </dsp:txBody>
      <dsp:txXfrm>
        <a:off x="8271716" y="1731232"/>
        <a:ext cx="3085279" cy="3073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CBF95-CB30-4288-A657-C49D38EBAC47}">
      <dsp:nvSpPr>
        <dsp:cNvPr id="0" name=""/>
        <dsp:cNvSpPr/>
      </dsp:nvSpPr>
      <dsp:spPr>
        <a:xfrm>
          <a:off x="3784505" y="3346720"/>
          <a:ext cx="706765" cy="1407028"/>
        </a:xfrm>
        <a:custGeom>
          <a:avLst/>
          <a:gdLst/>
          <a:ahLst/>
          <a:cxnLst/>
          <a:rect l="0" t="0" r="0" b="0"/>
          <a:pathLst>
            <a:path>
              <a:moveTo>
                <a:pt x="0" y="0"/>
              </a:moveTo>
              <a:lnTo>
                <a:pt x="353382" y="0"/>
              </a:lnTo>
              <a:lnTo>
                <a:pt x="353382" y="1407028"/>
              </a:lnTo>
              <a:lnTo>
                <a:pt x="706765" y="1407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98524" y="4010870"/>
        <a:ext cx="78728" cy="78728"/>
      </dsp:txXfrm>
    </dsp:sp>
    <dsp:sp modelId="{6040B347-5B83-4FEA-8BA4-3FA238823651}">
      <dsp:nvSpPr>
        <dsp:cNvPr id="0" name=""/>
        <dsp:cNvSpPr/>
      </dsp:nvSpPr>
      <dsp:spPr>
        <a:xfrm>
          <a:off x="3784505" y="3301000"/>
          <a:ext cx="706753" cy="91440"/>
        </a:xfrm>
        <a:custGeom>
          <a:avLst/>
          <a:gdLst/>
          <a:ahLst/>
          <a:cxnLst/>
          <a:rect l="0" t="0" r="0" b="0"/>
          <a:pathLst>
            <a:path>
              <a:moveTo>
                <a:pt x="0" y="45720"/>
              </a:moveTo>
              <a:lnTo>
                <a:pt x="353376" y="45720"/>
              </a:lnTo>
              <a:lnTo>
                <a:pt x="353376" y="72669"/>
              </a:lnTo>
              <a:lnTo>
                <a:pt x="706753" y="72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120200" y="3329038"/>
        <a:ext cx="35363" cy="35363"/>
      </dsp:txXfrm>
    </dsp:sp>
    <dsp:sp modelId="{0E3C7E86-EA89-4BB9-9D79-BDDBC80A7AE7}">
      <dsp:nvSpPr>
        <dsp:cNvPr id="0" name=""/>
        <dsp:cNvSpPr/>
      </dsp:nvSpPr>
      <dsp:spPr>
        <a:xfrm>
          <a:off x="3784505" y="1931932"/>
          <a:ext cx="706753" cy="1414787"/>
        </a:xfrm>
        <a:custGeom>
          <a:avLst/>
          <a:gdLst/>
          <a:ahLst/>
          <a:cxnLst/>
          <a:rect l="0" t="0" r="0" b="0"/>
          <a:pathLst>
            <a:path>
              <a:moveTo>
                <a:pt x="0" y="1414787"/>
              </a:moveTo>
              <a:lnTo>
                <a:pt x="353376" y="1414787"/>
              </a:lnTo>
              <a:lnTo>
                <a:pt x="353376" y="0"/>
              </a:lnTo>
              <a:lnTo>
                <a:pt x="7067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98344" y="2599788"/>
        <a:ext cx="79074" cy="79074"/>
      </dsp:txXfrm>
    </dsp:sp>
    <dsp:sp modelId="{12B36FC0-65BC-4844-A8E3-6B5CB4C51FAF}">
      <dsp:nvSpPr>
        <dsp:cNvPr id="0" name=""/>
        <dsp:cNvSpPr/>
      </dsp:nvSpPr>
      <dsp:spPr>
        <a:xfrm rot="16200000">
          <a:off x="-1446464" y="1454467"/>
          <a:ext cx="6677433" cy="3784505"/>
        </a:xfrm>
        <a:prstGeom prst="rect">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40005" tIns="40005" rIns="40005" bIns="40005" numCol="1" spcCol="1270" anchor="ctr" anchorCtr="0">
          <a:noAutofit/>
        </a:bodyPr>
        <a:lstStyle/>
        <a:p>
          <a:pPr marL="0" lvl="0" indent="0" algn="ctr" defTabSz="2800350">
            <a:lnSpc>
              <a:spcPct val="90000"/>
            </a:lnSpc>
            <a:spcBef>
              <a:spcPct val="0"/>
            </a:spcBef>
            <a:spcAft>
              <a:spcPct val="35000"/>
            </a:spcAft>
            <a:buNone/>
          </a:pPr>
          <a:r>
            <a:rPr lang="da-DK" sz="6300" kern="1200" dirty="0"/>
            <a:t>Udspil om den nære psykiatri</a:t>
          </a:r>
        </a:p>
        <a:p>
          <a:pPr marL="0" lvl="0" indent="0" algn="ctr" defTabSz="2800350">
            <a:lnSpc>
              <a:spcPct val="90000"/>
            </a:lnSpc>
            <a:spcBef>
              <a:spcPct val="0"/>
            </a:spcBef>
            <a:spcAft>
              <a:spcPct val="35000"/>
            </a:spcAft>
            <a:buNone/>
          </a:pPr>
          <a:endParaRPr lang="da-DK" sz="6300" kern="1200" dirty="0"/>
        </a:p>
      </dsp:txBody>
      <dsp:txXfrm>
        <a:off x="-1446464" y="1454467"/>
        <a:ext cx="6677433" cy="3784505"/>
      </dsp:txXfrm>
    </dsp:sp>
    <dsp:sp modelId="{41BE78D2-5310-450D-9F9B-D12BDB418A0F}">
      <dsp:nvSpPr>
        <dsp:cNvPr id="0" name=""/>
        <dsp:cNvSpPr/>
      </dsp:nvSpPr>
      <dsp:spPr>
        <a:xfrm>
          <a:off x="4491259" y="1381545"/>
          <a:ext cx="7700727" cy="1100774"/>
        </a:xfrm>
        <a:prstGeom prst="rect">
          <a:avLst/>
        </a:prstGeom>
        <a:solidFill>
          <a:srgbClr val="B0D0CD"/>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chemeClr val="tx1"/>
              </a:solidFill>
            </a:rPr>
            <a:t>Vision for den nære psykiatri</a:t>
          </a:r>
        </a:p>
        <a:p>
          <a:pPr marL="0" lvl="0" indent="0" algn="ctr" defTabSz="800100">
            <a:lnSpc>
              <a:spcPct val="90000"/>
            </a:lnSpc>
            <a:spcBef>
              <a:spcPct val="0"/>
            </a:spcBef>
            <a:spcAft>
              <a:spcPct val="35000"/>
            </a:spcAft>
            <a:buNone/>
          </a:pPr>
          <a:r>
            <a:rPr lang="da-DK" sz="1600" kern="1200" dirty="0">
              <a:solidFill>
                <a:schemeClr val="tx1"/>
              </a:solidFill>
            </a:rPr>
            <a:t>Alliancen vil arbejde for at forbedre den borgerrettede indsats i en stærk alliance mellem borgere, pårørende, kommuner, praktiserende læger og hospitaler.</a:t>
          </a:r>
        </a:p>
      </dsp:txBody>
      <dsp:txXfrm>
        <a:off x="4491259" y="1381545"/>
        <a:ext cx="7700727" cy="1100774"/>
      </dsp:txXfrm>
    </dsp:sp>
    <dsp:sp modelId="{A34F42F9-EF29-4F29-A952-1C186D6F7488}">
      <dsp:nvSpPr>
        <dsp:cNvPr id="0" name=""/>
        <dsp:cNvSpPr/>
      </dsp:nvSpPr>
      <dsp:spPr>
        <a:xfrm>
          <a:off x="4491259" y="2739613"/>
          <a:ext cx="7700727" cy="1268111"/>
        </a:xfrm>
        <a:prstGeom prst="rect">
          <a:avLst/>
        </a:prstGeom>
        <a:solidFill>
          <a:srgbClr val="B0D0CD"/>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chemeClr val="tx1"/>
              </a:solidFill>
            </a:rPr>
            <a:t>Definition af den nære psykiatri</a:t>
          </a:r>
        </a:p>
        <a:p>
          <a:pPr marL="0" lvl="0" indent="0" algn="ctr" defTabSz="800100">
            <a:lnSpc>
              <a:spcPct val="90000"/>
            </a:lnSpc>
            <a:spcBef>
              <a:spcPct val="0"/>
            </a:spcBef>
            <a:spcAft>
              <a:spcPct val="35000"/>
            </a:spcAft>
            <a:buNone/>
          </a:pPr>
          <a:r>
            <a:rPr lang="da-DK" sz="1600" kern="1200" dirty="0">
              <a:solidFill>
                <a:schemeClr val="tx1"/>
              </a:solidFill>
            </a:rPr>
            <a:t>Den nære psykiatri har et forebyggende,  opsporende , behandlende og rehabiliterende sigte, hvor alliancen skal have fokus på at sætte ind med den rette indsats så tidligt som muligt i forhold til den enkelte borger og familien. Der tages udgangspunkt i borgerens egne behov, hvor der sikres sammenhæng i borgerens forløb.</a:t>
          </a:r>
        </a:p>
      </dsp:txBody>
      <dsp:txXfrm>
        <a:off x="4491259" y="2739613"/>
        <a:ext cx="7700727" cy="1268111"/>
      </dsp:txXfrm>
    </dsp:sp>
    <dsp:sp modelId="{9DE241DD-13C9-4337-B7EC-5F95326722EB}">
      <dsp:nvSpPr>
        <dsp:cNvPr id="0" name=""/>
        <dsp:cNvSpPr/>
      </dsp:nvSpPr>
      <dsp:spPr>
        <a:xfrm>
          <a:off x="4491270" y="4176761"/>
          <a:ext cx="7700727" cy="1153973"/>
        </a:xfrm>
        <a:prstGeom prst="rect">
          <a:avLst/>
        </a:prstGeom>
        <a:solidFill>
          <a:srgbClr val="B0D0CD"/>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chemeClr val="tx1"/>
              </a:solidFill>
            </a:rPr>
            <a:t>Målgrupper for den nære psykiatri</a:t>
          </a:r>
        </a:p>
        <a:p>
          <a:pPr marL="0" lvl="0" indent="0" algn="ctr" defTabSz="800100">
            <a:lnSpc>
              <a:spcPct val="90000"/>
            </a:lnSpc>
            <a:spcBef>
              <a:spcPct val="0"/>
            </a:spcBef>
            <a:spcAft>
              <a:spcPct val="35000"/>
            </a:spcAft>
            <a:buNone/>
          </a:pPr>
          <a:r>
            <a:rPr lang="da-DK" sz="1600" kern="1200" dirty="0">
              <a:solidFill>
                <a:schemeClr val="tx1"/>
              </a:solidFill>
            </a:rPr>
            <a:t>Det er en bred målgruppe, hvor der skelnes mellem børn (0-16 år), unge  (16-24) og voksne (24 og op). Derudover arbejdes der på kontinuummet mellem dårlig mental  sundhed og svær psykisk sygdom. Der har derfor været behov for at prioritere til at starte med. </a:t>
          </a:r>
        </a:p>
      </dsp:txBody>
      <dsp:txXfrm>
        <a:off x="4491270" y="4176761"/>
        <a:ext cx="7700727" cy="1153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7903A-DF74-4E15-A2FB-E5EF01B5F5E8}">
      <dsp:nvSpPr>
        <dsp:cNvPr id="0" name=""/>
        <dsp:cNvSpPr/>
      </dsp:nvSpPr>
      <dsp:spPr>
        <a:xfrm>
          <a:off x="2340569" y="2886419"/>
          <a:ext cx="2048740" cy="1758607"/>
        </a:xfrm>
        <a:prstGeom prst="hexagon">
          <a:avLst>
            <a:gd name="adj" fmla="val 25000"/>
            <a:gd name="vf" fmla="val 115470"/>
          </a:avLst>
        </a:prstGeom>
        <a:solidFill>
          <a:srgbClr val="B0D0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rPr>
            <a:t>Hurtigere handling og øget fleksibilitet</a:t>
          </a:r>
        </a:p>
        <a:p>
          <a:pPr marL="0" lvl="0" indent="0" algn="ctr" defTabSz="622300">
            <a:lnSpc>
              <a:spcPct val="90000"/>
            </a:lnSpc>
            <a:spcBef>
              <a:spcPct val="0"/>
            </a:spcBef>
            <a:spcAft>
              <a:spcPct val="35000"/>
            </a:spcAft>
            <a:buNone/>
          </a:pPr>
          <a:r>
            <a:rPr lang="da-DK" sz="1400" b="0" kern="1200" dirty="0">
              <a:solidFill>
                <a:schemeClr val="tx1"/>
              </a:solidFill>
            </a:rPr>
            <a:t>- Ventetider</a:t>
          </a:r>
        </a:p>
        <a:p>
          <a:pPr marL="0" lvl="0" indent="0" algn="ctr" defTabSz="622300">
            <a:lnSpc>
              <a:spcPct val="90000"/>
            </a:lnSpc>
            <a:spcBef>
              <a:spcPct val="0"/>
            </a:spcBef>
            <a:spcAft>
              <a:spcPct val="35000"/>
            </a:spcAft>
            <a:buNone/>
          </a:pPr>
          <a:r>
            <a:rPr lang="da-DK" sz="1400" b="0" kern="1200" dirty="0">
              <a:solidFill>
                <a:schemeClr val="tx1"/>
              </a:solidFill>
            </a:rPr>
            <a:t>- Visitation</a:t>
          </a:r>
        </a:p>
        <a:p>
          <a:pPr marL="0" lvl="0" indent="0" algn="ctr" defTabSz="622300">
            <a:lnSpc>
              <a:spcPct val="90000"/>
            </a:lnSpc>
            <a:spcBef>
              <a:spcPct val="0"/>
            </a:spcBef>
            <a:spcAft>
              <a:spcPct val="35000"/>
            </a:spcAft>
            <a:buNone/>
          </a:pPr>
          <a:r>
            <a:rPr lang="da-DK" sz="1400" b="0" kern="1200" dirty="0">
              <a:solidFill>
                <a:schemeClr val="tx1"/>
              </a:solidFill>
            </a:rPr>
            <a:t>- Flaskehalse / kapacitet</a:t>
          </a:r>
        </a:p>
      </dsp:txBody>
      <dsp:txXfrm>
        <a:off x="2657848" y="3158766"/>
        <a:ext cx="1414182" cy="1213913"/>
      </dsp:txXfrm>
    </dsp:sp>
    <dsp:sp modelId="{7F137E03-D1B6-42D3-8239-B6A2A7BAD407}">
      <dsp:nvSpPr>
        <dsp:cNvPr id="0" name=""/>
        <dsp:cNvSpPr/>
      </dsp:nvSpPr>
      <dsp:spPr>
        <a:xfrm>
          <a:off x="2404649" y="3663532"/>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1272ECD-4CFE-4319-A7CE-AC99616D4B1D}">
      <dsp:nvSpPr>
        <dsp:cNvPr id="0" name=""/>
        <dsp:cNvSpPr/>
      </dsp:nvSpPr>
      <dsp:spPr>
        <a:xfrm>
          <a:off x="601396" y="1930473"/>
          <a:ext cx="2048740" cy="175860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CC081-FAE8-41F0-AF98-CC55E6A5B3AE}">
      <dsp:nvSpPr>
        <dsp:cNvPr id="0" name=""/>
        <dsp:cNvSpPr/>
      </dsp:nvSpPr>
      <dsp:spPr>
        <a:xfrm>
          <a:off x="1988583" y="3445216"/>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0325CA-CBA2-4E31-8739-9D383EB640BB}">
      <dsp:nvSpPr>
        <dsp:cNvPr id="0" name=""/>
        <dsp:cNvSpPr/>
      </dsp:nvSpPr>
      <dsp:spPr>
        <a:xfrm>
          <a:off x="4077937" y="1917002"/>
          <a:ext cx="2048740" cy="1758607"/>
        </a:xfrm>
        <a:prstGeom prst="hexagon">
          <a:avLst>
            <a:gd name="adj" fmla="val 25000"/>
            <a:gd name="vf" fmla="val 115470"/>
          </a:avLst>
        </a:prstGeom>
        <a:solidFill>
          <a:srgbClr val="B0D0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rPr>
            <a:t>Mere lighed i sundhed </a:t>
          </a:r>
        </a:p>
        <a:p>
          <a:pPr marL="0" lvl="0" indent="0" algn="ctr" defTabSz="622300">
            <a:lnSpc>
              <a:spcPct val="90000"/>
            </a:lnSpc>
            <a:spcBef>
              <a:spcPct val="0"/>
            </a:spcBef>
            <a:spcAft>
              <a:spcPct val="35000"/>
            </a:spcAft>
            <a:buNone/>
          </a:pPr>
          <a:r>
            <a:rPr lang="da-DK" sz="1400" kern="1200" dirty="0">
              <a:solidFill>
                <a:schemeClr val="tx1"/>
              </a:solidFill>
            </a:rPr>
            <a:t>- Mentalt</a:t>
          </a:r>
        </a:p>
        <a:p>
          <a:pPr marL="0" lvl="0" indent="0" algn="ctr" defTabSz="622300">
            <a:lnSpc>
              <a:spcPct val="90000"/>
            </a:lnSpc>
            <a:spcBef>
              <a:spcPct val="0"/>
            </a:spcBef>
            <a:spcAft>
              <a:spcPct val="35000"/>
            </a:spcAft>
            <a:buNone/>
          </a:pPr>
          <a:r>
            <a:rPr lang="da-DK" sz="1400" kern="1200" dirty="0">
              <a:solidFill>
                <a:schemeClr val="tx1"/>
              </a:solidFill>
            </a:rPr>
            <a:t>- Fysisk</a:t>
          </a:r>
        </a:p>
        <a:p>
          <a:pPr marL="0" lvl="0" indent="0" algn="ctr" defTabSz="622300">
            <a:lnSpc>
              <a:spcPct val="90000"/>
            </a:lnSpc>
            <a:spcBef>
              <a:spcPct val="0"/>
            </a:spcBef>
            <a:spcAft>
              <a:spcPct val="35000"/>
            </a:spcAft>
            <a:buNone/>
          </a:pPr>
          <a:r>
            <a:rPr lang="da-DK" sz="1400" kern="1200" dirty="0">
              <a:solidFill>
                <a:schemeClr val="tx1"/>
              </a:solidFill>
            </a:rPr>
            <a:t>- Netværk og  relationer</a:t>
          </a:r>
        </a:p>
      </dsp:txBody>
      <dsp:txXfrm>
        <a:off x="4395216" y="2189349"/>
        <a:ext cx="1414182" cy="1213913"/>
      </dsp:txXfrm>
    </dsp:sp>
    <dsp:sp modelId="{90D2FF0E-ECBC-4099-90E3-66D5779F22ED}">
      <dsp:nvSpPr>
        <dsp:cNvPr id="0" name=""/>
        <dsp:cNvSpPr/>
      </dsp:nvSpPr>
      <dsp:spPr>
        <a:xfrm>
          <a:off x="5481369" y="3429887"/>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0B64E9-A589-4533-8B2B-2E36B60495E5}">
      <dsp:nvSpPr>
        <dsp:cNvPr id="0" name=""/>
        <dsp:cNvSpPr/>
      </dsp:nvSpPr>
      <dsp:spPr>
        <a:xfrm>
          <a:off x="5824330" y="2883632"/>
          <a:ext cx="2048740" cy="175860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B9879-9618-44AC-8670-DFF8F5E2C760}">
      <dsp:nvSpPr>
        <dsp:cNvPr id="0" name=""/>
        <dsp:cNvSpPr/>
      </dsp:nvSpPr>
      <dsp:spPr>
        <a:xfrm>
          <a:off x="5871262" y="3671429"/>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35D4E2-0A2B-4899-B159-BD7821750BE3}">
      <dsp:nvSpPr>
        <dsp:cNvPr id="0" name=""/>
        <dsp:cNvSpPr/>
      </dsp:nvSpPr>
      <dsp:spPr>
        <a:xfrm>
          <a:off x="2340569" y="969417"/>
          <a:ext cx="2048740" cy="1758607"/>
        </a:xfrm>
        <a:prstGeom prst="hexagon">
          <a:avLst>
            <a:gd name="adj" fmla="val 25000"/>
            <a:gd name="vf" fmla="val 115470"/>
          </a:avLst>
        </a:prstGeom>
        <a:solidFill>
          <a:srgbClr val="B0D0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Font typeface="+mj-lt"/>
            <a:buNone/>
          </a:pPr>
          <a:r>
            <a:rPr lang="da-DK" sz="1400" b="1" kern="1200" dirty="0">
              <a:solidFill>
                <a:schemeClr val="tx1"/>
              </a:solidFill>
              <a:latin typeface="Calibri" panose="020F0502020204030204"/>
              <a:ea typeface="+mn-ea"/>
              <a:cs typeface="+mn-cs"/>
            </a:rPr>
            <a:t>Bedre koordination på tværs af indsatser</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Overgang</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Sprog og viden</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Sammenhæng</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IT systemer</a:t>
          </a:r>
        </a:p>
      </dsp:txBody>
      <dsp:txXfrm>
        <a:off x="2657848" y="1241764"/>
        <a:ext cx="1414182" cy="1213913"/>
      </dsp:txXfrm>
    </dsp:sp>
    <dsp:sp modelId="{7A02C8A0-7E52-4FD7-A71C-9D6EC59415D0}">
      <dsp:nvSpPr>
        <dsp:cNvPr id="0" name=""/>
        <dsp:cNvSpPr/>
      </dsp:nvSpPr>
      <dsp:spPr>
        <a:xfrm>
          <a:off x="2416826" y="1754445"/>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C40257-7861-4047-A383-59DF353949AC}">
      <dsp:nvSpPr>
        <dsp:cNvPr id="0" name=""/>
        <dsp:cNvSpPr/>
      </dsp:nvSpPr>
      <dsp:spPr>
        <a:xfrm>
          <a:off x="4077937" y="0"/>
          <a:ext cx="2048740" cy="175860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B5720-8440-4D97-85B2-07DE1747480D}">
      <dsp:nvSpPr>
        <dsp:cNvPr id="0" name=""/>
        <dsp:cNvSpPr/>
      </dsp:nvSpPr>
      <dsp:spPr>
        <a:xfrm>
          <a:off x="4124868" y="779435"/>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D49666-453A-4440-B28D-BE74C9D308EC}">
      <dsp:nvSpPr>
        <dsp:cNvPr id="0" name=""/>
        <dsp:cNvSpPr/>
      </dsp:nvSpPr>
      <dsp:spPr>
        <a:xfrm>
          <a:off x="5824330" y="966630"/>
          <a:ext cx="2048740" cy="1758607"/>
        </a:xfrm>
        <a:prstGeom prst="hexagon">
          <a:avLst>
            <a:gd name="adj" fmla="val 25000"/>
            <a:gd name="vf" fmla="val 115470"/>
          </a:avLst>
        </a:prstGeom>
        <a:solidFill>
          <a:srgbClr val="B0D0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Font typeface="+mj-lt"/>
            <a:buNone/>
          </a:pPr>
          <a:r>
            <a:rPr lang="da-DK" sz="1400" b="1" kern="1200" dirty="0">
              <a:solidFill>
                <a:schemeClr val="tx1"/>
              </a:solidFill>
              <a:latin typeface="Calibri" panose="020F0502020204030204"/>
              <a:ea typeface="+mn-ea"/>
              <a:cs typeface="+mn-cs"/>
            </a:rPr>
            <a:t>Øget inddragelse og lydhørhed</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Borgerens perspektiv og ønsker</a:t>
          </a:r>
        </a:p>
        <a:p>
          <a:pPr marL="0" lvl="0" indent="0" algn="ctr" defTabSz="622300">
            <a:lnSpc>
              <a:spcPct val="90000"/>
            </a:lnSpc>
            <a:spcBef>
              <a:spcPct val="0"/>
            </a:spcBef>
            <a:spcAft>
              <a:spcPct val="35000"/>
            </a:spcAft>
            <a:buFont typeface="+mj-lt"/>
            <a:buNone/>
          </a:pPr>
          <a:r>
            <a:rPr lang="da-DK" sz="1400" b="0" kern="1200" dirty="0">
              <a:solidFill>
                <a:schemeClr val="tx1"/>
              </a:solidFill>
              <a:latin typeface="Calibri" panose="020F0502020204030204"/>
              <a:ea typeface="+mn-ea"/>
              <a:cs typeface="+mn-cs"/>
            </a:rPr>
            <a:t>- Ligeværd</a:t>
          </a:r>
        </a:p>
      </dsp:txBody>
      <dsp:txXfrm>
        <a:off x="6141609" y="1238977"/>
        <a:ext cx="1414182" cy="1213913"/>
      </dsp:txXfrm>
    </dsp:sp>
    <dsp:sp modelId="{52356E3C-5289-4788-94AB-CE3775203B1D}">
      <dsp:nvSpPr>
        <dsp:cNvPr id="0" name=""/>
        <dsp:cNvSpPr/>
      </dsp:nvSpPr>
      <dsp:spPr>
        <a:xfrm>
          <a:off x="7586066" y="1742814"/>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CA897C-1D43-41B7-BF64-2E7D5EC68ED9}">
      <dsp:nvSpPr>
        <dsp:cNvPr id="0" name=""/>
        <dsp:cNvSpPr/>
      </dsp:nvSpPr>
      <dsp:spPr>
        <a:xfrm>
          <a:off x="7577943" y="1933260"/>
          <a:ext cx="2048740" cy="1758607"/>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76BCB-15A0-4BC6-BF70-2A956ACBC7C3}">
      <dsp:nvSpPr>
        <dsp:cNvPr id="0" name=""/>
        <dsp:cNvSpPr/>
      </dsp:nvSpPr>
      <dsp:spPr>
        <a:xfrm>
          <a:off x="7991302" y="1964381"/>
          <a:ext cx="239170" cy="206239"/>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00E0A-DDC6-429B-9F45-14BCFBCC696D}">
      <dsp:nvSpPr>
        <dsp:cNvPr id="0" name=""/>
        <dsp:cNvSpPr/>
      </dsp:nvSpPr>
      <dsp:spPr>
        <a:xfrm>
          <a:off x="66185" y="0"/>
          <a:ext cx="8792104" cy="5495065"/>
        </a:xfrm>
        <a:prstGeom prst="swooshArrow">
          <a:avLst>
            <a:gd name="adj1" fmla="val 25000"/>
            <a:gd name="adj2" fmla="val 25000"/>
          </a:avLst>
        </a:prstGeom>
        <a:solidFill>
          <a:srgbClr val="DDEBEA"/>
        </a:solidFill>
        <a:ln>
          <a:noFill/>
        </a:ln>
        <a:effectLst/>
      </dsp:spPr>
      <dsp:style>
        <a:lnRef idx="0">
          <a:scrgbClr r="0" g="0" b="0"/>
        </a:lnRef>
        <a:fillRef idx="1">
          <a:scrgbClr r="0" g="0" b="0"/>
        </a:fillRef>
        <a:effectRef idx="0">
          <a:scrgbClr r="0" g="0" b="0"/>
        </a:effectRef>
        <a:fontRef idx="minor"/>
      </dsp:style>
    </dsp:sp>
    <dsp:sp modelId="{AB708485-741A-4821-A41B-8A876E30AE69}">
      <dsp:nvSpPr>
        <dsp:cNvPr id="0" name=""/>
        <dsp:cNvSpPr/>
      </dsp:nvSpPr>
      <dsp:spPr>
        <a:xfrm>
          <a:off x="932208" y="4086130"/>
          <a:ext cx="202218" cy="202218"/>
        </a:xfrm>
        <a:prstGeom prst="ellipse">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6D065-EF8D-41F0-993E-B77B603838A2}">
      <dsp:nvSpPr>
        <dsp:cNvPr id="0" name=""/>
        <dsp:cNvSpPr/>
      </dsp:nvSpPr>
      <dsp:spPr>
        <a:xfrm>
          <a:off x="1011756" y="4338241"/>
          <a:ext cx="1293939" cy="888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51" tIns="0" rIns="0" bIns="0" numCol="1" spcCol="1270" anchor="t" anchorCtr="0">
          <a:noAutofit/>
        </a:bodyPr>
        <a:lstStyle/>
        <a:p>
          <a:pPr marL="0" lvl="0" indent="0" algn="l" defTabSz="622300">
            <a:lnSpc>
              <a:spcPct val="90000"/>
            </a:lnSpc>
            <a:spcBef>
              <a:spcPct val="0"/>
            </a:spcBef>
            <a:spcAft>
              <a:spcPct val="35000"/>
            </a:spcAft>
            <a:buNone/>
          </a:pPr>
          <a:r>
            <a:rPr lang="da-DK" sz="1600" kern="1200" dirty="0"/>
            <a:t>Alliance dannet</a:t>
          </a:r>
        </a:p>
        <a:p>
          <a:pPr marL="0" lvl="0" indent="0" algn="l" defTabSz="844550">
            <a:lnSpc>
              <a:spcPct val="90000"/>
            </a:lnSpc>
            <a:spcBef>
              <a:spcPct val="0"/>
            </a:spcBef>
            <a:spcAft>
              <a:spcPct val="35000"/>
            </a:spcAft>
            <a:buNone/>
          </a:pPr>
          <a:r>
            <a:rPr lang="da-DK" sz="1400" kern="1200" dirty="0">
              <a:solidFill>
                <a:srgbClr val="000000">
                  <a:hueOff val="0"/>
                  <a:satOff val="0"/>
                  <a:lumOff val="0"/>
                  <a:alphaOff val="0"/>
                </a:srgbClr>
              </a:solidFill>
              <a:latin typeface="Corbel" panose="020B0503020204020204"/>
              <a:ea typeface="+mn-ea"/>
              <a:cs typeface="+mn-cs"/>
            </a:rPr>
            <a:t>KKR konference om den nære psykiatri</a:t>
          </a:r>
        </a:p>
        <a:p>
          <a:pPr marL="0" lvl="0" indent="0" algn="l" defTabSz="622300">
            <a:lnSpc>
              <a:spcPct val="90000"/>
            </a:lnSpc>
            <a:spcBef>
              <a:spcPct val="0"/>
            </a:spcBef>
            <a:spcAft>
              <a:spcPct val="35000"/>
            </a:spcAft>
            <a:buNone/>
          </a:pPr>
          <a:endParaRPr lang="da-DK" sz="200" kern="1200" dirty="0">
            <a:solidFill>
              <a:srgbClr val="0083B2"/>
            </a:solidFill>
          </a:endParaRPr>
        </a:p>
        <a:p>
          <a:pPr marL="0" lvl="0" indent="0" algn="l" defTabSz="622300">
            <a:lnSpc>
              <a:spcPct val="90000"/>
            </a:lnSpc>
            <a:spcBef>
              <a:spcPct val="0"/>
            </a:spcBef>
            <a:spcAft>
              <a:spcPct val="35000"/>
            </a:spcAft>
            <a:buNone/>
          </a:pPr>
          <a:r>
            <a:rPr lang="da-DK" sz="1600" kern="1200" dirty="0">
              <a:solidFill>
                <a:srgbClr val="5B9993"/>
              </a:solidFill>
            </a:rPr>
            <a:t>Marts 2018</a:t>
          </a:r>
        </a:p>
      </dsp:txBody>
      <dsp:txXfrm>
        <a:off x="1011756" y="4338241"/>
        <a:ext cx="1293939" cy="888379"/>
      </dsp:txXfrm>
    </dsp:sp>
    <dsp:sp modelId="{2F8CEA49-8252-44CF-9F34-A97231864869}">
      <dsp:nvSpPr>
        <dsp:cNvPr id="0" name=""/>
        <dsp:cNvSpPr/>
      </dsp:nvSpPr>
      <dsp:spPr>
        <a:xfrm>
          <a:off x="2026825" y="3034374"/>
          <a:ext cx="316515" cy="316515"/>
        </a:xfrm>
        <a:prstGeom prst="ellipse">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6323F-1F72-404A-B691-728EE62BFD03}">
      <dsp:nvSpPr>
        <dsp:cNvPr id="0" name=""/>
        <dsp:cNvSpPr/>
      </dsp:nvSpPr>
      <dsp:spPr>
        <a:xfrm>
          <a:off x="2389053" y="3159063"/>
          <a:ext cx="1689110" cy="230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15" tIns="0" rIns="0" bIns="0" numCol="1" spcCol="1270" anchor="t" anchorCtr="0">
          <a:noAutofit/>
        </a:bodyPr>
        <a:lstStyle/>
        <a:p>
          <a:pPr marL="0" lvl="0" indent="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Visionsproces</a:t>
          </a:r>
        </a:p>
        <a:p>
          <a:pPr marL="0" lvl="0" indent="0" algn="l" defTabSz="844550">
            <a:lnSpc>
              <a:spcPct val="90000"/>
            </a:lnSpc>
            <a:spcBef>
              <a:spcPct val="0"/>
            </a:spcBef>
            <a:spcAft>
              <a:spcPts val="0"/>
            </a:spcAft>
            <a:buNone/>
          </a:pPr>
          <a:r>
            <a:rPr lang="da-DK" sz="1400" kern="1200" dirty="0"/>
            <a:t>- Tværsektoriel  </a:t>
          </a:r>
        </a:p>
        <a:p>
          <a:pPr marL="0" lvl="0" indent="0" algn="l" defTabSz="844550">
            <a:lnSpc>
              <a:spcPct val="90000"/>
            </a:lnSpc>
            <a:spcBef>
              <a:spcPct val="0"/>
            </a:spcBef>
            <a:spcAft>
              <a:spcPts val="0"/>
            </a:spcAft>
            <a:buNone/>
          </a:pPr>
          <a:r>
            <a:rPr lang="da-DK" sz="1400" kern="1200" dirty="0"/>
            <a:t>   styregruppe</a:t>
          </a:r>
        </a:p>
        <a:p>
          <a:pPr marL="0" lvl="0" indent="0" algn="l" defTabSz="844550">
            <a:lnSpc>
              <a:spcPct val="90000"/>
            </a:lnSpc>
            <a:spcBef>
              <a:spcPct val="0"/>
            </a:spcBef>
            <a:spcAft>
              <a:spcPts val="0"/>
            </a:spcAft>
            <a:buNone/>
          </a:pPr>
          <a:endParaRPr lang="da-DK" sz="800" kern="1200" dirty="0"/>
        </a:p>
        <a:p>
          <a:pPr marL="0" lvl="0" indent="0" algn="l" defTabSz="844550">
            <a:lnSpc>
              <a:spcPct val="90000"/>
            </a:lnSpc>
            <a:spcBef>
              <a:spcPct val="0"/>
            </a:spcBef>
            <a:spcAft>
              <a:spcPts val="0"/>
            </a:spcAft>
            <a:buNone/>
          </a:pPr>
          <a:r>
            <a:rPr lang="da-DK" sz="1400" kern="1200" dirty="0"/>
            <a:t>- Politisk vision – udspil om den nære psykiatri</a:t>
          </a:r>
        </a:p>
        <a:p>
          <a:pPr marL="0" lvl="0" indent="0" algn="l" defTabSz="844550">
            <a:lnSpc>
              <a:spcPct val="90000"/>
            </a:lnSpc>
            <a:spcBef>
              <a:spcPct val="0"/>
            </a:spcBef>
            <a:spcAft>
              <a:spcPts val="0"/>
            </a:spcAft>
            <a:buNone/>
          </a:pPr>
          <a:endParaRPr lang="da-DK" sz="600" kern="1200" dirty="0"/>
        </a:p>
        <a:p>
          <a:pPr marL="0" lvl="0" indent="0" algn="l" defTabSz="844550">
            <a:lnSpc>
              <a:spcPct val="90000"/>
            </a:lnSpc>
            <a:spcBef>
              <a:spcPct val="0"/>
            </a:spcBef>
            <a:spcAft>
              <a:spcPct val="35000"/>
            </a:spcAft>
            <a:buNone/>
          </a:pPr>
          <a:r>
            <a:rPr lang="da-DK" sz="1400" kern="1200" dirty="0"/>
            <a:t>- Første målgrupper</a:t>
          </a:r>
        </a:p>
        <a:p>
          <a:pPr marL="0" lvl="0" indent="0" algn="l" defTabSz="844550">
            <a:lnSpc>
              <a:spcPct val="90000"/>
            </a:lnSpc>
            <a:spcBef>
              <a:spcPct val="0"/>
            </a:spcBef>
            <a:spcAft>
              <a:spcPts val="0"/>
            </a:spcAft>
            <a:buNone/>
          </a:pPr>
          <a:r>
            <a:rPr lang="da-DK" sz="1400" kern="1200" dirty="0"/>
            <a:t>- Sundhedsaftale +</a:t>
          </a:r>
        </a:p>
        <a:p>
          <a:pPr marL="0" lvl="0" indent="0" algn="l" defTabSz="844550">
            <a:lnSpc>
              <a:spcPct val="90000"/>
            </a:lnSpc>
            <a:spcBef>
              <a:spcPct val="0"/>
            </a:spcBef>
            <a:spcAft>
              <a:spcPts val="0"/>
            </a:spcAft>
            <a:buNone/>
          </a:pPr>
          <a:r>
            <a:rPr lang="da-DK" sz="1400" kern="1200" dirty="0"/>
            <a:t>   Rammeaftale</a:t>
          </a:r>
        </a:p>
        <a:p>
          <a:pPr marL="0" lvl="0" indent="0" algn="l" defTabSz="844550">
            <a:lnSpc>
              <a:spcPct val="90000"/>
            </a:lnSpc>
            <a:spcBef>
              <a:spcPct val="0"/>
            </a:spcBef>
            <a:spcAft>
              <a:spcPts val="0"/>
            </a:spcAft>
            <a:buNone/>
          </a:pPr>
          <a:endParaRPr lang="da-DK" sz="900" kern="1200" dirty="0"/>
        </a:p>
        <a:p>
          <a:pPr marL="0" lvl="0" indent="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Forår 2018</a:t>
          </a:r>
        </a:p>
        <a:p>
          <a:pPr marL="0" lvl="0" indent="0" algn="l" defTabSz="844550">
            <a:lnSpc>
              <a:spcPct val="90000"/>
            </a:lnSpc>
            <a:spcBef>
              <a:spcPct val="0"/>
            </a:spcBef>
            <a:spcAft>
              <a:spcPct val="35000"/>
            </a:spcAft>
            <a:buNone/>
          </a:pPr>
          <a:endParaRPr lang="da-DK" sz="2000" kern="1200" dirty="0"/>
        </a:p>
      </dsp:txBody>
      <dsp:txXfrm>
        <a:off x="2389053" y="3159063"/>
        <a:ext cx="1689110" cy="2302432"/>
      </dsp:txXfrm>
    </dsp:sp>
    <dsp:sp modelId="{45AF053D-9982-4606-8ACF-7C74387F0A3D}">
      <dsp:nvSpPr>
        <dsp:cNvPr id="0" name=""/>
        <dsp:cNvSpPr/>
      </dsp:nvSpPr>
      <dsp:spPr>
        <a:xfrm>
          <a:off x="3433561" y="2195827"/>
          <a:ext cx="422020" cy="422020"/>
        </a:xfrm>
        <a:prstGeom prst="ellipse">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B87C4-9C5A-4620-955A-A0021134AABE}">
      <dsp:nvSpPr>
        <dsp:cNvPr id="0" name=""/>
        <dsp:cNvSpPr/>
      </dsp:nvSpPr>
      <dsp:spPr>
        <a:xfrm>
          <a:off x="3854289" y="2575224"/>
          <a:ext cx="1696876" cy="121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620" tIns="0" rIns="0" bIns="0" numCol="1" spcCol="1270" anchor="t" anchorCtr="0">
          <a:noAutofit/>
        </a:bodyPr>
        <a:lstStyle/>
        <a:p>
          <a:pPr marL="0" lvl="0" indent="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Alliancegrupper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Udfordringer og</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forbedringpotentialer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på tværs</a:t>
          </a:r>
        </a:p>
        <a:p>
          <a:pPr marL="0" lvl="0" algn="l" defTabSz="844550">
            <a:lnSpc>
              <a:spcPct val="90000"/>
            </a:lnSpc>
            <a:spcBef>
              <a:spcPct val="0"/>
            </a:spcBef>
            <a:spcAft>
              <a:spcPts val="0"/>
            </a:spcAft>
            <a:buNone/>
          </a:pPr>
          <a:endParaRPr lang="da-DK" sz="5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Forslag til initiativer</a:t>
          </a:r>
        </a:p>
        <a:p>
          <a:pPr marL="0" lvl="0" algn="l" defTabSz="844550">
            <a:lnSpc>
              <a:spcPct val="90000"/>
            </a:lnSpc>
            <a:spcBef>
              <a:spcPct val="0"/>
            </a:spcBef>
            <a:spcAft>
              <a:spcPts val="0"/>
            </a:spcAft>
            <a:buNone/>
          </a:pPr>
          <a:endParaRPr lang="da-DK" sz="900" kern="1200" dirty="0">
            <a:solidFill>
              <a:srgbClr val="000000">
                <a:hueOff val="0"/>
                <a:satOff val="0"/>
                <a:lumOff val="0"/>
                <a:alphaOff val="0"/>
              </a:srgbClr>
            </a:solidFill>
            <a:latin typeface="Corbel" panose="020B0503020204020204"/>
            <a:ea typeface="+mn-ea"/>
            <a:cs typeface="+mn-cs"/>
          </a:endParaRPr>
        </a:p>
        <a:p>
          <a:pPr marL="0" lvl="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Efterår 2018</a:t>
          </a: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dsp:txBody>
      <dsp:txXfrm>
        <a:off x="3854289" y="2575224"/>
        <a:ext cx="1696876" cy="1213456"/>
      </dsp:txXfrm>
    </dsp:sp>
    <dsp:sp modelId="{F0F133B4-AB47-4CCA-95CB-76D45D74158E}">
      <dsp:nvSpPr>
        <dsp:cNvPr id="0" name=""/>
        <dsp:cNvSpPr/>
      </dsp:nvSpPr>
      <dsp:spPr>
        <a:xfrm>
          <a:off x="5068893" y="1540816"/>
          <a:ext cx="545110" cy="545110"/>
        </a:xfrm>
        <a:prstGeom prst="ellipse">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69D93-0AB6-47BE-B865-060096C7A3E2}">
      <dsp:nvSpPr>
        <dsp:cNvPr id="0" name=""/>
        <dsp:cNvSpPr/>
      </dsp:nvSpPr>
      <dsp:spPr>
        <a:xfrm>
          <a:off x="5430916" y="1930799"/>
          <a:ext cx="1758420" cy="2003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43" tIns="0" rIns="0" bIns="0" numCol="1" spcCol="1270" anchor="t" anchorCtr="0">
          <a:noAutofit/>
        </a:bodyPr>
        <a:lstStyle/>
        <a:p>
          <a:pPr marL="0" lvl="0" indent="0" algn="l" defTabSz="622300">
            <a:lnSpc>
              <a:spcPct val="90000"/>
            </a:lnSpc>
            <a:spcBef>
              <a:spcPct val="0"/>
            </a:spcBef>
            <a:spcAft>
              <a:spcPct val="35000"/>
            </a:spcAft>
            <a:buNone/>
          </a:pPr>
          <a:r>
            <a:rPr lang="da-DK" sz="1600" kern="1200" dirty="0">
              <a:solidFill>
                <a:srgbClr val="000000">
                  <a:hueOff val="0"/>
                  <a:satOff val="0"/>
                  <a:lumOff val="0"/>
                  <a:alphaOff val="0"/>
                </a:srgbClr>
              </a:solidFill>
              <a:latin typeface="Corbel" panose="020B0503020204020204"/>
              <a:ea typeface="+mn-ea"/>
              <a:cs typeface="+mn-cs"/>
            </a:rPr>
            <a:t>Afprøvning og videreudvikling af initiativer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Klynger</a:t>
          </a:r>
        </a:p>
        <a:p>
          <a:pPr marL="0" lvl="0" algn="l" defTabSz="844550">
            <a:lnSpc>
              <a:spcPct val="90000"/>
            </a:lnSpc>
            <a:spcBef>
              <a:spcPct val="0"/>
            </a:spcBef>
            <a:spcAft>
              <a:spcPts val="0"/>
            </a:spcAft>
            <a:buNone/>
          </a:pPr>
          <a:r>
            <a:rPr lang="da-DK" sz="1400" kern="1200" dirty="0">
              <a:solidFill>
                <a:srgbClr val="000000">
                  <a:hueOff val="0"/>
                  <a:satOff val="0"/>
                  <a:lumOff val="0"/>
                  <a:alphaOff val="0"/>
                </a:srgbClr>
              </a:solidFill>
              <a:latin typeface="Corbel" panose="020B0503020204020204"/>
              <a:ea typeface="+mn-ea"/>
              <a:cs typeface="+mn-cs"/>
            </a:rPr>
            <a:t>- Arbejdsgrupper</a:t>
          </a:r>
        </a:p>
        <a:p>
          <a:pPr marL="0" lvl="0" algn="l" defTabSz="844550">
            <a:lnSpc>
              <a:spcPct val="90000"/>
            </a:lnSpc>
            <a:spcBef>
              <a:spcPct val="0"/>
            </a:spcBef>
            <a:spcAft>
              <a:spcPts val="0"/>
            </a:spcAft>
            <a:buNone/>
          </a:pPr>
          <a:endParaRPr lang="da-DK" sz="700" kern="1200" dirty="0">
            <a:solidFill>
              <a:srgbClr val="000000">
                <a:hueOff val="0"/>
                <a:satOff val="0"/>
                <a:lumOff val="0"/>
                <a:alphaOff val="0"/>
              </a:srgbClr>
            </a:solidFill>
            <a:latin typeface="Corbel" panose="020B0503020204020204"/>
            <a:ea typeface="+mn-ea"/>
            <a:cs typeface="+mn-cs"/>
          </a:endParaRPr>
        </a:p>
        <a:p>
          <a:pPr marL="0" lvl="0" algn="l" defTabSz="622300">
            <a:lnSpc>
              <a:spcPct val="90000"/>
            </a:lnSpc>
            <a:spcBef>
              <a:spcPct val="0"/>
            </a:spcBef>
            <a:spcAft>
              <a:spcPct val="35000"/>
            </a:spcAft>
            <a:buNone/>
          </a:pPr>
          <a:r>
            <a:rPr lang="da-DK" sz="1600" kern="1200" dirty="0">
              <a:solidFill>
                <a:srgbClr val="5B9993"/>
              </a:solidFill>
              <a:latin typeface="Corbel" panose="020B0503020204020204"/>
              <a:ea typeface="+mn-ea"/>
              <a:cs typeface="+mn-cs"/>
            </a:rPr>
            <a:t>Forår – vinter 2019</a:t>
          </a: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900" kern="1200" dirty="0">
            <a:solidFill>
              <a:srgbClr val="000000">
                <a:hueOff val="0"/>
                <a:satOff val="0"/>
                <a:lumOff val="0"/>
                <a:alphaOff val="0"/>
              </a:srgbClr>
            </a:solidFill>
            <a:latin typeface="Corbel" panose="020B0503020204020204"/>
            <a:ea typeface="+mn-ea"/>
            <a:cs typeface="+mn-cs"/>
          </a:endParaRPr>
        </a:p>
        <a:p>
          <a:pPr marL="0" lvl="0" algn="l" defTabSz="844550">
            <a:lnSpc>
              <a:spcPct val="90000"/>
            </a:lnSpc>
            <a:spcBef>
              <a:spcPct val="0"/>
            </a:spcBef>
            <a:spcAft>
              <a:spcPts val="0"/>
            </a:spcAft>
            <a:buNone/>
          </a:pPr>
          <a:endParaRPr lang="da-DK" sz="1400" kern="1200" dirty="0">
            <a:solidFill>
              <a:srgbClr val="000000">
                <a:hueOff val="0"/>
                <a:satOff val="0"/>
                <a:lumOff val="0"/>
                <a:alphaOff val="0"/>
              </a:srgbClr>
            </a:solidFill>
            <a:latin typeface="Corbel" panose="020B0503020204020204"/>
            <a:ea typeface="+mn-ea"/>
            <a:cs typeface="+mn-cs"/>
          </a:endParaRPr>
        </a:p>
      </dsp:txBody>
      <dsp:txXfrm>
        <a:off x="5430916" y="1930799"/>
        <a:ext cx="1758420" cy="2003908"/>
      </dsp:txXfrm>
    </dsp:sp>
    <dsp:sp modelId="{1C9BFBDF-72D1-4EE6-80C4-1E890FC4AABC}">
      <dsp:nvSpPr>
        <dsp:cNvPr id="0" name=""/>
        <dsp:cNvSpPr/>
      </dsp:nvSpPr>
      <dsp:spPr>
        <a:xfrm>
          <a:off x="6811307" y="952408"/>
          <a:ext cx="694576" cy="694576"/>
        </a:xfrm>
        <a:prstGeom prst="ellipse">
          <a:avLst/>
        </a:prstGeom>
        <a:solidFill>
          <a:srgbClr val="5B99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97DC9-6ECE-4A53-866A-0878C3363AB2}">
      <dsp:nvSpPr>
        <dsp:cNvPr id="0" name=""/>
        <dsp:cNvSpPr/>
      </dsp:nvSpPr>
      <dsp:spPr>
        <a:xfrm>
          <a:off x="7099869" y="1450697"/>
          <a:ext cx="1758420" cy="404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042" tIns="0" rIns="0" bIns="0" numCol="1" spcCol="1270" anchor="t" anchorCtr="0">
          <a:noAutofit/>
        </a:bodyPr>
        <a:lstStyle/>
        <a:p>
          <a:pPr marL="0" lvl="0" indent="0" algn="l" defTabSz="2889250">
            <a:lnSpc>
              <a:spcPct val="90000"/>
            </a:lnSpc>
            <a:spcBef>
              <a:spcPct val="0"/>
            </a:spcBef>
            <a:spcAft>
              <a:spcPct val="35000"/>
            </a:spcAft>
            <a:buNone/>
          </a:pPr>
          <a:endParaRPr lang="da-DK" sz="6500" kern="1200"/>
        </a:p>
      </dsp:txBody>
      <dsp:txXfrm>
        <a:off x="7099869" y="1450697"/>
        <a:ext cx="1758420" cy="4044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AEEB-EA35-4553-8747-8F2F8703DAD6}">
      <dsp:nvSpPr>
        <dsp:cNvPr id="0" name=""/>
        <dsp:cNvSpPr/>
      </dsp:nvSpPr>
      <dsp:spPr>
        <a:xfrm>
          <a:off x="0" y="0"/>
          <a:ext cx="5335173"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b="1" kern="1200" dirty="0">
              <a:solidFill>
                <a:schemeClr val="bg1"/>
              </a:solidFill>
            </a:rPr>
            <a:t>1. Fælles forpligtende forløb og handleplan</a:t>
          </a:r>
        </a:p>
      </dsp:txBody>
      <dsp:txXfrm>
        <a:off x="1150932" y="0"/>
        <a:ext cx="4184240" cy="838981"/>
      </dsp:txXfrm>
    </dsp:sp>
    <dsp:sp modelId="{20E6FF0F-0CB7-4EDE-A455-F4D75B00FA84}">
      <dsp:nvSpPr>
        <dsp:cNvPr id="0" name=""/>
        <dsp:cNvSpPr/>
      </dsp:nvSpPr>
      <dsp:spPr>
        <a:xfrm>
          <a:off x="83898" y="83898"/>
          <a:ext cx="1067034" cy="671185"/>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58081B4-51C1-45D9-8FA8-68E79C3DB61F}">
      <dsp:nvSpPr>
        <dsp:cNvPr id="0" name=""/>
        <dsp:cNvSpPr/>
      </dsp:nvSpPr>
      <dsp:spPr>
        <a:xfrm>
          <a:off x="0" y="922880"/>
          <a:ext cx="5335173"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b="1" kern="1200" dirty="0">
              <a:solidFill>
                <a:schemeClr val="bg1"/>
              </a:solidFill>
            </a:rPr>
            <a:t>2/4. Den gode overgang mellem folkeskole og ungdomsuddannelse, herunder trivselsvejledere</a:t>
          </a:r>
        </a:p>
      </dsp:txBody>
      <dsp:txXfrm>
        <a:off x="1150932" y="922880"/>
        <a:ext cx="4184240" cy="838981"/>
      </dsp:txXfrm>
    </dsp:sp>
    <dsp:sp modelId="{C925B617-0636-4CAE-99C3-EF6FD02E8D5E}">
      <dsp:nvSpPr>
        <dsp:cNvPr id="0" name=""/>
        <dsp:cNvSpPr/>
      </dsp:nvSpPr>
      <dsp:spPr>
        <a:xfrm>
          <a:off x="83898" y="1006778"/>
          <a:ext cx="1067034" cy="671185"/>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6AA400-D29A-477F-B52F-DC9444384820}">
      <dsp:nvSpPr>
        <dsp:cNvPr id="0" name=""/>
        <dsp:cNvSpPr/>
      </dsp:nvSpPr>
      <dsp:spPr>
        <a:xfrm>
          <a:off x="0" y="1845760"/>
          <a:ext cx="5335173"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b="1" kern="1200" dirty="0">
              <a:solidFill>
                <a:schemeClr val="bg1"/>
              </a:solidFill>
            </a:rPr>
            <a:t>3.Oplysning om social (mis)forståelse: ”Jeg er helt normal”</a:t>
          </a:r>
        </a:p>
      </dsp:txBody>
      <dsp:txXfrm>
        <a:off x="1150932" y="1845760"/>
        <a:ext cx="4184240" cy="838981"/>
      </dsp:txXfrm>
    </dsp:sp>
    <dsp:sp modelId="{B0C9CC9D-F75D-45EB-9BA2-4706401547DB}">
      <dsp:nvSpPr>
        <dsp:cNvPr id="0" name=""/>
        <dsp:cNvSpPr/>
      </dsp:nvSpPr>
      <dsp:spPr>
        <a:xfrm>
          <a:off x="83898" y="1929658"/>
          <a:ext cx="1067034" cy="671185"/>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1F55B8-54EC-4400-9EE3-9EE08E815922}">
      <dsp:nvSpPr>
        <dsp:cNvPr id="0" name=""/>
        <dsp:cNvSpPr/>
      </dsp:nvSpPr>
      <dsp:spPr>
        <a:xfrm>
          <a:off x="0" y="2768640"/>
          <a:ext cx="5335173"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b="1" kern="1200" dirty="0">
              <a:solidFill>
                <a:schemeClr val="bg1"/>
              </a:solidFill>
            </a:rPr>
            <a:t>5. Fremskudt </a:t>
          </a:r>
          <a:r>
            <a:rPr lang="da-DK" sz="1600" b="1" kern="1200">
              <a:solidFill>
                <a:schemeClr val="bg1"/>
              </a:solidFill>
            </a:rPr>
            <a:t>funktion i Børne- </a:t>
          </a:r>
          <a:r>
            <a:rPr lang="da-DK" sz="1600" b="1" kern="1200" dirty="0">
              <a:solidFill>
                <a:schemeClr val="bg1"/>
              </a:solidFill>
            </a:rPr>
            <a:t>og Ungdomspsykiatrien (satspulje projekt)</a:t>
          </a:r>
        </a:p>
      </dsp:txBody>
      <dsp:txXfrm>
        <a:off x="1150932" y="2768640"/>
        <a:ext cx="4184240" cy="838981"/>
      </dsp:txXfrm>
    </dsp:sp>
    <dsp:sp modelId="{22E24799-E1DD-4D44-9221-164685534B9E}">
      <dsp:nvSpPr>
        <dsp:cNvPr id="0" name=""/>
        <dsp:cNvSpPr/>
      </dsp:nvSpPr>
      <dsp:spPr>
        <a:xfrm>
          <a:off x="83898" y="2852538"/>
          <a:ext cx="1067034" cy="671185"/>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AEEB-EA35-4553-8747-8F2F8703DAD6}">
      <dsp:nvSpPr>
        <dsp:cNvPr id="0" name=""/>
        <dsp:cNvSpPr/>
      </dsp:nvSpPr>
      <dsp:spPr>
        <a:xfrm>
          <a:off x="0" y="13155"/>
          <a:ext cx="5080291"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b="0" kern="1200" dirty="0">
              <a:solidFill>
                <a:schemeClr val="bg1"/>
              </a:solidFill>
            </a:rPr>
            <a:t>6. </a:t>
          </a:r>
          <a:r>
            <a:rPr lang="da-DK" sz="2300" b="0" kern="1200" dirty="0"/>
            <a:t>Én borger – ét fælles forløb</a:t>
          </a:r>
          <a:endParaRPr lang="da-DK" sz="2300" b="0" kern="1200" dirty="0">
            <a:solidFill>
              <a:schemeClr val="bg1"/>
            </a:solidFill>
          </a:endParaRPr>
        </a:p>
      </dsp:txBody>
      <dsp:txXfrm>
        <a:off x="1099956" y="13155"/>
        <a:ext cx="3980334" cy="838981"/>
      </dsp:txXfrm>
    </dsp:sp>
    <dsp:sp modelId="{20E6FF0F-0CB7-4EDE-A455-F4D75B00FA84}">
      <dsp:nvSpPr>
        <dsp:cNvPr id="0" name=""/>
        <dsp:cNvSpPr/>
      </dsp:nvSpPr>
      <dsp:spPr>
        <a:xfrm>
          <a:off x="83898" y="83898"/>
          <a:ext cx="1016058" cy="671185"/>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58081B4-51C1-45D9-8FA8-68E79C3DB61F}">
      <dsp:nvSpPr>
        <dsp:cNvPr id="0" name=""/>
        <dsp:cNvSpPr/>
      </dsp:nvSpPr>
      <dsp:spPr>
        <a:xfrm>
          <a:off x="0" y="922880"/>
          <a:ext cx="5080291"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b="0" kern="1200" dirty="0">
              <a:solidFill>
                <a:schemeClr val="bg1"/>
              </a:solidFill>
            </a:rPr>
            <a:t>7. </a:t>
          </a:r>
          <a:r>
            <a:rPr lang="da-DK" sz="2300" b="0" kern="1200" dirty="0"/>
            <a:t>Tværsektorielt call-center</a:t>
          </a:r>
          <a:endParaRPr lang="da-DK" sz="2300" b="0" kern="1200" dirty="0">
            <a:solidFill>
              <a:schemeClr val="bg1"/>
            </a:solidFill>
          </a:endParaRPr>
        </a:p>
      </dsp:txBody>
      <dsp:txXfrm>
        <a:off x="1099956" y="922880"/>
        <a:ext cx="3980334" cy="838981"/>
      </dsp:txXfrm>
    </dsp:sp>
    <dsp:sp modelId="{C925B617-0636-4CAE-99C3-EF6FD02E8D5E}">
      <dsp:nvSpPr>
        <dsp:cNvPr id="0" name=""/>
        <dsp:cNvSpPr/>
      </dsp:nvSpPr>
      <dsp:spPr>
        <a:xfrm>
          <a:off x="83898" y="1006778"/>
          <a:ext cx="1016058" cy="671185"/>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6AA400-D29A-477F-B52F-DC9444384820}">
      <dsp:nvSpPr>
        <dsp:cNvPr id="0" name=""/>
        <dsp:cNvSpPr/>
      </dsp:nvSpPr>
      <dsp:spPr>
        <a:xfrm>
          <a:off x="0" y="1845760"/>
          <a:ext cx="5080291"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b="0" kern="1200" dirty="0">
              <a:solidFill>
                <a:schemeClr val="bg1"/>
              </a:solidFill>
            </a:rPr>
            <a:t>8. </a:t>
          </a:r>
          <a:r>
            <a:rPr lang="da-DK" sz="2300" b="0" kern="1200" dirty="0"/>
            <a:t>Initiativer for de mest udsatte borgere</a:t>
          </a:r>
          <a:endParaRPr lang="da-DK" sz="2300" b="0" kern="1200" dirty="0">
            <a:solidFill>
              <a:schemeClr val="bg1"/>
            </a:solidFill>
          </a:endParaRPr>
        </a:p>
      </dsp:txBody>
      <dsp:txXfrm>
        <a:off x="1099956" y="1845760"/>
        <a:ext cx="3980334" cy="838981"/>
      </dsp:txXfrm>
    </dsp:sp>
    <dsp:sp modelId="{B0C9CC9D-F75D-45EB-9BA2-4706401547DB}">
      <dsp:nvSpPr>
        <dsp:cNvPr id="0" name=""/>
        <dsp:cNvSpPr/>
      </dsp:nvSpPr>
      <dsp:spPr>
        <a:xfrm>
          <a:off x="83898" y="1929658"/>
          <a:ext cx="1016058" cy="671185"/>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B47E610-BCB9-45AD-B010-948EDDAEC477}">
      <dsp:nvSpPr>
        <dsp:cNvPr id="0" name=""/>
        <dsp:cNvSpPr/>
      </dsp:nvSpPr>
      <dsp:spPr>
        <a:xfrm>
          <a:off x="0" y="2770755"/>
          <a:ext cx="5080291" cy="83898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da-DK" sz="2300" b="0" kern="1200" dirty="0">
              <a:solidFill>
                <a:schemeClr val="bg1"/>
              </a:solidFill>
            </a:rPr>
            <a:t>9. </a:t>
          </a:r>
          <a:r>
            <a:rPr lang="da-DK" sz="2300" b="0" kern="1200" dirty="0"/>
            <a:t>Udgående ambulante teams</a:t>
          </a:r>
          <a:endParaRPr lang="da-DK" sz="2300" b="0" kern="1200" dirty="0">
            <a:solidFill>
              <a:schemeClr val="bg1"/>
            </a:solidFill>
          </a:endParaRPr>
        </a:p>
      </dsp:txBody>
      <dsp:txXfrm>
        <a:off x="1099956" y="2770755"/>
        <a:ext cx="3980334" cy="838981"/>
      </dsp:txXfrm>
    </dsp:sp>
    <dsp:sp modelId="{67A180B2-8CEF-4A3F-BD00-8A77553978A9}">
      <dsp:nvSpPr>
        <dsp:cNvPr id="0" name=""/>
        <dsp:cNvSpPr/>
      </dsp:nvSpPr>
      <dsp:spPr>
        <a:xfrm>
          <a:off x="83898" y="2852538"/>
          <a:ext cx="1016058" cy="671185"/>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DAEEB-EA35-4553-8747-8F2F8703DAD6}">
      <dsp:nvSpPr>
        <dsp:cNvPr id="0" name=""/>
        <dsp:cNvSpPr/>
      </dsp:nvSpPr>
      <dsp:spPr>
        <a:xfrm>
          <a:off x="0" y="0"/>
          <a:ext cx="10670347" cy="66085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b="0" kern="1200" dirty="0">
              <a:solidFill>
                <a:schemeClr val="bg1"/>
              </a:solidFill>
            </a:rPr>
            <a:t>10. </a:t>
          </a:r>
          <a:r>
            <a:rPr lang="da-DK" sz="2400" b="0" kern="1200" dirty="0"/>
            <a:t>IT og kommunikation på tværs</a:t>
          </a:r>
          <a:endParaRPr lang="da-DK" sz="2400" b="0" kern="1200" dirty="0">
            <a:solidFill>
              <a:schemeClr val="bg1"/>
            </a:solidFill>
          </a:endParaRPr>
        </a:p>
      </dsp:txBody>
      <dsp:txXfrm>
        <a:off x="2200154" y="0"/>
        <a:ext cx="8470192" cy="660851"/>
      </dsp:txXfrm>
    </dsp:sp>
    <dsp:sp modelId="{20E6FF0F-0CB7-4EDE-A455-F4D75B00FA84}">
      <dsp:nvSpPr>
        <dsp:cNvPr id="0" name=""/>
        <dsp:cNvSpPr/>
      </dsp:nvSpPr>
      <dsp:spPr>
        <a:xfrm>
          <a:off x="92579" y="87517"/>
          <a:ext cx="1045501" cy="485361"/>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6AA400-D29A-477F-B52F-DC9444384820}">
      <dsp:nvSpPr>
        <dsp:cNvPr id="0" name=""/>
        <dsp:cNvSpPr/>
      </dsp:nvSpPr>
      <dsp:spPr>
        <a:xfrm>
          <a:off x="0" y="727275"/>
          <a:ext cx="10670347" cy="660851"/>
        </a:xfrm>
        <a:prstGeom prst="roundRect">
          <a:avLst>
            <a:gd name="adj" fmla="val 10000"/>
          </a:avLst>
        </a:prstGeom>
        <a:solidFill>
          <a:srgbClr val="5B999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dirty="0">
              <a:solidFill>
                <a:schemeClr val="bg1"/>
              </a:solidFill>
            </a:rPr>
            <a:t>11. Forebyggelse og behandling af selvskade</a:t>
          </a:r>
        </a:p>
      </dsp:txBody>
      <dsp:txXfrm>
        <a:off x="2200154" y="727275"/>
        <a:ext cx="8470192" cy="660851"/>
      </dsp:txXfrm>
    </dsp:sp>
    <dsp:sp modelId="{B0C9CC9D-F75D-45EB-9BA2-4706401547DB}">
      <dsp:nvSpPr>
        <dsp:cNvPr id="0" name=""/>
        <dsp:cNvSpPr/>
      </dsp:nvSpPr>
      <dsp:spPr>
        <a:xfrm>
          <a:off x="120525" y="805852"/>
          <a:ext cx="945563" cy="52893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44A0-1B59-4ABD-89C8-B02703DAE048}" type="datetimeFigureOut">
              <a:rPr lang="da-DK" smtClean="0"/>
              <a:t>21-01-2020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8B09B-A800-4855-8645-DD091BA2A3B4}" type="slidenum">
              <a:rPr lang="da-DK" smtClean="0"/>
              <a:t>‹nr.›</a:t>
            </a:fld>
            <a:endParaRPr lang="da-DK"/>
          </a:p>
        </p:txBody>
      </p:sp>
    </p:spTree>
    <p:extLst>
      <p:ext uri="{BB962C8B-B14F-4D97-AF65-F5344CB8AC3E}">
        <p14:creationId xmlns:p14="http://schemas.microsoft.com/office/powerpoint/2010/main" val="112544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4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6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98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buFontTx/>
              <a:buChar char="•"/>
            </a:pPr>
            <a:r>
              <a:rPr lang="da-DK" dirty="0">
                <a:latin typeface="Arial" pitchFamily="34" charset="0"/>
              </a:rPr>
              <a:t> Risikoen for selvmord i tiden efter udskrivning. Her er risiko (målt som odds ration) beregnet relativt til personer som aldrig har været indlagte.</a:t>
            </a:r>
          </a:p>
          <a:p>
            <a:pPr eaLnBrk="1" hangingPunct="1">
              <a:buFontTx/>
              <a:buChar char="•"/>
            </a:pPr>
            <a:r>
              <a:rPr lang="da-DK" dirty="0">
                <a:latin typeface="Arial" pitchFamily="34" charset="0"/>
              </a:rPr>
              <a:t> I tiden lige efter udskrivning er risikoen for selvmord meget høj. Der er derfor et godt tidspunkt at sætte ind med forebyggelse, som f.eks. Opfølgning via telefonopringning.</a:t>
            </a:r>
          </a:p>
          <a:p>
            <a:pPr eaLnBrk="1" hangingPunct="1"/>
            <a:r>
              <a:rPr lang="da-DK" dirty="0">
                <a:latin typeface="Arial" pitchFamily="34" charset="0"/>
              </a:rPr>
              <a:t>Forskellen</a:t>
            </a:r>
            <a:r>
              <a:rPr lang="da-DK" baseline="0" dirty="0">
                <a:latin typeface="Arial" pitchFamily="34" charset="0"/>
              </a:rPr>
              <a:t> mellem mænd og kvinder er ikke så vigtig, det vigtige er at man bemærker </a:t>
            </a:r>
            <a:r>
              <a:rPr lang="da-DK" b="1" baseline="0" dirty="0">
                <a:latin typeface="Arial" pitchFamily="34" charset="0"/>
              </a:rPr>
              <a:t>den høje risiko kort tid efter udskrivning.</a:t>
            </a:r>
            <a:endParaRPr lang="da-DK" b="1" dirty="0">
              <a:latin typeface="Arial" pitchFamily="34" charset="0"/>
            </a:endParaRPr>
          </a:p>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90DE7-D5A8-4BA8-AA49-CCF87D01EBF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65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39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30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98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95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14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54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35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1" dirty="0"/>
          </a:p>
        </p:txBody>
      </p:sp>
      <p:sp>
        <p:nvSpPr>
          <p:cNvPr id="4" name="Pladsholder til slidenummer 3"/>
          <p:cNvSpPr>
            <a:spLocks noGrp="1"/>
          </p:cNvSpPr>
          <p:nvPr>
            <p:ph type="sldNum" sz="quarter" idx="5"/>
          </p:nvPr>
        </p:nvSpPr>
        <p:spPr/>
        <p:txBody>
          <a:bodyPr/>
          <a:lstStyle/>
          <a:p>
            <a:fld id="{BD78B09B-A800-4855-8645-DD091BA2A3B4}" type="slidenum">
              <a:rPr lang="da-DK" smtClean="0"/>
              <a:t>2</a:t>
            </a:fld>
            <a:endParaRPr lang="da-DK"/>
          </a:p>
        </p:txBody>
      </p:sp>
    </p:spTree>
    <p:extLst>
      <p:ext uri="{BB962C8B-B14F-4D97-AF65-F5344CB8AC3E}">
        <p14:creationId xmlns:p14="http://schemas.microsoft.com/office/powerpoint/2010/main" val="998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145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96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91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0723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060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223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0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67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275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FD4A-0672-45A2-A854-DE83BABE01C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13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3</a:t>
            </a:fld>
            <a:endParaRPr lang="da-DK"/>
          </a:p>
        </p:txBody>
      </p:sp>
    </p:spTree>
    <p:extLst>
      <p:ext uri="{BB962C8B-B14F-4D97-AF65-F5344CB8AC3E}">
        <p14:creationId xmlns:p14="http://schemas.microsoft.com/office/powerpoint/2010/main" val="2518625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88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48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07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799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59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948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5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07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258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7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423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26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878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lvl="0" indent="-285750">
              <a:lnSpc>
                <a:spcPct val="107000"/>
              </a:lnSpc>
              <a:spcAft>
                <a:spcPts val="0"/>
              </a:spcAft>
              <a:buFont typeface="Courier New" panose="02070309020205020404" pitchFamily="49" charset="0"/>
              <a:buChar char="o"/>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Font typeface="Courier New" panose="02070309020205020404" pitchFamily="49" charset="0"/>
              <a:buNone/>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348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07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1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DCED4-9626-40B6-B91B-B39ADB74BA1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716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272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970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33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9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Kilde</a:t>
            </a:r>
            <a:r>
              <a:rPr lang="da-DK" baseline="0" dirty="0"/>
              <a:t> for landstal: Styringsgennemgang af Psykiatrien delrapport 1. Afgrænsning mellem børne- og ungdomspsykiatri og Virksomhedsledelsen er på alder.  0-18 inkl. opgøres under børne- og ungdomspsykiatri. For Psykiatrien i Region Nordjylland er egne data fra PAS anvendt. Afgrænsning mellem børne- og ungdomspsykiatri og voksenpsykiatri er 0-17 inkl. under børne- og ungdomspsykiatri .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43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121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659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03884" rtl="0" eaLnBrk="1" fontAlgn="auto" latinLnBrk="0" hangingPunct="1">
              <a:lnSpc>
                <a:spcPct val="100000"/>
              </a:lnSpc>
              <a:spcBef>
                <a:spcPts val="0"/>
              </a:spcBef>
              <a:spcAft>
                <a:spcPts val="0"/>
              </a:spcAft>
              <a:buClrTx/>
              <a:buSzTx/>
              <a:buFontTx/>
              <a:buNone/>
              <a:tabLst/>
              <a:defRPr/>
            </a:pPr>
            <a:fld id="{6B84CBB8-1027-488C-8AD7-988C6D950FBE}"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903884" rtl="0" eaLnBrk="1" fontAlgn="auto" latinLnBrk="0" hangingPunct="1">
                <a:lnSpc>
                  <a:spcPct val="100000"/>
                </a:lnSpc>
                <a:spcBef>
                  <a:spcPts val="0"/>
                </a:spcBef>
                <a:spcAft>
                  <a:spcPts val="0"/>
                </a:spcAft>
                <a:buClrTx/>
                <a:buSzTx/>
                <a:buFontTx/>
                <a:buNone/>
                <a:tabLst/>
                <a:defRPr/>
              </a:pPr>
              <a:t>56</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025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272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761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480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4360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437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420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94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162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292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236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34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3665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8276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95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95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17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6229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1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1806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885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lgn="l"/>
            <a:r>
              <a:rPr lang="da-DK" sz="1200" dirty="0"/>
              <a:t>Det essentielle i modellen er,  at der udpeges en indsatsansvarlig i hvert forløb og at der udarbejdes en fælles forpligtende handleplan for barnet, som både barn/familie og fagprofessionelle er sammen om.</a:t>
            </a:r>
          </a:p>
          <a:p>
            <a:pPr lvl="0" algn="l"/>
            <a:r>
              <a:rPr lang="da-DK" sz="1200" dirty="0"/>
              <a:t>Der er i modellen indarbejdet tidsgrænser for at sikre fremdrift i barnets forløb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Der er to indgange til det fælles forpligtende forløb. Den ene indgang er, når en bekymring omkring barnet opstår og drøftes med en fagperson tæt på barnet (skolelærer, pædagog, etc.). Det opleves, at det er her langt de fleste henvender sig. </a:t>
            </a:r>
          </a:p>
          <a:p>
            <a:r>
              <a:rPr lang="da-DK" sz="1200" b="0" i="0" u="none" strike="noStrike" kern="1200" baseline="0" dirty="0">
                <a:solidFill>
                  <a:schemeClr val="tx1"/>
                </a:solidFill>
                <a:latin typeface="+mn-lt"/>
                <a:ea typeface="+mn-ea"/>
                <a:cs typeface="+mn-cs"/>
              </a:rPr>
              <a:t>Den anden indgang til et fælles forpligtende forløb opstår, når barnet eller familien rettet henvendelse via andre kanaler såsom egen læge, somatisk Børn- og Ungeafdeling eller Børne og Ungdoms-psykiatrisk Afdeling. Fra begge indgange kan det fælles forpligtende forløb påbegyndes. </a:t>
            </a:r>
          </a:p>
          <a:p>
            <a:r>
              <a:rPr lang="da-DK" sz="1200" b="0" i="0" u="none" strike="noStrike" kern="1200" baseline="0" dirty="0">
                <a:solidFill>
                  <a:schemeClr val="tx1"/>
                </a:solidFill>
                <a:latin typeface="+mn-lt"/>
                <a:ea typeface="+mn-ea"/>
                <a:cs typeface="+mn-cs"/>
              </a:rPr>
              <a:t>Modellen er konstrueret i et forsøg på, at rumme de andre initiativer i den nære psykiatri.</a:t>
            </a:r>
          </a:p>
          <a:p>
            <a:r>
              <a:rPr lang="da-DK" sz="1200" b="0" i="0" u="none" strike="noStrike" kern="1200" baseline="0" dirty="0">
                <a:solidFill>
                  <a:schemeClr val="tx1"/>
                </a:solidFill>
                <a:latin typeface="+mn-lt"/>
                <a:ea typeface="+mn-ea"/>
                <a:cs typeface="+mn-cs"/>
              </a:rPr>
              <a:t>Der samarbejdes med initiativ 10 omkring IT understøttelse til kommunikation mellem fagsystemer</a:t>
            </a:r>
            <a:endParaRPr lang="da-DK" dirty="0"/>
          </a:p>
        </p:txBody>
      </p:sp>
    </p:spTree>
    <p:extLst>
      <p:ext uri="{BB962C8B-B14F-4D97-AF65-F5344CB8AC3E}">
        <p14:creationId xmlns:p14="http://schemas.microsoft.com/office/powerpoint/2010/main" val="2890799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3702494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885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99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Kl. 9.25-9.40   Status på arbejdet i alliancen – initiativer voksne med svær psykisk sygdom ved Anders og Dorthe Klith</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Aarhusklyngen: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Futurum og </a:t>
            </a:r>
            <a:r>
              <a:rPr lang="da-DK" dirty="0" err="1">
                <a:solidFill>
                  <a:schemeClr val="tx1"/>
                </a:solidFill>
              </a:rPr>
              <a:t>Morpheus</a:t>
            </a:r>
            <a:r>
              <a:rPr lang="da-DK" dirty="0">
                <a:solidFill>
                  <a:schemeClr val="tx1"/>
                </a:solidFill>
              </a:rPr>
              <a:t>:</a:t>
            </a:r>
            <a:r>
              <a:rPr lang="da-DK" sz="1200" kern="1200" dirty="0">
                <a:solidFill>
                  <a:schemeClr val="tx1"/>
                </a:solidFill>
                <a:effectLst/>
                <a:latin typeface="+mn-lt"/>
                <a:ea typeface="+mn-ea"/>
                <a:cs typeface="+mn-cs"/>
              </a:rPr>
              <a:t> Er overordnet modeller, der har til hensigt at fastholde borgeren på arbejdsmarkedet. De skal tilpasses til målgruppen (voksne borgere med svær psykisk sygdom).</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Futurum: Indslusningsforløb for borgere med psykiske udfordringer og videregående uddannelser, der hjælpes i job ved hjælp fra virksomhedskonsulenter med særligt fokus på denne målgruppe. Målgruppen for Futurum er ledige eller sygemeldte borgere med psykisk sårbarhed, som har videregående uddannelser eller har afbrudt en videregående uddannelse. </a:t>
            </a:r>
          </a:p>
          <a:p>
            <a:r>
              <a:rPr lang="da-DK" sz="1200" kern="1200" dirty="0">
                <a:solidFill>
                  <a:schemeClr val="tx1"/>
                </a:solidFill>
                <a:effectLst/>
                <a:latin typeface="+mn-lt"/>
                <a:ea typeface="+mn-ea"/>
                <a:cs typeface="+mn-cs"/>
              </a:rPr>
              <a:t> </a:t>
            </a:r>
          </a:p>
          <a:p>
            <a:r>
              <a:rPr lang="da-DK" sz="1200" kern="1200" dirty="0" err="1">
                <a:solidFill>
                  <a:schemeClr val="tx1"/>
                </a:solidFill>
                <a:effectLst/>
                <a:latin typeface="+mn-lt"/>
                <a:ea typeface="+mn-ea"/>
                <a:cs typeface="+mn-cs"/>
              </a:rPr>
              <a:t>Morpheus</a:t>
            </a:r>
            <a:r>
              <a:rPr lang="da-DK" sz="1200" kern="1200" dirty="0">
                <a:solidFill>
                  <a:schemeClr val="tx1"/>
                </a:solidFill>
                <a:effectLst/>
                <a:latin typeface="+mn-lt"/>
                <a:ea typeface="+mn-ea"/>
                <a:cs typeface="+mn-cs"/>
              </a:rPr>
              <a:t>: Formålet med projektet er at udvikle, afprøve og forankre nye metoder og modeller for samarbejdet mellem det kommunale beskæftigelsesområde og regionspsykiatrien, der kan sikre at mennesker med svære psykiske lidelser, i dette tilfælde skizofreni, kan opnå og bevare tilknytning til arbejdsmarkedet.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8898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2155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Kl. 9.25-9.40   Status på arbejdet i alliancen – initiativer voksne med svær psykisk sygdom ved Anders og Dorthe Klith</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Primært et tilbud til vagtlæger, læger i præhospitalet og praktiserende læger. </a:t>
            </a:r>
          </a:p>
          <a:p>
            <a:endParaRPr lang="da-DK" dirty="0"/>
          </a:p>
          <a:p>
            <a:r>
              <a:rPr lang="da-DK" dirty="0"/>
              <a:t>Grundtanken bag sundhedsvisitationer er enkel, men indebærer at alle parter implementerer og har fokus på forskellige organisatoriske ændringer.</a:t>
            </a:r>
          </a:p>
          <a:p>
            <a:endParaRPr lang="da-DK" dirty="0"/>
          </a:p>
          <a:p>
            <a:pPr marL="171450" indent="-171450">
              <a:buFont typeface="Arial" panose="020B0604020202020204" pitchFamily="34" charset="0"/>
              <a:buChar char="•"/>
            </a:pPr>
            <a:r>
              <a:rPr lang="da-DK" dirty="0"/>
              <a:t>Sundhedsvisitationerne forankres i hospitalsvisitationerne på akuthospitalerne, hvor de rette kompetencer skal være tilstede og vedligeholdes</a:t>
            </a:r>
          </a:p>
          <a:p>
            <a:pPr marL="171450" indent="-171450">
              <a:buFont typeface="Arial" panose="020B0604020202020204" pitchFamily="34" charset="0"/>
              <a:buChar char="•"/>
            </a:pPr>
            <a:r>
              <a:rPr lang="da-DK" dirty="0"/>
              <a:t>Kommunerne sikrer oplysninger til hospitalsvisitationerne om relevante akuttilbud og sikre enkle indgange til akuttilbud (fx 1-2 telefonnumre)</a:t>
            </a:r>
          </a:p>
          <a:p>
            <a:pPr marL="171450" indent="-171450">
              <a:buFont typeface="Arial" panose="020B0604020202020204" pitchFamily="34" charset="0"/>
              <a:buChar char="•"/>
            </a:pPr>
            <a:r>
              <a:rPr lang="da-DK" dirty="0">
                <a:solidFill>
                  <a:srgbClr val="FF0000"/>
                </a:solidFill>
              </a:rPr>
              <a:t>K</a:t>
            </a:r>
            <a:r>
              <a:rPr lang="da-DK" dirty="0"/>
              <a:t>lyngerne aftaler hvilke tilbud, der kan bruges hvornår og hvordan lokalt</a:t>
            </a:r>
          </a:p>
          <a:p>
            <a:pPr marL="171450" indent="-171450">
              <a:buFont typeface="Arial" panose="020B0604020202020204" pitchFamily="34" charset="0"/>
              <a:buChar char="•"/>
            </a:pPr>
            <a:r>
              <a:rPr lang="da-DK" dirty="0"/>
              <a:t>Dialog med borgeren i de enkelte forløb om at der kan være flere muligheder (udover indlæggelse), som skal afklares</a:t>
            </a:r>
          </a:p>
          <a:p>
            <a:endParaRPr lang="da-DK" dirty="0"/>
          </a:p>
          <a:p>
            <a:r>
              <a:rPr lang="da-DK" dirty="0"/>
              <a:t>Samarbejdsaftale forventes behandlet i Sundhedskoordinationsudvalget i december 2019 og sendes til godkendelse i de 19 kommuner og regionen.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088AC-62AA-45E6-B84B-243C471728C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986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Kl. 9.25-9.40   Status på arbejdet i alliancen – initiativer voksne med svær psykisk sygdom ved Anders og Dorthe Klith</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6453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Kl. 9.25-9.40   Status på arbejdet i alliancen – initiativer voksne med svær psykisk sygdom ved Anders og Dorthe Klith</a:t>
            </a:r>
            <a:endParaRPr lang="da-DK"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Calibri" panose="020F0502020204030204" pitchFamily="34" charset="0"/>
                <a:cs typeface="Calibri" panose="020F0502020204030204" pitchFamily="34" charset="0"/>
              </a:rPr>
              <a:t>Rammepapiret pt. på vej igennem godkendelsesprocessen.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Calibri" panose="020F0502020204030204" pitchFamily="34" charset="0"/>
                <a:cs typeface="Calibri" panose="020F0502020204030204" pitchFamily="34" charset="0"/>
              </a:rPr>
              <a:t>Sendes til godkendelse i de 19 kommuner og regionen med henblik på ikrafttrædelse 1/1 2020.</a:t>
            </a:r>
          </a:p>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2F7E4D-19F3-4EB6-B702-73FAE4231C0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24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E349-A7E9-4710-B15F-271567495DC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552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Kl. 9.40-9.50   Status på arbejdet i alliancen – tværgående initiativer ved Anders</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1921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Selvskade koster hvert år belastede familier, adskillige vagtlæge- og skadestuebesøg, svækket eller manglende tilknytning til uddannelses- og arbejdsmarkedet, og i de sværere tilfælde indlæggelser med og uden tvang, hyppige – nogle gange daglige – besøg i somatiske akutmodtagelser, alvorlige indgreb, fx fjernelse af batterier i fuld narkose, tvangsforanstaltninger, ambulancekørsler og anbringelser. </a:t>
            </a:r>
            <a:endParaRPr lang="da-DK" sz="2800" dirty="0">
              <a:solidFill>
                <a:schemeClr val="tx1"/>
              </a:solidFill>
              <a:latin typeface="Calibri" panose="020F0502020204030204" pitchFamily="34" charset="0"/>
              <a:cs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3166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D5BD-75A4-440B-AEF6-267254F94C9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828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D78B09B-A800-4855-8645-DD091BA2A3B4}" type="slidenum">
              <a:rPr lang="da-DK" smtClean="0"/>
              <a:t>97</a:t>
            </a:fld>
            <a:endParaRPr lang="da-DK"/>
          </a:p>
        </p:txBody>
      </p:sp>
    </p:spTree>
    <p:extLst>
      <p:ext uri="{BB962C8B-B14F-4D97-AF65-F5344CB8AC3E}">
        <p14:creationId xmlns:p14="http://schemas.microsoft.com/office/powerpoint/2010/main" val="31428828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BD78B09B-A800-4855-8645-DD091BA2A3B4}" type="slidenum">
              <a:rPr lang="da-DK" smtClean="0"/>
              <a:t>98</a:t>
            </a:fld>
            <a:endParaRPr lang="da-DK"/>
          </a:p>
        </p:txBody>
      </p:sp>
    </p:spTree>
    <p:extLst>
      <p:ext uri="{BB962C8B-B14F-4D97-AF65-F5344CB8AC3E}">
        <p14:creationId xmlns:p14="http://schemas.microsoft.com/office/powerpoint/2010/main" val="25573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5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1.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553B3-D334-4956-84FC-5AAE841889F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054FCEC-8997-4763-9241-A5271DAA7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561C45D-9DFC-4E5F-9E82-FD6D64474AC9}"/>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17CFB714-9A05-405F-B5C7-96D50FA780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732602-F7B8-4C03-B0E8-EC3E8484FA8F}"/>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2649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2EDAB-8617-4581-8E8A-0BDBF8575DD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94C48B5-FF9B-4779-B811-5C6B9241D0F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CF9137E-64B5-4D93-8DD9-1B5C73D4484C}"/>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AD722F75-2A3C-4F17-8A81-50DF991C35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79EC4F6-189C-484C-B2BF-C8A565C706D6}"/>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536172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91" y="1681163"/>
            <a:ext cx="51577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91" y="2505075"/>
            <a:ext cx="5157786"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1" y="2505075"/>
            <a:ext cx="5183189"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234AFB0-B13E-463C-A146-F42BC8FB5AF9}" type="datetime1">
              <a:rPr lang="da-DK" smtClean="0"/>
              <a:t>21-01-2020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9730629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B70FD45-DC0F-4F77-925F-93E02F7457DE}" type="datetime1">
              <a:rPr lang="da-DK" smtClean="0"/>
              <a:t>21-01-2020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3168497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B7C7E1F-D2B1-40EF-A3E4-2743AF7EFCCC}" type="datetime1">
              <a:rPr lang="da-DK" smtClean="0"/>
              <a:t>21-01-2020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29553718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7"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908D32F-247A-4992-A23B-AC4061C6B3DD}"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2894005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90"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7"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2FA85F0E-4E9B-4928-8A56-3658CE53F81C}"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37759180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1A8BB8B-C419-4DD9-9BB1-F89321468014}"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6417567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1"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2"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C799D11-330D-4F52-9272-08F813E188D3}"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274180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12451AF-D410-45AD-859B-56AB37B32A2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1E8B43-1211-4050-80C2-14EC528CE0A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DAF5A8-39CF-4108-9657-A42A686A1000}"/>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B38A91FB-2E1F-4D7B-BD3F-62A2EA8E7DE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F0ABDA-0CE0-46EF-9C72-1196C618E82A}"/>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52503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a:t>Klik for at redigere i master</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21-01-2020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3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21-01-2020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02829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a:t>Klik for at redigere i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75628E42-FEE9-43EF-97D7-3350F6952823}" type="datetimeFigureOut">
              <a:rPr lang="da-DK" smtClean="0"/>
              <a:t>21-01-2020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7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a:t>Klik for at redigere i master</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5628E42-FEE9-43EF-97D7-3350F6952823}" type="datetimeFigureOut">
              <a:rPr lang="da-DK" smtClean="0"/>
              <a:t>21-01-2020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376627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a:t>Klik for at redigere i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097280" y="2582334"/>
            <a:ext cx="4937760" cy="33782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217920" y="2582334"/>
            <a:ext cx="4937760" cy="33782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5628E42-FEE9-43EF-97D7-3350F6952823}" type="datetimeFigureOut">
              <a:rPr lang="da-DK" smtClean="0"/>
              <a:t>21-01-2020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99943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75628E42-FEE9-43EF-97D7-3350F6952823}" type="datetimeFigureOut">
              <a:rPr lang="da-DK" smtClean="0"/>
              <a:t>21-01-2020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154696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628E42-FEE9-43EF-97D7-3350F6952823}" type="datetimeFigureOut">
              <a:rPr lang="da-DK" smtClean="0"/>
              <a:t>21-01-2020</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394194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a:t>Klik for at redigere i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628E42-FEE9-43EF-97D7-3350F6952823}" type="datetimeFigureOut">
              <a:rPr lang="da-DK" smtClean="0"/>
              <a:t>21-01-2020</a:t>
            </a:fld>
            <a:endParaRPr lang="da-D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E0AA5E-EF75-4B8E-A432-0711198DCF3C}" type="slidenum">
              <a:rPr lang="da-DK" smtClean="0"/>
              <a:t>‹nr.›</a:t>
            </a:fld>
            <a:endParaRPr lang="da-DK"/>
          </a:p>
        </p:txBody>
      </p:sp>
    </p:spTree>
    <p:extLst>
      <p:ext uri="{BB962C8B-B14F-4D97-AF65-F5344CB8AC3E}">
        <p14:creationId xmlns:p14="http://schemas.microsoft.com/office/powerpoint/2010/main" val="37442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2E236-9152-43AA-B039-B64481A42D2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8535E33-23D7-4086-81B7-68890D621D5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FE00666-FD97-4BFC-8C6A-865EA5C94C0F}"/>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213ABFB9-28E9-44FF-A788-ECF76A176A4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07B2C92-01D9-443B-BE98-85EF21AE9A91}"/>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21998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a-DK"/>
              <a:t>Klik for at redigere i master</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75628E42-FEE9-43EF-97D7-3350F6952823}" type="datetimeFigureOut">
              <a:rPr lang="da-DK" smtClean="0"/>
              <a:t>21-01-2020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26793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21-01-2020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41403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5628E42-FEE9-43EF-97D7-3350F6952823}" type="datetimeFigureOut">
              <a:rPr lang="da-DK" smtClean="0"/>
              <a:t>21-01-2020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BE0AA5E-EF75-4B8E-A432-0711198DCF3C}" type="slidenum">
              <a:rPr lang="da-DK" smtClean="0"/>
              <a:t>‹nr.›</a:t>
            </a:fld>
            <a:endParaRPr lang="da-DK"/>
          </a:p>
        </p:txBody>
      </p:sp>
    </p:spTree>
    <p:extLst>
      <p:ext uri="{BB962C8B-B14F-4D97-AF65-F5344CB8AC3E}">
        <p14:creationId xmlns:p14="http://schemas.microsoft.com/office/powerpoint/2010/main" val="1803794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464421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3008861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1044467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4018602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2153222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3504845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38061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7D4E2-3D72-4A68-85AC-0F2861D3D88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920E5EB-5AB2-4CC4-AA33-5BAC0D5E6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2DC3A5D-F33F-494F-B800-1F182541695D}"/>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9AC7400D-E30E-483E-AF33-BE983507A9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7091B32-A876-481E-9D7E-8C4D01D0A625}"/>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2815397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90695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6861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520758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1DC0F37D-BACA-481F-BBA8-D9BF3B50109E}" type="slidenum">
              <a:rPr lang="da-DK" smtClean="0"/>
              <a:t>‹nr.›</a:t>
            </a:fld>
            <a:endParaRPr lang="da-DK" dirty="0"/>
          </a:p>
        </p:txBody>
      </p:sp>
    </p:spTree>
    <p:extLst>
      <p:ext uri="{BB962C8B-B14F-4D97-AF65-F5344CB8AC3E}">
        <p14:creationId xmlns:p14="http://schemas.microsoft.com/office/powerpoint/2010/main" val="831499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8D97A1"/>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21-01-2020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9986" y="5810400"/>
            <a:ext cx="1484814" cy="720000"/>
          </a:xfrm>
          <a:prstGeom prst="rect">
            <a:avLst/>
          </a:prstGeom>
        </p:spPr>
      </p:pic>
    </p:spTree>
    <p:extLst>
      <p:ext uri="{BB962C8B-B14F-4D97-AF65-F5344CB8AC3E}">
        <p14:creationId xmlns:p14="http://schemas.microsoft.com/office/powerpoint/2010/main" val="1439729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8D97A1"/>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dirty="0"/>
              <a:t>Klik for at redigere i master</a:t>
            </a:r>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553500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60688244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800" dirty="0">
              <a:solidFill>
                <a:srgbClr val="8D97A1"/>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4" y="2199411"/>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dirty="0"/>
              <a:t>Klik for at redigere i master</a:t>
            </a:r>
          </a:p>
        </p:txBody>
      </p:sp>
      <p:sp>
        <p:nvSpPr>
          <p:cNvPr id="11" name="Text"/>
          <p:cNvSpPr>
            <a:spLocks noGrp="1"/>
          </p:cNvSpPr>
          <p:nvPr>
            <p:ph type="body" sz="quarter" idx="13" hasCustomPrompt="1"/>
          </p:nvPr>
        </p:nvSpPr>
        <p:spPr>
          <a:xfrm>
            <a:off x="1989827" y="4550252"/>
            <a:ext cx="9428000" cy="1912444"/>
          </a:xfrm>
        </p:spPr>
        <p:txBody>
          <a:bodyPr/>
          <a:lstStyle>
            <a:lvl1pPr marL="0" indent="0">
              <a:buFont typeface="Arial" panose="020B0604020202020204" pitchFamily="34" charset="0"/>
              <a:buChar char="​"/>
              <a:defRPr i="1" spc="150" baseline="0">
                <a:solidFill>
                  <a:srgbClr val="FFFFFF"/>
                </a:solidFill>
              </a:defRPr>
            </a:lvl1pPr>
            <a:lvl2pPr marL="140400" indent="-140400">
              <a:defRPr sz="1500">
                <a:solidFill>
                  <a:srgbClr val="FFFFFF"/>
                </a:solidFill>
              </a:defRPr>
            </a:lvl2pPr>
            <a:lvl3pPr marL="275400" indent="-135000">
              <a:defRPr sz="1350"/>
            </a:lvl3pPr>
            <a:lvl4pPr marL="405000" indent="-129600">
              <a:defRPr sz="12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800"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30" y="150992"/>
            <a:ext cx="615927" cy="615927"/>
          </a:xfrm>
          <a:prstGeom prst="rect">
            <a:avLst/>
          </a:prstGeom>
        </p:spPr>
      </p:pic>
    </p:spTree>
    <p:extLst>
      <p:ext uri="{BB962C8B-B14F-4D97-AF65-F5344CB8AC3E}">
        <p14:creationId xmlns:p14="http://schemas.microsoft.com/office/powerpoint/2010/main" val="199239149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541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21-01-2020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8617" y="5810400"/>
            <a:ext cx="4756183" cy="720000"/>
          </a:xfrm>
          <a:prstGeom prst="rect">
            <a:avLst/>
          </a:prstGeom>
        </p:spPr>
      </p:pic>
    </p:spTree>
    <p:extLst>
      <p:ext uri="{BB962C8B-B14F-4D97-AF65-F5344CB8AC3E}">
        <p14:creationId xmlns:p14="http://schemas.microsoft.com/office/powerpoint/2010/main" val="413590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F3D82-CB2B-44D4-AE79-686B49130C9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990627-7346-45F7-93BA-0B91A4C8564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A20512C-BD06-4455-BBD5-396BE1E9B3E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A6001F8-C9FF-4D4E-9FCB-9D5410647B50}"/>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6" name="Pladsholder til sidefod 5">
            <a:extLst>
              <a:ext uri="{FF2B5EF4-FFF2-40B4-BE49-F238E27FC236}">
                <a16:creationId xmlns:a16="http://schemas.microsoft.com/office/drawing/2014/main" id="{5D36C952-3B58-4D90-95CA-052B0EE4E4D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B61FB15-BA83-46CE-AA56-32718C3F8FAF}"/>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820033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0115932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384707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32424680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811001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289638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252676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99439317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9214217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70178607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5295830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80BFB-6141-469A-9C8F-C5A635FB9ED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BD955D4-D65D-497B-9418-6B65E82FC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BFAE604-9D44-4B4F-A998-31F8D9D52CC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5AE04B6-3BA2-48F6-B24A-0B5BA9223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38FFA44-CCF2-41C9-9791-3918B54D876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3B861F3-864E-41BF-9AE6-A8F98F184F3A}"/>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8" name="Pladsholder til sidefod 7">
            <a:extLst>
              <a:ext uri="{FF2B5EF4-FFF2-40B4-BE49-F238E27FC236}">
                <a16:creationId xmlns:a16="http://schemas.microsoft.com/office/drawing/2014/main" id="{D901543B-FCF5-4B99-B891-FF931FEFDAE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94F966F-E5D2-48DB-B475-5AC74FE0F2D7}"/>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2814860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20922042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12968344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21-01-2020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61811165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+4592435939</a:t>
            </a:r>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a.lei@rn.dk</a:t>
            </a:r>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Psykiatri Syd</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Aalborg Universitetshospital, Psykiatrien</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nb-NO" sz="2400">
                <a:solidFill>
                  <a:srgbClr val="FFFFFF"/>
                </a:solidFill>
              </a:rPr>
              <a:t>Aalborg Universitetshospital, Psykiatrien</a:t>
            </a:r>
            <a:br>
              <a:rPr lang="nb-NO" sz="2400">
                <a:solidFill>
                  <a:srgbClr val="FFFFFF"/>
                </a:solidFill>
              </a:rPr>
            </a:br>
            <a:r>
              <a:rPr lang="nb-NO" sz="2400">
                <a:solidFill>
                  <a:srgbClr val="FFFFFF"/>
                </a:solidFill>
              </a:rPr>
              <a:t>Psykiatri Syd</a:t>
            </a:r>
            <a:br>
              <a:rPr lang="nb-NO" sz="2400">
                <a:solidFill>
                  <a:srgbClr val="FFFFFF"/>
                </a:solidFill>
              </a:rPr>
            </a:br>
            <a:r>
              <a:rPr lang="nb-NO" sz="2400">
                <a:solidFill>
                  <a:srgbClr val="FFFFFF"/>
                </a:solidFill>
              </a:rPr>
              <a:t>a.lei@rn.dk</a:t>
            </a:r>
            <a:br>
              <a:rPr lang="nb-NO" sz="2400">
                <a:solidFill>
                  <a:srgbClr val="FFFFFF"/>
                </a:solidFill>
              </a:rPr>
            </a:br>
            <a:r>
              <a:rPr lang="nb-NO" sz="2400">
                <a:solidFill>
                  <a:srgbClr val="FFFFFF"/>
                </a:solidFill>
              </a:rPr>
              <a:t>+4592435939</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dirty="0">
                <a:solidFill>
                  <a:srgbClr val="FFFFFF"/>
                </a:solidFill>
              </a:rPr>
              <a:t>Anne Lei Jacobsen</a:t>
            </a: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rgbClr val="FFFFFF"/>
                </a:solidFill>
              </a:rPr>
              <a:t>Projektleder</a:t>
            </a:r>
          </a:p>
        </p:txBody>
      </p:sp>
    </p:spTree>
    <p:extLst>
      <p:ext uri="{BB962C8B-B14F-4D97-AF65-F5344CB8AC3E}">
        <p14:creationId xmlns:p14="http://schemas.microsoft.com/office/powerpoint/2010/main" val="355490691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263717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805149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1D41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21-01-2020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008987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0672848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392335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8172580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656A6-6815-42CF-9AE1-CF8F424144D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3EBF40C-C05A-44EA-BDB7-8551E87A1E66}"/>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4" name="Pladsholder til sidefod 3">
            <a:extLst>
              <a:ext uri="{FF2B5EF4-FFF2-40B4-BE49-F238E27FC236}">
                <a16:creationId xmlns:a16="http://schemas.microsoft.com/office/drawing/2014/main" id="{C93C90AD-77E2-4465-AB52-8E5603C667D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2A88DD3-16B0-47BB-9E04-1D6B2EF5616B}"/>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2126678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93858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928519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182788168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1D41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14000057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15303082"/>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90392199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330044118"/>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550915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screen">
            <a:extLst>
              <a:ext uri="{28A0092B-C50C-407E-A947-70E740481C1C}">
                <a14:useLocalDpi xmlns:a14="http://schemas.microsoft.com/office/drawing/2010/main"/>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4818941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21-01-2020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657392129"/>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4E8255D-4445-4638-8993-CFA924BBD06C}"/>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3" name="Pladsholder til sidefod 2">
            <a:extLst>
              <a:ext uri="{FF2B5EF4-FFF2-40B4-BE49-F238E27FC236}">
                <a16:creationId xmlns:a16="http://schemas.microsoft.com/office/drawing/2014/main" id="{29BBBE52-3CDE-4B52-87F6-C21D6889A8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9CF4320-52B8-44E5-86F4-CD96EA5E7A69}"/>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449416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21-01-2020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41771704</a:t>
            </a:r>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tine.blach@rn.dk</a:t>
            </a:r>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Klinik Psykiatrien Syd og Klinik Psykiatri Nord.</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t>Psykiatrien</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Psykiatrien</a:t>
            </a:r>
            <a:br>
              <a:rPr lang="da-DK" sz="2400">
                <a:solidFill>
                  <a:srgbClr val="FFFFFF"/>
                </a:solidFill>
              </a:rPr>
            </a:br>
            <a:r>
              <a:rPr lang="da-DK" sz="2400">
                <a:solidFill>
                  <a:srgbClr val="FFFFFF"/>
                </a:solidFill>
              </a:rPr>
              <a:t>Klinik Psykiatrien Syd og Klinik Psykiatri Nord.</a:t>
            </a:r>
            <a:br>
              <a:rPr lang="da-DK" sz="2400">
                <a:solidFill>
                  <a:srgbClr val="FFFFFF"/>
                </a:solidFill>
              </a:rPr>
            </a:br>
            <a:r>
              <a:rPr lang="da-DK" sz="2400">
                <a:solidFill>
                  <a:srgbClr val="FFFFFF"/>
                </a:solidFill>
              </a:rPr>
              <a:t>tine.blach@rn.dk</a:t>
            </a:r>
            <a:br>
              <a:rPr lang="da-DK" sz="2400">
                <a:solidFill>
                  <a:srgbClr val="FFFFFF"/>
                </a:solidFill>
              </a:rPr>
            </a:br>
            <a:r>
              <a:rPr lang="da-DK" sz="2400">
                <a:solidFill>
                  <a:srgbClr val="FFFFFF"/>
                </a:solidFill>
              </a:rPr>
              <a:t>41771704</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dirty="0">
                <a:solidFill>
                  <a:srgbClr val="FFFFFF"/>
                </a:solidFill>
              </a:rPr>
              <a:t>Tine Blach Nielsen</a:t>
            </a: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rgbClr val="FFFFFF"/>
                </a:solidFill>
              </a:rPr>
              <a:t>Ledende socialrådgiver</a:t>
            </a:r>
          </a:p>
        </p:txBody>
      </p:sp>
    </p:spTree>
    <p:extLst>
      <p:ext uri="{BB962C8B-B14F-4D97-AF65-F5344CB8AC3E}">
        <p14:creationId xmlns:p14="http://schemas.microsoft.com/office/powerpoint/2010/main" val="405230052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810086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21-01-2020</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187118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dias">
    <p:bg>
      <p:bgPr>
        <a:solidFill>
          <a:srgbClr val="374347"/>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86475" y="2372922"/>
            <a:ext cx="8637984" cy="914529"/>
          </a:xfrm>
        </p:spPr>
        <p:txBody>
          <a:bodyPr>
            <a:noAutofit/>
          </a:bodyPr>
          <a:lstStyle>
            <a:lvl1pPr algn="l">
              <a:defRPr sz="4267" baseline="0">
                <a:solidFill>
                  <a:schemeClr val="bg1"/>
                </a:solidFill>
                <a:latin typeface="Myriad Pro" pitchFamily="34" charset="0"/>
              </a:defRPr>
            </a:lvl1pPr>
          </a:lstStyle>
          <a:p>
            <a:r>
              <a:rPr lang="da-DK" dirty="0"/>
              <a:t>Skriv din overskrift her</a:t>
            </a:r>
          </a:p>
        </p:txBody>
      </p:sp>
      <p:sp>
        <p:nvSpPr>
          <p:cNvPr id="3" name="Undertitel 2"/>
          <p:cNvSpPr>
            <a:spLocks noGrp="1"/>
          </p:cNvSpPr>
          <p:nvPr>
            <p:ph type="subTitle" idx="1" hasCustomPrompt="1"/>
          </p:nvPr>
        </p:nvSpPr>
        <p:spPr>
          <a:xfrm>
            <a:off x="1586475" y="3140968"/>
            <a:ext cx="5184576" cy="576064"/>
          </a:xfrm>
        </p:spPr>
        <p:txBody>
          <a:bodyPr>
            <a:normAutofit/>
          </a:bodyPr>
          <a:lstStyle>
            <a:lvl1pPr marL="0" indent="0" algn="l">
              <a:buNone/>
              <a:defRPr sz="1867" baseline="0">
                <a:solidFill>
                  <a:schemeClr val="bg1"/>
                </a:solidFill>
                <a:latin typeface="Myriad Pro"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a-DK" dirty="0"/>
              <a:t>Hjørring Kommune | </a:t>
            </a:r>
            <a:fld id="{4A8E8679-B6B7-4E7E-AE1A-E79D7B057D1E}" type="datetime5">
              <a:rPr lang="da-DK" smtClean="0"/>
              <a:t>januar 2020</a:t>
            </a:fld>
            <a:endParaRPr lang="da-DK" dirty="0"/>
          </a:p>
        </p:txBody>
      </p:sp>
      <p:sp>
        <p:nvSpPr>
          <p:cNvPr id="4" name="Pladsholder til dato 3"/>
          <p:cNvSpPr>
            <a:spLocks noGrp="1"/>
          </p:cNvSpPr>
          <p:nvPr>
            <p:ph type="dt" sz="half" idx="10"/>
          </p:nvPr>
        </p:nvSpPr>
        <p:spPr/>
        <p:txBody>
          <a:bodyPr/>
          <a:lstStyle/>
          <a:p>
            <a:fld id="{27E1E517-688C-4444-96C9-B7749C3143D5}"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687" y="2615742"/>
            <a:ext cx="824804" cy="717287"/>
          </a:xfrm>
          <a:prstGeom prst="rect">
            <a:avLst/>
          </a:prstGeom>
        </p:spPr>
      </p:pic>
      <p:pic>
        <p:nvPicPr>
          <p:cNvPr id="8" name="Billede 7"/>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37334"/>
          <a:stretch/>
        </p:blipFill>
        <p:spPr>
          <a:xfrm>
            <a:off x="7920203" y="452671"/>
            <a:ext cx="4271797" cy="6010900"/>
          </a:xfrm>
          <a:prstGeom prst="rect">
            <a:avLst/>
          </a:prstGeom>
          <a:noFill/>
          <a:ln>
            <a:noFill/>
          </a:ln>
        </p:spPr>
      </p:pic>
    </p:spTree>
    <p:extLst>
      <p:ext uri="{BB962C8B-B14F-4D97-AF65-F5344CB8AC3E}">
        <p14:creationId xmlns:p14="http://schemas.microsoft.com/office/powerpoint/2010/main" val="426710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525" y="1604797"/>
            <a:ext cx="6274560" cy="768085"/>
          </a:xfrm>
        </p:spPr>
        <p:txBody>
          <a:bodyPr>
            <a:normAutofit/>
          </a:bodyPr>
          <a:lstStyle>
            <a:lvl1pPr algn="l">
              <a:defRPr sz="3733" b="0" baseline="0">
                <a:latin typeface="Myriad Pro" pitchFamily="34" charset="0"/>
              </a:defRPr>
            </a:lvl1pPr>
          </a:lstStyle>
          <a:p>
            <a:r>
              <a:rPr lang="da-DK" dirty="0"/>
              <a:t>Skriv overskrift her</a:t>
            </a:r>
          </a:p>
        </p:txBody>
      </p:sp>
      <p:sp>
        <p:nvSpPr>
          <p:cNvPr id="3" name="Pladsholder til indhold 2"/>
          <p:cNvSpPr>
            <a:spLocks noGrp="1"/>
          </p:cNvSpPr>
          <p:nvPr>
            <p:ph idx="1"/>
          </p:nvPr>
        </p:nvSpPr>
        <p:spPr>
          <a:xfrm>
            <a:off x="609600" y="2660916"/>
            <a:ext cx="6254485" cy="3360373"/>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0CEE5CEB-A576-42D4-B5D0-F0884FFCA29E}"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cxnSp>
        <p:nvCxnSpPr>
          <p:cNvPr id="8" name="Lige forbindelse 7"/>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
        <p:nvSpPr>
          <p:cNvPr id="17" name="Pladsholder til billede 2"/>
          <p:cNvSpPr>
            <a:spLocks noGrp="1"/>
          </p:cNvSpPr>
          <p:nvPr>
            <p:ph type="pic" idx="13"/>
          </p:nvPr>
        </p:nvSpPr>
        <p:spPr>
          <a:xfrm>
            <a:off x="6960098" y="1604797"/>
            <a:ext cx="4644759" cy="4416491"/>
          </a:xfrm>
        </p:spPr>
        <p:txBody>
          <a:bodyPr/>
          <a:lstStyle>
            <a:lvl1pPr marL="0" indent="0">
              <a:buNone/>
              <a:defRPr sz="4267">
                <a:latin typeface="Myriad Pro"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a-DK"/>
          </a:p>
        </p:txBody>
      </p:sp>
    </p:spTree>
    <p:extLst>
      <p:ext uri="{BB962C8B-B14F-4D97-AF65-F5344CB8AC3E}">
        <p14:creationId xmlns:p14="http://schemas.microsoft.com/office/powerpoint/2010/main" val="21762618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525" y="1604797"/>
            <a:ext cx="6274560" cy="768085"/>
          </a:xfrm>
        </p:spPr>
        <p:txBody>
          <a:bodyPr>
            <a:normAutofit/>
          </a:bodyPr>
          <a:lstStyle>
            <a:lvl1pPr algn="l">
              <a:defRPr sz="3733" b="0" baseline="0">
                <a:latin typeface="Myriad Pro" pitchFamily="34" charset="0"/>
              </a:defRPr>
            </a:lvl1pPr>
          </a:lstStyle>
          <a:p>
            <a:r>
              <a:rPr lang="da-DK" dirty="0"/>
              <a:t>Skriv overskrift her</a:t>
            </a:r>
          </a:p>
        </p:txBody>
      </p:sp>
      <p:sp>
        <p:nvSpPr>
          <p:cNvPr id="3" name="Pladsholder til indhold 2"/>
          <p:cNvSpPr>
            <a:spLocks noGrp="1"/>
          </p:cNvSpPr>
          <p:nvPr>
            <p:ph idx="1"/>
          </p:nvPr>
        </p:nvSpPr>
        <p:spPr>
          <a:xfrm>
            <a:off x="609600" y="2660954"/>
            <a:ext cx="11026741" cy="3507183"/>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F5AC242A-E935-4787-B635-2D032DCAF99F}"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cxnSp>
        <p:nvCxnSpPr>
          <p:cNvPr id="8" name="Lige forbindelse 7"/>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385419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34128" y="3140968"/>
            <a:ext cx="10363200" cy="864096"/>
          </a:xfrm>
        </p:spPr>
        <p:txBody>
          <a:bodyPr anchor="t"/>
          <a:lstStyle>
            <a:lvl1pPr algn="l">
              <a:defRPr sz="5333" b="0" cap="all">
                <a:solidFill>
                  <a:srgbClr val="374347"/>
                </a:solidFill>
                <a:latin typeface="Myriad Pro" pitchFamily="34" charset="0"/>
              </a:defRPr>
            </a:lvl1pPr>
          </a:lstStyle>
          <a:p>
            <a:r>
              <a:rPr lang="da-DK" dirty="0"/>
              <a:t>Klik for at redigere i master</a:t>
            </a:r>
          </a:p>
        </p:txBody>
      </p:sp>
      <p:sp>
        <p:nvSpPr>
          <p:cNvPr id="3" name="Pladsholder til tekst 2"/>
          <p:cNvSpPr>
            <a:spLocks noGrp="1"/>
          </p:cNvSpPr>
          <p:nvPr>
            <p:ph type="body" idx="1"/>
          </p:nvPr>
        </p:nvSpPr>
        <p:spPr>
          <a:xfrm>
            <a:off x="934128" y="3945037"/>
            <a:ext cx="10363200" cy="540080"/>
          </a:xfrm>
        </p:spPr>
        <p:txBody>
          <a:bodyPr anchor="b"/>
          <a:lstStyle>
            <a:lvl1pPr marL="0" indent="0">
              <a:buNone/>
              <a:defRPr sz="2667">
                <a:solidFill>
                  <a:schemeClr val="tx1">
                    <a:tint val="75000"/>
                  </a:schemeClr>
                </a:solidFill>
                <a:latin typeface="Myriad Pro"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a-DK" dirty="0"/>
              <a:t>Klik for at redigere i master</a:t>
            </a:r>
          </a:p>
        </p:txBody>
      </p:sp>
      <p:sp>
        <p:nvSpPr>
          <p:cNvPr id="4" name="Pladsholder til dato 3"/>
          <p:cNvSpPr>
            <a:spLocks noGrp="1"/>
          </p:cNvSpPr>
          <p:nvPr>
            <p:ph type="dt" sz="half" idx="10"/>
          </p:nvPr>
        </p:nvSpPr>
        <p:spPr/>
        <p:txBody>
          <a:bodyPr/>
          <a:lstStyle/>
          <a:p>
            <a:fld id="{D4438C55-2793-4ADB-993F-742630072B02}"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cxnSp>
        <p:nvCxnSpPr>
          <p:cNvPr id="10" name="Lige forbindelse 9"/>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925881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80C45682-8E96-4ABE-998A-BA376E4A1698}"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B058047-0848-4655-93B1-19C48D46BFA1}" type="slidenum">
              <a:rPr lang="da-DK" smtClean="0"/>
              <a:t>‹nr.›</a:t>
            </a:fld>
            <a:endParaRPr lang="da-DK"/>
          </a:p>
        </p:txBody>
      </p:sp>
      <p:sp>
        <p:nvSpPr>
          <p:cNvPr id="11" name="Titel 1"/>
          <p:cNvSpPr>
            <a:spLocks noGrp="1"/>
          </p:cNvSpPr>
          <p:nvPr>
            <p:ph type="title" hasCustomPrompt="1"/>
          </p:nvPr>
        </p:nvSpPr>
        <p:spPr>
          <a:xfrm>
            <a:off x="589525" y="1604797"/>
            <a:ext cx="6274560" cy="768085"/>
          </a:xfrm>
        </p:spPr>
        <p:txBody>
          <a:bodyPr>
            <a:normAutofit/>
          </a:bodyPr>
          <a:lstStyle>
            <a:lvl1pPr algn="l">
              <a:defRPr sz="3733" b="0" baseline="0">
                <a:latin typeface="Myriad Pro" pitchFamily="34" charset="0"/>
              </a:defRPr>
            </a:lvl1pPr>
          </a:lstStyle>
          <a:p>
            <a:r>
              <a:rPr lang="da-DK" dirty="0"/>
              <a:t>Skriv overskrift her</a:t>
            </a:r>
          </a:p>
        </p:txBody>
      </p:sp>
      <p:sp>
        <p:nvSpPr>
          <p:cNvPr id="12" name="Pladsholder til indhold 2"/>
          <p:cNvSpPr>
            <a:spLocks noGrp="1"/>
          </p:cNvSpPr>
          <p:nvPr>
            <p:ph idx="1"/>
          </p:nvPr>
        </p:nvSpPr>
        <p:spPr>
          <a:xfrm>
            <a:off x="609600" y="2660954"/>
            <a:ext cx="5500539" cy="3507183"/>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5" name="Pladsholder til indhold 2"/>
          <p:cNvSpPr>
            <a:spLocks noGrp="1"/>
          </p:cNvSpPr>
          <p:nvPr>
            <p:ph idx="13"/>
          </p:nvPr>
        </p:nvSpPr>
        <p:spPr>
          <a:xfrm>
            <a:off x="6096000" y="2660954"/>
            <a:ext cx="5500539" cy="3507183"/>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1415035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F2CA154F-E86B-42F6-9362-3F98FF9B809F}" type="datetime1">
              <a:rPr lang="da-DK" smtClean="0"/>
              <a:t>21-01-2020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B058047-0848-4655-93B1-19C48D46BFA1}" type="slidenum">
              <a:rPr lang="da-DK" smtClean="0"/>
              <a:t>‹nr.›</a:t>
            </a:fld>
            <a:endParaRPr lang="da-DK"/>
          </a:p>
        </p:txBody>
      </p:sp>
      <p:sp>
        <p:nvSpPr>
          <p:cNvPr id="13" name="Titel 1"/>
          <p:cNvSpPr>
            <a:spLocks noGrp="1"/>
          </p:cNvSpPr>
          <p:nvPr>
            <p:ph type="title" hasCustomPrompt="1"/>
          </p:nvPr>
        </p:nvSpPr>
        <p:spPr>
          <a:xfrm>
            <a:off x="589526" y="1604797"/>
            <a:ext cx="5520613" cy="768085"/>
          </a:xfrm>
        </p:spPr>
        <p:txBody>
          <a:bodyPr>
            <a:normAutofit/>
          </a:bodyPr>
          <a:lstStyle>
            <a:lvl1pPr algn="l">
              <a:defRPr sz="3200" b="0" baseline="0">
                <a:latin typeface="Myriad Pro" pitchFamily="34" charset="0"/>
              </a:defRPr>
            </a:lvl1pPr>
          </a:lstStyle>
          <a:p>
            <a:r>
              <a:rPr lang="da-DK" dirty="0"/>
              <a:t>Skriv overskrift her</a:t>
            </a:r>
          </a:p>
        </p:txBody>
      </p:sp>
      <p:sp>
        <p:nvSpPr>
          <p:cNvPr id="14" name="Pladsholder til indhold 2"/>
          <p:cNvSpPr>
            <a:spLocks noGrp="1"/>
          </p:cNvSpPr>
          <p:nvPr>
            <p:ph idx="1"/>
          </p:nvPr>
        </p:nvSpPr>
        <p:spPr>
          <a:xfrm>
            <a:off x="609600" y="2372914"/>
            <a:ext cx="5500539" cy="3795215"/>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5" name="Pladsholder til indhold 2"/>
          <p:cNvSpPr>
            <a:spLocks noGrp="1"/>
          </p:cNvSpPr>
          <p:nvPr>
            <p:ph idx="13"/>
          </p:nvPr>
        </p:nvSpPr>
        <p:spPr>
          <a:xfrm>
            <a:off x="6096000" y="2372914"/>
            <a:ext cx="5500539" cy="3795215"/>
          </a:xfrm>
        </p:spPr>
        <p:txBody>
          <a:bodyPr/>
          <a:lstStyle>
            <a:lvl1pPr>
              <a:defRPr sz="3200">
                <a:latin typeface="Myriad Pro" pitchFamily="34" charset="0"/>
              </a:defRPr>
            </a:lvl1pPr>
            <a:lvl2pPr>
              <a:defRPr sz="2667">
                <a:latin typeface="Myriad Pro" pitchFamily="34" charset="0"/>
              </a:defRPr>
            </a:lvl2pPr>
            <a:lvl3pPr>
              <a:defRPr sz="2400">
                <a:latin typeface="Myriad Pro" pitchFamily="34" charset="0"/>
              </a:defRPr>
            </a:lvl3pPr>
            <a:lvl4pPr>
              <a:defRPr sz="2133">
                <a:latin typeface="Myriad Pro" pitchFamily="34" charset="0"/>
              </a:defRPr>
            </a:lvl4pPr>
            <a:lvl5pPr>
              <a:defRPr sz="2133">
                <a:latin typeface="Myriad Pro"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Titel 1"/>
          <p:cNvSpPr txBox="1">
            <a:spLocks/>
          </p:cNvSpPr>
          <p:nvPr userDrawn="1"/>
        </p:nvSpPr>
        <p:spPr>
          <a:xfrm>
            <a:off x="6115728" y="1604797"/>
            <a:ext cx="5520613" cy="76808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400" b="1" kern="1200" baseline="0">
                <a:solidFill>
                  <a:schemeClr val="tx1"/>
                </a:solidFill>
                <a:latin typeface="Myriad Pro" pitchFamily="34" charset="0"/>
                <a:ea typeface="+mj-ea"/>
                <a:cs typeface="+mj-cs"/>
              </a:defRPr>
            </a:lvl1pPr>
          </a:lstStyle>
          <a:p>
            <a:r>
              <a:rPr lang="da-DK" sz="3200" b="0" dirty="0"/>
              <a:t>Skriv overskrift her</a:t>
            </a:r>
          </a:p>
        </p:txBody>
      </p:sp>
      <p:cxnSp>
        <p:nvCxnSpPr>
          <p:cNvPr id="17" name="Lige forbindelse 16"/>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1151884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A15C10B0-864F-4B17-B436-5228DD561FE3}" type="datetime1">
              <a:rPr lang="da-DK" smtClean="0"/>
              <a:t>21-01-2020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B058047-0848-4655-93B1-19C48D46BFA1}" type="slidenum">
              <a:rPr lang="da-DK" smtClean="0"/>
              <a:t>‹nr.›</a:t>
            </a:fld>
            <a:endParaRPr lang="da-DK"/>
          </a:p>
        </p:txBody>
      </p:sp>
      <p:sp>
        <p:nvSpPr>
          <p:cNvPr id="9" name="Titel 1"/>
          <p:cNvSpPr>
            <a:spLocks noGrp="1"/>
          </p:cNvSpPr>
          <p:nvPr>
            <p:ph type="title" hasCustomPrompt="1"/>
          </p:nvPr>
        </p:nvSpPr>
        <p:spPr>
          <a:xfrm>
            <a:off x="589525" y="1604797"/>
            <a:ext cx="6274560" cy="768085"/>
          </a:xfrm>
        </p:spPr>
        <p:txBody>
          <a:bodyPr>
            <a:normAutofit/>
          </a:bodyPr>
          <a:lstStyle>
            <a:lvl1pPr algn="l">
              <a:defRPr sz="3733" b="0" baseline="0">
                <a:latin typeface="Myriad Pro" pitchFamily="34" charset="0"/>
              </a:defRPr>
            </a:lvl1pPr>
          </a:lstStyle>
          <a:p>
            <a:r>
              <a:rPr lang="da-DK" dirty="0"/>
              <a:t>Skriv overskrift her</a:t>
            </a:r>
          </a:p>
        </p:txBody>
      </p:sp>
      <p:cxnSp>
        <p:nvCxnSpPr>
          <p:cNvPr id="10" name="Lige forbindelse 9"/>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354920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48162-3122-4894-9A4D-7B70487BDCF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A70626-AD43-4FFB-8056-37A50B333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CFD390D-F3A5-40A1-A4B4-CCD2A6F4A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FC0677E-FFCB-435D-ADF5-17CE3FA4F14D}"/>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6" name="Pladsholder til sidefod 5">
            <a:extLst>
              <a:ext uri="{FF2B5EF4-FFF2-40B4-BE49-F238E27FC236}">
                <a16:creationId xmlns:a16="http://schemas.microsoft.com/office/drawing/2014/main" id="{B724B3D2-8373-496A-A787-1CFA351C300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A9359DF-0D2E-4360-AF0E-A122370105CC}"/>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694175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F550AE2-5694-405A-BC01-59AB88CC9C70}" type="datetime1">
              <a:rPr lang="da-DK" smtClean="0"/>
              <a:t>21-01-2020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B058047-0848-4655-93B1-19C48D46BFA1}" type="slidenum">
              <a:rPr lang="da-DK" smtClean="0"/>
              <a:t>‹nr.›</a:t>
            </a:fld>
            <a:endParaRPr lang="da-DK"/>
          </a:p>
        </p:txBody>
      </p:sp>
      <p:cxnSp>
        <p:nvCxnSpPr>
          <p:cNvPr id="8" name="Lige forbindelse 7"/>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2157775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595" y="1412777"/>
            <a:ext cx="4011084" cy="1162051"/>
          </a:xfrm>
        </p:spPr>
        <p:txBody>
          <a:bodyPr anchor="b"/>
          <a:lstStyle>
            <a:lvl1pPr algn="l">
              <a:defRPr sz="2667" b="0">
                <a:latin typeface="Myriad Pro" pitchFamily="34" charset="0"/>
              </a:defRPr>
            </a:lvl1pPr>
          </a:lstStyle>
          <a:p>
            <a:r>
              <a:rPr lang="da-DK"/>
              <a:t>Klik for at redigere i master</a:t>
            </a:r>
          </a:p>
        </p:txBody>
      </p:sp>
      <p:sp>
        <p:nvSpPr>
          <p:cNvPr id="3" name="Pladsholder til indhold 2"/>
          <p:cNvSpPr>
            <a:spLocks noGrp="1"/>
          </p:cNvSpPr>
          <p:nvPr>
            <p:ph idx="1"/>
          </p:nvPr>
        </p:nvSpPr>
        <p:spPr>
          <a:xfrm>
            <a:off x="4766733" y="1412792"/>
            <a:ext cx="6815667" cy="4713391"/>
          </a:xfrm>
        </p:spPr>
        <p:txBody>
          <a:bodyPr/>
          <a:lstStyle>
            <a:lvl1pPr>
              <a:defRPr sz="4267">
                <a:latin typeface="Myriad Pro" pitchFamily="34" charset="0"/>
              </a:defRPr>
            </a:lvl1pPr>
            <a:lvl2pPr>
              <a:defRPr sz="3733">
                <a:latin typeface="Myriad Pro" pitchFamily="34" charset="0"/>
              </a:defRPr>
            </a:lvl2pPr>
            <a:lvl3pPr>
              <a:defRPr sz="3200">
                <a:latin typeface="Myriad Pro" pitchFamily="34" charset="0"/>
              </a:defRPr>
            </a:lvl3pPr>
            <a:lvl4pPr>
              <a:defRPr sz="2667">
                <a:latin typeface="Myriad Pro" pitchFamily="34" charset="0"/>
              </a:defRPr>
            </a:lvl4pPr>
            <a:lvl5pPr>
              <a:defRPr sz="2667">
                <a:latin typeface="Myriad Pro" pitchFamily="34" charset="0"/>
              </a:defRPr>
            </a:lvl5pPr>
            <a:lvl6pPr>
              <a:defRPr sz="2667"/>
            </a:lvl6pPr>
            <a:lvl7pPr>
              <a:defRPr sz="2667"/>
            </a:lvl7pPr>
            <a:lvl8pPr>
              <a:defRPr sz="2667"/>
            </a:lvl8pPr>
            <a:lvl9pPr>
              <a:defRPr sz="2667"/>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609626" y="2852969"/>
            <a:ext cx="4011084" cy="3273231"/>
          </a:xfrm>
        </p:spPr>
        <p:txBody>
          <a:bodyPr/>
          <a:lstStyle>
            <a:lvl1pPr marL="0" indent="0">
              <a:buNone/>
              <a:defRPr sz="1867">
                <a:latin typeface="Myriad Pro"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1DF2E110-8F41-4C13-BB24-483675A1B2D8}"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B058047-0848-4655-93B1-19C48D46BFA1}" type="slidenum">
              <a:rPr lang="da-DK" smtClean="0"/>
              <a:t>‹nr.›</a:t>
            </a:fld>
            <a:endParaRPr lang="da-DK"/>
          </a:p>
        </p:txBody>
      </p:sp>
      <p:cxnSp>
        <p:nvCxnSpPr>
          <p:cNvPr id="11" name="Lige forbindelse 10"/>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4242080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95115" y="1508788"/>
            <a:ext cx="3580672" cy="768085"/>
          </a:xfrm>
        </p:spPr>
        <p:txBody>
          <a:bodyPr anchor="b"/>
          <a:lstStyle>
            <a:lvl1pPr algn="l">
              <a:defRPr sz="2667" b="0">
                <a:latin typeface="Myriad Pro" pitchFamily="34" charset="0"/>
              </a:defRPr>
            </a:lvl1pPr>
          </a:lstStyle>
          <a:p>
            <a:r>
              <a:rPr lang="da-DK" dirty="0"/>
              <a:t>Klik for at redigere i master</a:t>
            </a:r>
          </a:p>
        </p:txBody>
      </p:sp>
      <p:sp>
        <p:nvSpPr>
          <p:cNvPr id="3" name="Pladsholder til billede 2"/>
          <p:cNvSpPr>
            <a:spLocks noGrp="1"/>
          </p:cNvSpPr>
          <p:nvPr>
            <p:ph type="pic" idx="1"/>
          </p:nvPr>
        </p:nvSpPr>
        <p:spPr>
          <a:xfrm>
            <a:off x="4321141" y="1508787"/>
            <a:ext cx="7315200" cy="4114800"/>
          </a:xfrm>
        </p:spPr>
        <p:txBody>
          <a:bodyPr/>
          <a:lstStyle>
            <a:lvl1pPr marL="0" indent="0">
              <a:buNone/>
              <a:defRPr sz="4267">
                <a:latin typeface="Myriad Pro"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a-DK"/>
          </a:p>
        </p:txBody>
      </p:sp>
      <p:sp>
        <p:nvSpPr>
          <p:cNvPr id="4" name="Pladsholder til tekst 3"/>
          <p:cNvSpPr>
            <a:spLocks noGrp="1"/>
          </p:cNvSpPr>
          <p:nvPr>
            <p:ph type="body" sz="half" idx="2"/>
          </p:nvPr>
        </p:nvSpPr>
        <p:spPr>
          <a:xfrm>
            <a:off x="589526" y="2372885"/>
            <a:ext cx="3586261" cy="3264363"/>
          </a:xfrm>
        </p:spPr>
        <p:txBody>
          <a:bodyPr/>
          <a:lstStyle>
            <a:lvl1pPr marL="0" indent="0">
              <a:buNone/>
              <a:defRPr sz="1867">
                <a:latin typeface="Myriad Pro"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FCF044D4-1279-4517-8277-9357F2BF7AEA}"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B058047-0848-4655-93B1-19C48D46BFA1}" type="slidenum">
              <a:rPr lang="da-DK" smtClean="0"/>
              <a:t>‹nr.›</a:t>
            </a:fld>
            <a:endParaRPr lang="da-DK"/>
          </a:p>
        </p:txBody>
      </p:sp>
      <p:cxnSp>
        <p:nvCxnSpPr>
          <p:cNvPr id="11" name="Lige forbindelse 10"/>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4266149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595115" y="1412776"/>
            <a:ext cx="10972800" cy="1143000"/>
          </a:xfrm>
        </p:spPr>
        <p:txBody>
          <a:bodyPr/>
          <a:lstStyle>
            <a:lvl1pPr>
              <a:defRPr>
                <a:latin typeface="Myriad Pro" pitchFamily="34" charset="0"/>
              </a:defRPr>
            </a:lvl1pPr>
          </a:lstStyle>
          <a:p>
            <a:r>
              <a:rPr lang="da-DK" dirty="0"/>
              <a:t>Klik for at redigere i master</a:t>
            </a:r>
          </a:p>
        </p:txBody>
      </p:sp>
      <p:sp>
        <p:nvSpPr>
          <p:cNvPr id="3" name="Pladsholder til lodret titel 2"/>
          <p:cNvSpPr>
            <a:spLocks noGrp="1"/>
          </p:cNvSpPr>
          <p:nvPr>
            <p:ph type="body" orient="vert" idx="1"/>
          </p:nvPr>
        </p:nvSpPr>
        <p:spPr>
          <a:xfrm>
            <a:off x="583771" y="2372883"/>
            <a:ext cx="10972800" cy="4041312"/>
          </a:xfrm>
        </p:spPr>
        <p:txBody>
          <a:bodyPr vert="eaVert"/>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041BBE11-6069-4730-8258-54C9463BC940}"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cxnSp>
        <p:nvCxnSpPr>
          <p:cNvPr id="10" name="Lige forbindelse 9"/>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180960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93141" y="1508789"/>
            <a:ext cx="2743200" cy="4387851"/>
          </a:xfrm>
        </p:spPr>
        <p:txBody>
          <a:bodyPr vert="eaVert"/>
          <a:lstStyle>
            <a:lvl1pPr>
              <a:defRPr>
                <a:latin typeface="Myriad Pro" pitchFamily="34" charset="0"/>
              </a:defRPr>
            </a:lvl1pPr>
          </a:lstStyle>
          <a:p>
            <a:r>
              <a:rPr lang="da-DK" dirty="0"/>
              <a:t>Klik for at redigere i master</a:t>
            </a:r>
          </a:p>
        </p:txBody>
      </p:sp>
      <p:sp>
        <p:nvSpPr>
          <p:cNvPr id="3" name="Pladsholder til lodret titel 2"/>
          <p:cNvSpPr>
            <a:spLocks noGrp="1"/>
          </p:cNvSpPr>
          <p:nvPr>
            <p:ph type="body" orient="vert" idx="1"/>
          </p:nvPr>
        </p:nvSpPr>
        <p:spPr>
          <a:xfrm>
            <a:off x="663541" y="1508789"/>
            <a:ext cx="8026400" cy="4387851"/>
          </a:xfrm>
        </p:spPr>
        <p:txBody>
          <a:bodyPr vert="eaVert"/>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E96AF2D-84CC-405D-9064-E634CBA3EB20}"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B058047-0848-4655-93B1-19C48D46BFA1}" type="slidenum">
              <a:rPr lang="da-DK" smtClean="0"/>
              <a:t>‹nr.›</a:t>
            </a:fld>
            <a:endParaRPr lang="da-DK"/>
          </a:p>
        </p:txBody>
      </p:sp>
      <p:cxnSp>
        <p:nvCxnSpPr>
          <p:cNvPr id="10" name="Lige forbindelse 9"/>
          <p:cNvCxnSpPr/>
          <p:nvPr userDrawn="1"/>
        </p:nvCxnSpPr>
        <p:spPr>
          <a:xfrm flipH="1">
            <a:off x="589525" y="1220755"/>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userDrawn="1"/>
        </p:nvCxnSpPr>
        <p:spPr>
          <a:xfrm flipH="1">
            <a:off x="595115" y="6168099"/>
            <a:ext cx="11041227" cy="0"/>
          </a:xfrm>
          <a:prstGeom prst="line">
            <a:avLst/>
          </a:prstGeom>
          <a:ln w="28575">
            <a:solidFill>
              <a:srgbClr val="374347"/>
            </a:solidFill>
          </a:ln>
        </p:spPr>
        <p:style>
          <a:lnRef idx="1">
            <a:schemeClr val="accent1"/>
          </a:lnRef>
          <a:fillRef idx="0">
            <a:schemeClr val="accent1"/>
          </a:fillRef>
          <a:effectRef idx="0">
            <a:schemeClr val="accent1"/>
          </a:effectRef>
          <a:fontRef idx="minor">
            <a:schemeClr val="tx1"/>
          </a:fontRef>
        </p:style>
      </p:cxn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656" y="402216"/>
            <a:ext cx="838197" cy="722525"/>
          </a:xfrm>
          <a:prstGeom prst="rect">
            <a:avLst/>
          </a:prstGeom>
        </p:spPr>
      </p:pic>
    </p:spTree>
    <p:extLst>
      <p:ext uri="{BB962C8B-B14F-4D97-AF65-F5344CB8AC3E}">
        <p14:creationId xmlns:p14="http://schemas.microsoft.com/office/powerpoint/2010/main" val="23284405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49"/>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0DA48E8E-ACFB-4E76-9AB9-7DD0F9EA5D77}"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7798021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BBD6EB-C208-41AD-B38C-57FEE23AE35D}"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519669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8A16742B-7D75-49C6-93A8-B18502047F91}"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306151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333AA16A-E0B7-4902-8FDB-BF9D24C1706A}" type="datetime1">
              <a:rPr lang="da-DK" smtClean="0">
                <a:solidFill>
                  <a:prstClr val="black">
                    <a:tint val="75000"/>
                  </a:prstClr>
                </a:solidFill>
              </a:rPr>
              <a:t>21-01-2020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392543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a:t>Klik for at redigere i master</a:t>
            </a:r>
          </a:p>
        </p:txBody>
      </p:sp>
      <p:sp>
        <p:nvSpPr>
          <p:cNvPr id="6" name="Pladsholder til indhold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3FC5EE8A-FFD4-4601-B404-DC2EDA52B133}" type="datetime1">
              <a:rPr lang="da-DK" smtClean="0">
                <a:solidFill>
                  <a:prstClr val="black">
                    <a:tint val="75000"/>
                  </a:prstClr>
                </a:solidFill>
              </a:rPr>
              <a:t>21-01-2020</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82716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1D0FE-36F8-4C51-B7ED-9743DE23602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3037284-C851-41B7-B1B3-6C9090686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660A294-D125-4ADA-BAE6-A2B642A7F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DD54AB4-04B1-4A1E-8DD0-4AC7E3FCCC86}"/>
              </a:ext>
            </a:extLst>
          </p:cNvPr>
          <p:cNvSpPr>
            <a:spLocks noGrp="1"/>
          </p:cNvSpPr>
          <p:nvPr>
            <p:ph type="dt" sz="half" idx="10"/>
          </p:nvPr>
        </p:nvSpPr>
        <p:spPr/>
        <p:txBody>
          <a:bodyPr/>
          <a:lstStyle/>
          <a:p>
            <a:fld id="{EF656F71-048E-4137-9B89-3049E84BBDBD}" type="datetimeFigureOut">
              <a:rPr lang="da-DK" smtClean="0"/>
              <a:t>21-01-2020</a:t>
            </a:fld>
            <a:endParaRPr lang="da-DK"/>
          </a:p>
        </p:txBody>
      </p:sp>
      <p:sp>
        <p:nvSpPr>
          <p:cNvPr id="6" name="Pladsholder til sidefod 5">
            <a:extLst>
              <a:ext uri="{FF2B5EF4-FFF2-40B4-BE49-F238E27FC236}">
                <a16:creationId xmlns:a16="http://schemas.microsoft.com/office/drawing/2014/main" id="{2D83EF24-9CD5-41C7-8F08-949BF30889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DDCAED0-085C-452E-BE3D-74803A02EFF0}"/>
              </a:ext>
            </a:extLst>
          </p:cNvPr>
          <p:cNvSpPr>
            <a:spLocks noGrp="1"/>
          </p:cNvSpPr>
          <p:nvPr>
            <p:ph type="sldNum" sz="quarter" idx="12"/>
          </p:nvPr>
        </p:nvSpPr>
        <p:spPr/>
        <p:txBody>
          <a:bodyPr/>
          <a:lstStyle/>
          <a:p>
            <a:fld id="{5C2458C4-8552-43BB-8017-7C6C20F70B5A}" type="slidenum">
              <a:rPr lang="da-DK" smtClean="0"/>
              <a:t>‹nr.›</a:t>
            </a:fld>
            <a:endParaRPr lang="da-DK"/>
          </a:p>
        </p:txBody>
      </p:sp>
    </p:spTree>
    <p:extLst>
      <p:ext uri="{BB962C8B-B14F-4D97-AF65-F5344CB8AC3E}">
        <p14:creationId xmlns:p14="http://schemas.microsoft.com/office/powerpoint/2010/main" val="34395019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5AAF27D-F4C6-4EE6-8A3C-EDD9A5C23CC3}" type="datetime1">
              <a:rPr lang="da-DK" smtClean="0">
                <a:solidFill>
                  <a:prstClr val="black">
                    <a:tint val="75000"/>
                  </a:prstClr>
                </a:solidFill>
              </a:rPr>
              <a:t>21-01-2020</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2195552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B1AB2C4-4B9B-44B6-963A-157F2C7A29DE}" type="datetime1">
              <a:rPr lang="da-DK" smtClean="0">
                <a:solidFill>
                  <a:prstClr val="black">
                    <a:tint val="75000"/>
                  </a:prstClr>
                </a:solidFill>
              </a:rPr>
              <a:t>21-01-2020</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6011039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19" y="273049"/>
            <a:ext cx="4011084" cy="1162051"/>
          </a:xfrm>
        </p:spPr>
        <p:txBody>
          <a:bodyPr anchor="b"/>
          <a:lstStyle>
            <a:lvl1pPr algn="l">
              <a:defRPr sz="2667" b="1"/>
            </a:lvl1pPr>
          </a:lstStyle>
          <a:p>
            <a:r>
              <a:rPr lang="da-DK"/>
              <a:t>Klik for at redigere i master</a:t>
            </a:r>
          </a:p>
        </p:txBody>
      </p:sp>
      <p:sp>
        <p:nvSpPr>
          <p:cNvPr id="3" name="Pladsholder til indhold 2"/>
          <p:cNvSpPr>
            <a:spLocks noGrp="1"/>
          </p:cNvSpPr>
          <p:nvPr>
            <p:ph idx="1"/>
          </p:nvPr>
        </p:nvSpPr>
        <p:spPr>
          <a:xfrm>
            <a:off x="4766733" y="27307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19"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ED8A83A3-5343-45D9-B37E-01D03ED0BEB4}" type="datetime1">
              <a:rPr lang="da-DK" smtClean="0">
                <a:solidFill>
                  <a:prstClr val="black">
                    <a:tint val="75000"/>
                  </a:prstClr>
                </a:solidFill>
              </a:rPr>
              <a:t>21-01-2020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291162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a-DK"/>
          </a:p>
        </p:txBody>
      </p:sp>
      <p:sp>
        <p:nvSpPr>
          <p:cNvPr id="4" name="Pladsholder til tekst 3"/>
          <p:cNvSpPr>
            <a:spLocks noGrp="1"/>
          </p:cNvSpPr>
          <p:nvPr>
            <p:ph type="body" sz="half" idx="2"/>
          </p:nvPr>
        </p:nvSpPr>
        <p:spPr>
          <a:xfrm>
            <a:off x="2389717" y="536736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a:t>Klik for at redigere i master</a:t>
            </a:r>
          </a:p>
        </p:txBody>
      </p:sp>
      <p:sp>
        <p:nvSpPr>
          <p:cNvPr id="5" name="Pladsholder til dato 4"/>
          <p:cNvSpPr>
            <a:spLocks noGrp="1"/>
          </p:cNvSpPr>
          <p:nvPr>
            <p:ph type="dt" sz="half" idx="10"/>
          </p:nvPr>
        </p:nvSpPr>
        <p:spPr/>
        <p:txBody>
          <a:bodyPr/>
          <a:lstStyle/>
          <a:p>
            <a:fld id="{E9B53402-8954-425D-8778-1DBD3FC74EA3}" type="datetime1">
              <a:rPr lang="da-DK" smtClean="0">
                <a:solidFill>
                  <a:prstClr val="black">
                    <a:tint val="75000"/>
                  </a:prstClr>
                </a:solidFill>
              </a:rPr>
              <a:t>21-01-2020</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44530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8156679-A0B5-4F12-B590-9AF77661DDC5}"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037497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D715D1D-69E4-4F5F-9DE3-9671D0D53B50}"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4096943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2"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5707CCE8-4018-4C6D-971B-624B45CB08DF}"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3940442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FF9C59-32A4-4F8C-A36B-02B3AEB6E389}"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26521864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49"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85AF750-04E3-4667-9B23-3940E40CEE21}" type="datetime1">
              <a:rPr lang="da-DK" smtClean="0"/>
              <a:t>21-01-2020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544059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1"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1"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F2C464D-9920-454B-945F-B72E85048BAE}" type="datetime1">
              <a:rPr lang="da-DK" smtClean="0"/>
              <a:t>21-01-2020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A584935-C626-429E-AC4E-A0CBFA532229}" type="slidenum">
              <a:rPr lang="da-DK" smtClean="0"/>
              <a:t>‹nr.›</a:t>
            </a:fld>
            <a:endParaRPr lang="da-DK"/>
          </a:p>
        </p:txBody>
      </p:sp>
    </p:spTree>
    <p:extLst>
      <p:ext uri="{BB962C8B-B14F-4D97-AF65-F5344CB8AC3E}">
        <p14:creationId xmlns:p14="http://schemas.microsoft.com/office/powerpoint/2010/main" val="150861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7.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7.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B873AFC-A358-4304-A943-CA4A7F73C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BA1B17F-6F84-4E43-9D15-3790FBF59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457B7C-9E1B-40DE-8EAC-B485BCE73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56F71-048E-4137-9B89-3049E84BBDBD}" type="datetimeFigureOut">
              <a:rPr lang="da-DK" smtClean="0"/>
              <a:t>21-01-2020</a:t>
            </a:fld>
            <a:endParaRPr lang="da-DK"/>
          </a:p>
        </p:txBody>
      </p:sp>
      <p:sp>
        <p:nvSpPr>
          <p:cNvPr id="5" name="Pladsholder til sidefod 4">
            <a:extLst>
              <a:ext uri="{FF2B5EF4-FFF2-40B4-BE49-F238E27FC236}">
                <a16:creationId xmlns:a16="http://schemas.microsoft.com/office/drawing/2014/main" id="{D3F49930-20A9-40D4-9272-FA890F58E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CADFBB1-C2F5-40F4-BCE1-9E64CE5CE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458C4-8552-43BB-8017-7C6C20F70B5A}" type="slidenum">
              <a:rPr lang="da-DK" smtClean="0"/>
              <a:t>‹nr.›</a:t>
            </a:fld>
            <a:endParaRPr lang="da-DK"/>
          </a:p>
        </p:txBody>
      </p:sp>
    </p:spTree>
    <p:extLst>
      <p:ext uri="{BB962C8B-B14F-4D97-AF65-F5344CB8AC3E}">
        <p14:creationId xmlns:p14="http://schemas.microsoft.com/office/powerpoint/2010/main" val="341158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a:t>Klik for at redigere i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628E42-FEE9-43EF-97D7-3350F6952823}" type="datetimeFigureOut">
              <a:rPr lang="da-DK" smtClean="0"/>
              <a:t>21-01-2020</a:t>
            </a:fld>
            <a:endParaRPr lang="da-D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E0AA5E-EF75-4B8E-A432-0711198DCF3C}" type="slidenum">
              <a:rPr lang="da-DK" smtClean="0"/>
              <a:t>‹nr.›</a:t>
            </a:fld>
            <a:endParaRPr lang="da-D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02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52A5B-1A04-40E9-ACA1-585BB01D660A}" type="datetimeFigureOut">
              <a:rPr lang="da-DK" smtClean="0"/>
              <a:t>21-01-2020</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F37D-BACA-481F-BBA8-D9BF3B50109E}" type="slidenum">
              <a:rPr lang="da-DK" smtClean="0"/>
              <a:t>‹nr.›</a:t>
            </a:fld>
            <a:endParaRPr lang="da-DK" dirty="0"/>
          </a:p>
        </p:txBody>
      </p:sp>
    </p:spTree>
    <p:extLst>
      <p:ext uri="{BB962C8B-B14F-4D97-AF65-F5344CB8AC3E}">
        <p14:creationId xmlns:p14="http://schemas.microsoft.com/office/powerpoint/2010/main" val="615541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21-01-2020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9586823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21-01-2020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4528222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9D9B12F-AB83-407D-9FFA-696026324AD7}" type="datetime1">
              <a:rPr lang="da-DK" smtClean="0"/>
              <a:t>21-01-2020</a:t>
            </a:fld>
            <a:endParaRPr lang="da-DK"/>
          </a:p>
        </p:txBody>
      </p:sp>
      <p:sp>
        <p:nvSpPr>
          <p:cNvPr id="5" name="Pladsholder til sidefod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B058047-0848-4655-93B1-19C48D46BFA1}" type="slidenum">
              <a:rPr lang="da-DK" smtClean="0"/>
              <a:t>‹nr.›</a:t>
            </a:fld>
            <a:endParaRPr lang="da-DK"/>
          </a:p>
        </p:txBody>
      </p:sp>
    </p:spTree>
    <p:extLst>
      <p:ext uri="{BB962C8B-B14F-4D97-AF65-F5344CB8AC3E}">
        <p14:creationId xmlns:p14="http://schemas.microsoft.com/office/powerpoint/2010/main" val="14646282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9C4951-1D51-40DB-A7CC-3C5DD09EAEF6}" type="datetime1">
              <a:rPr lang="da-DK" smtClean="0">
                <a:solidFill>
                  <a:prstClr val="black">
                    <a:tint val="75000"/>
                  </a:prstClr>
                </a:solidFill>
              </a:rPr>
              <a:t>21-01-2020</a:t>
            </a:fld>
            <a:endParaRPr lang="da-DK">
              <a:solidFill>
                <a:prstClr val="black">
                  <a:tint val="75000"/>
                </a:prstClr>
              </a:solidFill>
            </a:endParaRPr>
          </a:p>
        </p:txBody>
      </p:sp>
      <p:sp>
        <p:nvSpPr>
          <p:cNvPr id="5" name="Pladsholder til sidefod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F0F2760-1504-4076-AFA8-860074AD46CB}"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0262121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E455F-740C-444F-AF64-9596FE95A4B0}" type="datetime1">
              <a:rPr lang="da-DK" smtClean="0"/>
              <a:t>21-01-2020</a:t>
            </a:fld>
            <a:endParaRPr lang="da-DK"/>
          </a:p>
        </p:txBody>
      </p:sp>
      <p:sp>
        <p:nvSpPr>
          <p:cNvPr id="5" name="Pladsholder til sidefod 4"/>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3"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84935-C626-429E-AC4E-A0CBFA532229}" type="slidenum">
              <a:rPr lang="da-DK" smtClean="0"/>
              <a:t>‹nr.›</a:t>
            </a:fld>
            <a:endParaRPr lang="da-DK"/>
          </a:p>
        </p:txBody>
      </p:sp>
    </p:spTree>
    <p:extLst>
      <p:ext uri="{BB962C8B-B14F-4D97-AF65-F5344CB8AC3E}">
        <p14:creationId xmlns:p14="http://schemas.microsoft.com/office/powerpoint/2010/main" val="38904672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4.em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8.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9.xml"/><Relationship Id="rId1" Type="http://schemas.openxmlformats.org/officeDocument/2006/relationships/themeOverride" Target="../theme/themeOverride1.xml"/><Relationship Id="rId5" Type="http://schemas.openxmlformats.org/officeDocument/2006/relationships/image" Target="../media/image8.emf"/><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54.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jpeg"/><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6.xml"/><Relationship Id="rId1" Type="http://schemas.openxmlformats.org/officeDocument/2006/relationships/themeOverride" Target="../theme/themeOverride2.xml"/><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96.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9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4.png"/><Relationship Id="rId7" Type="http://schemas.openxmlformats.org/officeDocument/2006/relationships/diagramQuickStyle" Target="../diagrams/quickStyle3.xml"/><Relationship Id="rId2" Type="http://schemas.openxmlformats.org/officeDocument/2006/relationships/notesSlide" Target="../notesSlides/notesSlide62.xml"/><Relationship Id="rId1" Type="http://schemas.openxmlformats.org/officeDocument/2006/relationships/slideLayout" Target="../slideLayouts/slideLayout9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5.svg"/><Relationship Id="rId9" Type="http://schemas.microsoft.com/office/2007/relationships/diagramDrawing" Target="../diagrams/drawing3.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97.xml"/><Relationship Id="rId4" Type="http://schemas.openxmlformats.org/officeDocument/2006/relationships/image" Target="../media/image63.svg"/></Relationships>
</file>

<file path=ppt/slides/_rels/slide7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4.xml"/><Relationship Id="rId1" Type="http://schemas.openxmlformats.org/officeDocument/2006/relationships/slideLayout" Target="../slideLayouts/slideLayout9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8.sv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9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6.xml"/><Relationship Id="rId1" Type="http://schemas.openxmlformats.org/officeDocument/2006/relationships/slideLayout" Target="../slideLayouts/slideLayout9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9.svg"/></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7.xml"/><Relationship Id="rId1" Type="http://schemas.openxmlformats.org/officeDocument/2006/relationships/slideLayout" Target="../slideLayouts/slideLayout9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68.xml"/><Relationship Id="rId16" Type="http://schemas.openxmlformats.org/officeDocument/2006/relationships/diagramColors" Target="../diagrams/colors9.xml"/><Relationship Id="rId1" Type="http://schemas.openxmlformats.org/officeDocument/2006/relationships/slideLayout" Target="../slideLayouts/slideLayout9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7.xml"/></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102.xml"/><Relationship Id="rId4" Type="http://schemas.openxmlformats.org/officeDocument/2006/relationships/image" Target="../media/image91.png"/></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2.xml"/><Relationship Id="rId1" Type="http://schemas.openxmlformats.org/officeDocument/2006/relationships/slideLayout" Target="../slideLayouts/slideLayout97.xml"/><Relationship Id="rId4" Type="http://schemas.openxmlformats.org/officeDocument/2006/relationships/image" Target="../media/image63.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7.xml"/></Relationships>
</file>

<file path=ppt/slides/_rels/slide9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5547638-AC59-4ACA-8693-BF02216A1BEC}"/>
              </a:ext>
            </a:extLst>
          </p:cNvPr>
          <p:cNvPicPr>
            <a:picLocks noChangeAspect="1"/>
          </p:cNvPicPr>
          <p:nvPr/>
        </p:nvPicPr>
        <p:blipFill rotWithShape="1">
          <a:blip r:embed="rId3">
            <a:extLst>
              <a:ext uri="{28A0092B-C50C-407E-A947-70E740481C1C}">
                <a14:useLocalDpi xmlns:a14="http://schemas.microsoft.com/office/drawing/2010/main" val="0"/>
              </a:ext>
            </a:extLst>
          </a:blip>
          <a:srcRect l="61016"/>
          <a:stretch/>
        </p:blipFill>
        <p:spPr>
          <a:xfrm>
            <a:off x="8156934" y="2015231"/>
            <a:ext cx="4085550" cy="4316718"/>
          </a:xfrm>
          <a:prstGeom prst="rect">
            <a:avLst/>
          </a:prstGeom>
        </p:spPr>
      </p:pic>
      <p:sp>
        <p:nvSpPr>
          <p:cNvPr id="2" name="Titel 1"/>
          <p:cNvSpPr>
            <a:spLocks noGrp="1"/>
          </p:cNvSpPr>
          <p:nvPr>
            <p:ph type="ctrTitle"/>
          </p:nvPr>
        </p:nvSpPr>
        <p:spPr>
          <a:xfrm>
            <a:off x="784930" y="2414724"/>
            <a:ext cx="10622140" cy="1514800"/>
          </a:xfrm>
        </p:spPr>
        <p:txBody>
          <a:bodyPr>
            <a:normAutofit fontScale="90000"/>
          </a:bodyPr>
          <a:lstStyle/>
          <a:p>
            <a:pPr>
              <a:spcAft>
                <a:spcPts val="800"/>
              </a:spcAft>
            </a:pPr>
            <a:r>
              <a:rPr lang="da-DK" sz="5300" b="1" dirty="0">
                <a:solidFill>
                  <a:schemeClr val="accent1"/>
                </a:solidFill>
              </a:rPr>
              <a:t>Sammen om en bedre fremtid for borgere med psykiatriske lidelser</a:t>
            </a:r>
            <a:br>
              <a:rPr lang="da-DK" sz="7200" dirty="0">
                <a:solidFill>
                  <a:schemeClr val="accent2"/>
                </a:solidFill>
              </a:rPr>
            </a:br>
            <a:br>
              <a:rPr lang="da-DK" sz="7200" dirty="0">
                <a:solidFill>
                  <a:schemeClr val="accent2"/>
                </a:solidFill>
              </a:rPr>
            </a:br>
            <a:r>
              <a:rPr lang="da-DK" sz="4000" dirty="0">
                <a:solidFill>
                  <a:schemeClr val="accent2"/>
                </a:solidFill>
              </a:rPr>
              <a:t>- Hvordan styrker vi samarbejdet på tværs</a:t>
            </a:r>
            <a:endParaRPr lang="da-DK" sz="7200" dirty="0">
              <a:solidFill>
                <a:schemeClr val="accent2"/>
              </a:solidFill>
            </a:endParaRPr>
          </a:p>
        </p:txBody>
      </p:sp>
    </p:spTree>
    <p:extLst>
      <p:ext uri="{BB962C8B-B14F-4D97-AF65-F5344CB8AC3E}">
        <p14:creationId xmlns:p14="http://schemas.microsoft.com/office/powerpoint/2010/main" val="307651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5608"/>
            <a:ext cx="10515600" cy="1325563"/>
          </a:xfrm>
        </p:spPr>
        <p:txBody>
          <a:bodyPr>
            <a:normAutofit fontScale="90000"/>
          </a:bodyPr>
          <a:lstStyle/>
          <a:p>
            <a:br>
              <a:rPr lang="da-DK" dirty="0"/>
            </a:br>
            <a:r>
              <a:rPr lang="da-DK" sz="3600" b="1" dirty="0">
                <a:latin typeface="+mn-lt"/>
              </a:rPr>
              <a:t>Andel akutte genindlæggelser i Psykiatrien (2014-2017)</a:t>
            </a:r>
          </a:p>
        </p:txBody>
      </p:sp>
      <p:sp>
        <p:nvSpPr>
          <p:cNvPr id="3" name="Pladsholder til indhold 2"/>
          <p:cNvSpPr>
            <a:spLocks noGrp="1"/>
          </p:cNvSpPr>
          <p:nvPr>
            <p:ph idx="1"/>
          </p:nvPr>
        </p:nvSpPr>
        <p:spPr>
          <a:xfrm>
            <a:off x="838200" y="2353733"/>
            <a:ext cx="10515600" cy="4258733"/>
          </a:xfrm>
        </p:spPr>
        <p:txBody>
          <a:bodyPr>
            <a:normAutofit fontScale="77500" lnSpcReduction="20000"/>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r>
              <a:rPr lang="da-DK" sz="2600" b="1" dirty="0"/>
              <a:t>Andelen af akutte genindlæggelser er lavest i Region Nordjylland </a:t>
            </a:r>
          </a:p>
          <a:p>
            <a:r>
              <a:rPr lang="da-DK" sz="2600" b="1" dirty="0"/>
              <a:t>Det gælder for alle aldersgrupper</a:t>
            </a:r>
          </a:p>
          <a:p>
            <a:pPr marL="0" lvl="0" indent="0">
              <a:buNone/>
            </a:pPr>
            <a:endParaRPr lang="da-DK" sz="2600" b="1" dirty="0">
              <a:solidFill>
                <a:prstClr val="black"/>
              </a:solidFill>
            </a:endParaRPr>
          </a:p>
          <a:p>
            <a:pPr marL="0" lvl="0" indent="0">
              <a:buNone/>
            </a:pPr>
            <a:r>
              <a:rPr lang="da-DK" sz="2600" b="1" dirty="0">
                <a:solidFill>
                  <a:schemeClr val="tx1"/>
                </a:solidFill>
              </a:rPr>
              <a:t>Kilde: Benchmarking af psykiatrien 2017</a:t>
            </a:r>
          </a:p>
          <a:p>
            <a:endParaRPr lang="da-DK" dirty="0"/>
          </a:p>
        </p:txBody>
      </p:sp>
      <p:graphicFrame>
        <p:nvGraphicFramePr>
          <p:cNvPr id="4" name="Diagram 3"/>
          <p:cNvGraphicFramePr>
            <a:graphicFrameLocks/>
          </p:cNvGraphicFramePr>
          <p:nvPr>
            <p:extLst/>
          </p:nvPr>
        </p:nvGraphicFramePr>
        <p:xfrm>
          <a:off x="967973" y="1229955"/>
          <a:ext cx="8982218" cy="3869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932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8" y="356552"/>
            <a:ext cx="10764311" cy="1001762"/>
          </a:xfrm>
        </p:spPr>
        <p:txBody>
          <a:bodyPr>
            <a:normAutofit fontScale="90000"/>
          </a:bodyPr>
          <a:lstStyle/>
          <a:p>
            <a:r>
              <a:rPr lang="da-DK" b="1" dirty="0">
                <a:latin typeface="+mn-lt"/>
              </a:rPr>
              <a:t>Udfordringer i det tværsektorielle samarbejde</a:t>
            </a:r>
            <a:endParaRPr lang="da-DK" dirty="0">
              <a:latin typeface="+mn-lt"/>
            </a:endParaRPr>
          </a:p>
        </p:txBody>
      </p:sp>
      <p:sp>
        <p:nvSpPr>
          <p:cNvPr id="3" name="Pladsholder til indhold 2"/>
          <p:cNvSpPr>
            <a:spLocks noGrp="1"/>
          </p:cNvSpPr>
          <p:nvPr>
            <p:ph idx="1"/>
          </p:nvPr>
        </p:nvSpPr>
        <p:spPr/>
        <p:txBody>
          <a:bodyPr/>
          <a:lstStyle/>
          <a:p>
            <a:r>
              <a:rPr lang="da-DK" b="1" dirty="0"/>
              <a:t>En primærsektor med varierende tilbud.</a:t>
            </a:r>
          </a:p>
          <a:p>
            <a:pPr marL="0" indent="0">
              <a:spcBef>
                <a:spcPts val="0"/>
              </a:spcBef>
              <a:buNone/>
            </a:pPr>
            <a:endParaRPr lang="da-DK" sz="1000" b="1" dirty="0"/>
          </a:p>
          <a:p>
            <a:r>
              <a:rPr lang="da-DK" b="1" dirty="0"/>
              <a:t>Ventetider på eksempelvis bostøtte og botilbud.</a:t>
            </a:r>
          </a:p>
          <a:p>
            <a:r>
              <a:rPr lang="da-DK" b="1" dirty="0"/>
              <a:t>Ventetid på PPR-udredning.</a:t>
            </a:r>
          </a:p>
          <a:p>
            <a:r>
              <a:rPr lang="da-DK" b="1" dirty="0"/>
              <a:t>Henvisning af patienter til psykiatrien, der ikke tilhører psykiatriens målgruppe (pga. ventetider hos praktiserende psykiater og psykolog).</a:t>
            </a:r>
          </a:p>
          <a:p>
            <a:pPr marL="0" indent="0">
              <a:spcBef>
                <a:spcPts val="0"/>
              </a:spcBef>
              <a:buNone/>
            </a:pPr>
            <a:endParaRPr lang="da-DK" sz="1000" b="1" dirty="0"/>
          </a:p>
          <a:p>
            <a:r>
              <a:rPr lang="da-DK" b="1" dirty="0"/>
              <a:t>Få praktiserende speciallæger.</a:t>
            </a:r>
          </a:p>
          <a:p>
            <a:endParaRPr lang="da-DK" dirty="0"/>
          </a:p>
        </p:txBody>
      </p:sp>
    </p:spTree>
    <p:extLst>
      <p:ext uri="{BB962C8B-B14F-4D97-AF65-F5344CB8AC3E}">
        <p14:creationId xmlns:p14="http://schemas.microsoft.com/office/powerpoint/2010/main" val="96084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4000" b="1" dirty="0">
                <a:latin typeface="+mn-lt"/>
              </a:rPr>
              <a:t>Selvmordsrisiko efter hospitalisering</a:t>
            </a:r>
          </a:p>
        </p:txBody>
      </p:sp>
      <p:graphicFrame>
        <p:nvGraphicFramePr>
          <p:cNvPr id="516098" name="Object 2"/>
          <p:cNvGraphicFramePr>
            <a:graphicFrameLocks noGrp="1" noChangeAspect="1"/>
          </p:cNvGraphicFramePr>
          <p:nvPr>
            <p:ph idx="1"/>
            <p:extLst/>
          </p:nvPr>
        </p:nvGraphicFramePr>
        <p:xfrm>
          <a:off x="2182813" y="1825625"/>
          <a:ext cx="7826375" cy="4351338"/>
        </p:xfrm>
        <a:graphic>
          <a:graphicData uri="http://schemas.openxmlformats.org/presentationml/2006/ole">
            <mc:AlternateContent xmlns:mc="http://schemas.openxmlformats.org/markup-compatibility/2006">
              <mc:Choice xmlns:v="urn:schemas-microsoft-com:vml" Requires="v">
                <p:oleObj spid="_x0000_s1045" name="Worksheet" r:id="rId4" imgW="8991660" imgH="4962578" progId="Excel.Sheet.8">
                  <p:embed followColorScheme="full"/>
                </p:oleObj>
              </mc:Choice>
              <mc:Fallback>
                <p:oleObj name="Worksheet" r:id="rId4" imgW="8991660" imgH="4962578" progId="Excel.Sheet.8">
                  <p:embed followColorScheme="full"/>
                  <p:pic>
                    <p:nvPicPr>
                      <p:cNvPr id="516098" name="Object 2"/>
                      <p:cNvPicPr>
                        <a:picLocks noChangeAspect="1" noChangeArrowheads="1"/>
                      </p:cNvPicPr>
                      <p:nvPr/>
                    </p:nvPicPr>
                    <p:blipFill>
                      <a:blip r:embed="rId5"/>
                      <a:srcRect/>
                      <a:stretch>
                        <a:fillRect/>
                      </a:stretch>
                    </p:blipFill>
                    <p:spPr bwMode="auto">
                      <a:xfrm>
                        <a:off x="2182813" y="1825625"/>
                        <a:ext cx="7826375" cy="4351338"/>
                      </a:xfrm>
                      <a:prstGeom prst="rect">
                        <a:avLst/>
                      </a:prstGeom>
                      <a:noFill/>
                      <a:extLst/>
                    </p:spPr>
                  </p:pic>
                </p:oleObj>
              </mc:Fallback>
            </mc:AlternateContent>
          </a:graphicData>
        </a:graphic>
      </p:graphicFrame>
      <p:grpSp>
        <p:nvGrpSpPr>
          <p:cNvPr id="3" name="Group 16"/>
          <p:cNvGrpSpPr>
            <a:grpSpLocks/>
          </p:cNvGrpSpPr>
          <p:nvPr/>
        </p:nvGrpSpPr>
        <p:grpSpPr bwMode="auto">
          <a:xfrm>
            <a:off x="3144665" y="3027751"/>
            <a:ext cx="1223590" cy="432048"/>
            <a:chOff x="2400" y="2400"/>
            <a:chExt cx="891" cy="321"/>
          </a:xfrm>
        </p:grpSpPr>
        <p:sp>
          <p:nvSpPr>
            <p:cNvPr id="25" name="Text Box 17"/>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itchFamily="34" charset="0"/>
                  <a:ea typeface="ヒラギノ角ゴ Pro W3" pitchFamily="1" charset="-128"/>
                  <a:cs typeface="Arial" pitchFamily="34" charset="0"/>
                </a:rPr>
                <a:t>Women</a:t>
              </a:r>
            </a:p>
          </p:txBody>
        </p:sp>
        <p:grpSp>
          <p:nvGrpSpPr>
            <p:cNvPr id="4" name="Group 18"/>
            <p:cNvGrpSpPr>
              <a:grpSpLocks/>
            </p:cNvGrpSpPr>
            <p:nvPr/>
          </p:nvGrpSpPr>
          <p:grpSpPr bwMode="auto">
            <a:xfrm>
              <a:off x="2400" y="2400"/>
              <a:ext cx="96" cy="321"/>
              <a:chOff x="2400" y="2400"/>
              <a:chExt cx="96" cy="321"/>
            </a:xfrm>
          </p:grpSpPr>
          <p:sp>
            <p:nvSpPr>
              <p:cNvPr id="27" name="Oval 19"/>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Freeform 20"/>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Freeform 21"/>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Freeform 22"/>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23"/>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Freeform 24"/>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5" name="Group 8"/>
          <p:cNvGrpSpPr>
            <a:grpSpLocks/>
          </p:cNvGrpSpPr>
          <p:nvPr/>
        </p:nvGrpSpPr>
        <p:grpSpPr bwMode="auto">
          <a:xfrm>
            <a:off x="2861661" y="4707687"/>
            <a:ext cx="1008781" cy="431899"/>
            <a:chOff x="3243" y="1434"/>
            <a:chExt cx="862" cy="336"/>
          </a:xfrm>
        </p:grpSpPr>
        <p:sp>
          <p:nvSpPr>
            <p:cNvPr id="43" name="Text Box 9"/>
            <p:cNvSpPr txBox="1">
              <a:spLocks noChangeArrowheads="1"/>
            </p:cNvSpPr>
            <p:nvPr/>
          </p:nvSpPr>
          <p:spPr bwMode="auto">
            <a:xfrm>
              <a:off x="3416" y="1491"/>
              <a:ext cx="6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66"/>
                  </a:solidFill>
                  <a:effectLst/>
                  <a:uLnTx/>
                  <a:uFillTx/>
                  <a:latin typeface="Arial" pitchFamily="34" charset="0"/>
                  <a:ea typeface="ヒラギノ角ゴ Pro W3" pitchFamily="1" charset="-128"/>
                  <a:cs typeface="Arial" pitchFamily="34" charset="0"/>
                </a:rPr>
                <a:t>Men</a:t>
              </a:r>
            </a:p>
          </p:txBody>
        </p:sp>
        <p:grpSp>
          <p:nvGrpSpPr>
            <p:cNvPr id="6" name="Group 10"/>
            <p:cNvGrpSpPr>
              <a:grpSpLocks noChangeAspect="1"/>
            </p:cNvGrpSpPr>
            <p:nvPr/>
          </p:nvGrpSpPr>
          <p:grpSpPr bwMode="auto">
            <a:xfrm>
              <a:off x="3243" y="1434"/>
              <a:ext cx="103" cy="336"/>
              <a:chOff x="4344" y="1944"/>
              <a:chExt cx="161" cy="583"/>
            </a:xfrm>
          </p:grpSpPr>
          <p:sp>
            <p:nvSpPr>
              <p:cNvPr id="45" name="Oval 11"/>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Freeform 12"/>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Freeform 13"/>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Freeform 14"/>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Freeform 15"/>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0" name="Text Box 5"/>
          <p:cNvSpPr txBox="1">
            <a:spLocks noChangeArrowheads="1"/>
          </p:cNvSpPr>
          <p:nvPr/>
        </p:nvSpPr>
        <p:spPr bwMode="auto">
          <a:xfrm>
            <a:off x="1919537" y="6021288"/>
            <a:ext cx="48974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itchFamily="34" charset="0"/>
                <a:ea typeface="ヒラギノ角ゴ Pro W3" pitchFamily="1" charset="-128"/>
                <a:cs typeface="+mn-cs"/>
              </a:rPr>
              <a:t>Kilde: Qin &amp; Nordentoft et al., Arch Gen Psychiatr. 2005.</a:t>
            </a:r>
          </a:p>
        </p:txBody>
      </p:sp>
    </p:spTree>
    <p:extLst>
      <p:ext uri="{BB962C8B-B14F-4D97-AF65-F5344CB8AC3E}">
        <p14:creationId xmlns:p14="http://schemas.microsoft.com/office/powerpoint/2010/main" val="145336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1" dirty="0">
                <a:latin typeface="+mn-lt"/>
              </a:rPr>
              <a:t>Psykiatriske patienters overdødelighed</a:t>
            </a:r>
            <a:br>
              <a:rPr lang="da-DK" sz="4000" b="1" dirty="0">
                <a:latin typeface="+mn-lt"/>
              </a:rPr>
            </a:br>
            <a:endParaRPr lang="da-DK" sz="4000" b="1" dirty="0">
              <a:latin typeface="+mn-lt"/>
            </a:endParaRPr>
          </a:p>
        </p:txBody>
      </p:sp>
      <p:sp>
        <p:nvSpPr>
          <p:cNvPr id="3" name="Pladsholder til indhold 2"/>
          <p:cNvSpPr>
            <a:spLocks noGrp="1"/>
          </p:cNvSpPr>
          <p:nvPr>
            <p:ph idx="1"/>
          </p:nvPr>
        </p:nvSpPr>
        <p:spPr/>
        <p:txBody>
          <a:bodyPr>
            <a:normAutofit/>
          </a:bodyPr>
          <a:lstStyle/>
          <a:p>
            <a:pPr>
              <a:spcBef>
                <a:spcPts val="1800"/>
              </a:spcBef>
            </a:pPr>
            <a:r>
              <a:rPr lang="da-DK" sz="2800" b="1" dirty="0"/>
              <a:t>Mennesker med alvorlig psykiatrisk sygdom har en forventet kortere levetid på 10-20 år sammenlignet med den øvrige befolkning.</a:t>
            </a:r>
          </a:p>
          <a:p>
            <a:pPr>
              <a:spcBef>
                <a:spcPts val="1800"/>
              </a:spcBef>
            </a:pPr>
            <a:r>
              <a:rPr lang="da-DK" sz="2800" b="1" dirty="0"/>
              <a:t>60</a:t>
            </a:r>
            <a:r>
              <a:rPr lang="da-DK" b="1" dirty="0"/>
              <a:t>%</a:t>
            </a:r>
            <a:r>
              <a:rPr lang="da-DK" sz="2800" b="1" dirty="0"/>
              <a:t> af overdødeligheden kan tilskrives fysisk sygdom – primært somatiske sygdomme som hjertekarsygdomme, sukkersyge, infektioner samt KOL og overvægt.</a:t>
            </a:r>
          </a:p>
          <a:p>
            <a:pPr>
              <a:spcBef>
                <a:spcPts val="1800"/>
              </a:spcBef>
            </a:pPr>
            <a:r>
              <a:rPr lang="da-DK" sz="2800" b="1" dirty="0"/>
              <a:t>40</a:t>
            </a:r>
            <a:r>
              <a:rPr lang="da-DK" b="1" dirty="0"/>
              <a:t>%</a:t>
            </a:r>
            <a:r>
              <a:rPr lang="da-DK" sz="2800" b="1" dirty="0"/>
              <a:t> skyldes selvmord.</a:t>
            </a:r>
            <a:endParaRPr lang="da-DK" b="1" dirty="0"/>
          </a:p>
          <a:p>
            <a:pPr>
              <a:spcBef>
                <a:spcPts val="1800"/>
              </a:spcBef>
            </a:pPr>
            <a:r>
              <a:rPr lang="da-DK" sz="2800" b="1" dirty="0"/>
              <a:t>Der er behov for en fokuseret indsats i samarbejde mellem kommuner, almen praksis og psykiatrien.</a:t>
            </a:r>
          </a:p>
        </p:txBody>
      </p:sp>
    </p:spTree>
    <p:extLst>
      <p:ext uri="{BB962C8B-B14F-4D97-AF65-F5344CB8AC3E}">
        <p14:creationId xmlns:p14="http://schemas.microsoft.com/office/powerpoint/2010/main" val="39420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3" name="Pladsholder til indhold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990" y="312177"/>
            <a:ext cx="4546833" cy="621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49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B7BA-540E-4005-8B7D-92D091DFD49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BBA2AB8-131C-4E40-B02F-1AC45C0D7ACA}"/>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603576E-EC78-4E71-832F-DB86EC111094}"/>
              </a:ext>
            </a:extLst>
          </p:cNvPr>
          <p:cNvPicPr>
            <a:picLocks noChangeAspect="1"/>
          </p:cNvPicPr>
          <p:nvPr/>
        </p:nvPicPr>
        <p:blipFill>
          <a:blip r:embed="rId3"/>
          <a:stretch>
            <a:fillRect/>
          </a:stretch>
        </p:blipFill>
        <p:spPr>
          <a:xfrm>
            <a:off x="997148" y="0"/>
            <a:ext cx="10197703" cy="6858000"/>
          </a:xfrm>
          <a:prstGeom prst="rect">
            <a:avLst/>
          </a:prstGeom>
        </p:spPr>
      </p:pic>
      <p:sp>
        <p:nvSpPr>
          <p:cNvPr id="4" name="Ellipse 3"/>
          <p:cNvSpPr/>
          <p:nvPr/>
        </p:nvSpPr>
        <p:spPr>
          <a:xfrm>
            <a:off x="1092201" y="2692400"/>
            <a:ext cx="1244600" cy="677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6" name="Ellipse 5"/>
          <p:cNvSpPr/>
          <p:nvPr/>
        </p:nvSpPr>
        <p:spPr>
          <a:xfrm>
            <a:off x="1092201" y="3662627"/>
            <a:ext cx="1244600" cy="74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7" name="Ellipse 6"/>
          <p:cNvSpPr/>
          <p:nvPr/>
        </p:nvSpPr>
        <p:spPr>
          <a:xfrm>
            <a:off x="1092201" y="4981575"/>
            <a:ext cx="1244600" cy="639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8" name="Ellipse 7"/>
          <p:cNvSpPr/>
          <p:nvPr/>
        </p:nvSpPr>
        <p:spPr>
          <a:xfrm>
            <a:off x="1092201" y="5621471"/>
            <a:ext cx="1244600" cy="690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9" name="Ellipse 8"/>
          <p:cNvSpPr/>
          <p:nvPr/>
        </p:nvSpPr>
        <p:spPr>
          <a:xfrm>
            <a:off x="2336801" y="4131469"/>
            <a:ext cx="1244600" cy="677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0" name="Ellipse 9"/>
          <p:cNvSpPr/>
          <p:nvPr/>
        </p:nvSpPr>
        <p:spPr>
          <a:xfrm>
            <a:off x="3581401" y="3358091"/>
            <a:ext cx="1244600" cy="564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1" name="Ellipse 10"/>
          <p:cNvSpPr/>
          <p:nvPr/>
        </p:nvSpPr>
        <p:spPr>
          <a:xfrm>
            <a:off x="4851399" y="3324091"/>
            <a:ext cx="1244600" cy="677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2" name="Ellipse 11"/>
          <p:cNvSpPr/>
          <p:nvPr/>
        </p:nvSpPr>
        <p:spPr>
          <a:xfrm>
            <a:off x="7340599" y="2735393"/>
            <a:ext cx="1244600" cy="588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3" name="Ellipse 12"/>
          <p:cNvSpPr/>
          <p:nvPr/>
        </p:nvSpPr>
        <p:spPr>
          <a:xfrm>
            <a:off x="7340599" y="3341091"/>
            <a:ext cx="1244600" cy="598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4" name="Ellipse 13"/>
          <p:cNvSpPr/>
          <p:nvPr/>
        </p:nvSpPr>
        <p:spPr>
          <a:xfrm>
            <a:off x="6070601" y="2715418"/>
            <a:ext cx="1244600" cy="74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
        <p:nvSpPr>
          <p:cNvPr id="15" name="Ellipse 14"/>
          <p:cNvSpPr/>
          <p:nvPr/>
        </p:nvSpPr>
        <p:spPr>
          <a:xfrm>
            <a:off x="6105524" y="3476492"/>
            <a:ext cx="1222376" cy="71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Tree>
    <p:extLst>
      <p:ext uri="{BB962C8B-B14F-4D97-AF65-F5344CB8AC3E}">
        <p14:creationId xmlns:p14="http://schemas.microsoft.com/office/powerpoint/2010/main" val="33368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10B3D-652A-4831-BB5C-A382EC269C6A}"/>
              </a:ext>
            </a:extLst>
          </p:cNvPr>
          <p:cNvSpPr>
            <a:spLocks noGrp="1"/>
          </p:cNvSpPr>
          <p:nvPr>
            <p:ph type="title"/>
          </p:nvPr>
        </p:nvSpPr>
        <p:spPr>
          <a:xfrm>
            <a:off x="768904" y="127267"/>
            <a:ext cx="10515600" cy="1325563"/>
          </a:xfrm>
        </p:spPr>
        <p:txBody>
          <a:bodyPr>
            <a:normAutofit fontScale="90000"/>
          </a:bodyPr>
          <a:lstStyle/>
          <a:p>
            <a:pPr>
              <a:lnSpc>
                <a:spcPct val="100000"/>
              </a:lnSpc>
            </a:pPr>
            <a:r>
              <a:rPr lang="da-DK" b="1" dirty="0">
                <a:latin typeface="+mn-lt"/>
              </a:rPr>
              <a:t>Fastholdelse af psykiatrisk syge i beskæftigelse – Nordjylland og landsplan</a:t>
            </a:r>
          </a:p>
        </p:txBody>
      </p:sp>
      <p:sp>
        <p:nvSpPr>
          <p:cNvPr id="3" name="Pladsholder til indhold 2"/>
          <p:cNvSpPr>
            <a:spLocks noGrp="1"/>
          </p:cNvSpPr>
          <p:nvPr>
            <p:ph idx="1"/>
          </p:nvPr>
        </p:nvSpPr>
        <p:spPr>
          <a:xfrm>
            <a:off x="146681" y="1825625"/>
            <a:ext cx="11794029" cy="4351338"/>
          </a:xfrm>
        </p:spPr>
        <p:txBody>
          <a:bodyPr/>
          <a:lstStyle/>
          <a:p>
            <a:endParaRPr lang="da-DK" dirty="0"/>
          </a:p>
        </p:txBody>
      </p:sp>
      <p:pic>
        <p:nvPicPr>
          <p:cNvPr id="5" name="Billede 4">
            <a:extLst>
              <a:ext uri="{FF2B5EF4-FFF2-40B4-BE49-F238E27FC236}">
                <a16:creationId xmlns:a16="http://schemas.microsoft.com/office/drawing/2014/main" id="{07EB91EC-585C-4432-85F0-3DC3FB8E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04" y="1441091"/>
            <a:ext cx="10593278" cy="2791215"/>
          </a:xfrm>
          <a:prstGeom prst="rect">
            <a:avLst/>
          </a:prstGeom>
        </p:spPr>
      </p:pic>
      <p:sp>
        <p:nvSpPr>
          <p:cNvPr id="6" name="Rektangel 5">
            <a:extLst>
              <a:ext uri="{FF2B5EF4-FFF2-40B4-BE49-F238E27FC236}">
                <a16:creationId xmlns:a16="http://schemas.microsoft.com/office/drawing/2014/main" id="{6AA077E5-044B-4582-BA12-DBC370F8402C}"/>
              </a:ext>
            </a:extLst>
          </p:cNvPr>
          <p:cNvSpPr/>
          <p:nvPr/>
        </p:nvSpPr>
        <p:spPr>
          <a:xfrm>
            <a:off x="657225" y="4459578"/>
            <a:ext cx="11327179" cy="1717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a:ea typeface="+mn-ea"/>
                <a:cs typeface="+mn-cs"/>
              </a:rPr>
              <a:t>Data viser,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white"/>
                </a:solidFill>
                <a:effectLst/>
                <a:uLnTx/>
                <a:uFillTx/>
                <a:latin typeface="Calibri"/>
                <a:ea typeface="+mn-ea"/>
                <a:cs typeface="+mn-cs"/>
              </a:rPr>
              <a:t>Andelen af beskæftigede borgere med nydiagnosticeret psykisk sygdom har været i positiv udvikling både for Nordjylland og hele landet (grøn prik). Nordjylland ligger lavere end landsgennemsnittet (rød prik).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white"/>
                </a:solidFill>
                <a:effectLst/>
                <a:uLnTx/>
                <a:uFillTx/>
                <a:latin typeface="Calibri"/>
                <a:ea typeface="+mn-ea"/>
                <a:cs typeface="+mn-cs"/>
              </a:rPr>
              <a:t>Der har været en positiv udvikling for Nordjylland jf. rapporterne for 2017 (40,7%), 2018 (45,3%) og 2019 (56,4%). Til sammenligning har landsgennemsnittet udviklet sig fra 50,4% til 60,8%. </a:t>
            </a:r>
          </a:p>
        </p:txBody>
      </p:sp>
      <p:sp>
        <p:nvSpPr>
          <p:cNvPr id="7" name="Ellipse 6">
            <a:extLst>
              <a:ext uri="{FF2B5EF4-FFF2-40B4-BE49-F238E27FC236}">
                <a16:creationId xmlns:a16="http://schemas.microsoft.com/office/drawing/2014/main" id="{E04197DF-C6CD-4B68-A510-6C75A16F4AD5}"/>
              </a:ext>
            </a:extLst>
          </p:cNvPr>
          <p:cNvSpPr/>
          <p:nvPr/>
        </p:nvSpPr>
        <p:spPr>
          <a:xfrm>
            <a:off x="1771650" y="3611841"/>
            <a:ext cx="10212755" cy="2612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Lige pilforbindelse 8">
            <a:extLst>
              <a:ext uri="{FF2B5EF4-FFF2-40B4-BE49-F238E27FC236}">
                <a16:creationId xmlns:a16="http://schemas.microsoft.com/office/drawing/2014/main" id="{DDD3F2D5-576A-4971-954C-C17C96A583D3}"/>
              </a:ext>
            </a:extLst>
          </p:cNvPr>
          <p:cNvCxnSpPr/>
          <p:nvPr/>
        </p:nvCxnSpPr>
        <p:spPr>
          <a:xfrm flipV="1">
            <a:off x="4080933" y="3946102"/>
            <a:ext cx="2806062" cy="12846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92EFDCDC-922A-4A44-89B9-E82FA6B9C38D}"/>
              </a:ext>
            </a:extLst>
          </p:cNvPr>
          <p:cNvCxnSpPr/>
          <p:nvPr/>
        </p:nvCxnSpPr>
        <p:spPr>
          <a:xfrm flipH="1" flipV="1">
            <a:off x="7806267" y="3920067"/>
            <a:ext cx="1727492" cy="1303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8F871561-E04A-47FC-984C-7B79AC5372E3}"/>
              </a:ext>
            </a:extLst>
          </p:cNvPr>
          <p:cNvCxnSpPr>
            <a:cxnSpLocks/>
          </p:cNvCxnSpPr>
          <p:nvPr/>
        </p:nvCxnSpPr>
        <p:spPr>
          <a:xfrm flipV="1">
            <a:off x="4080933" y="3919721"/>
            <a:ext cx="2140797" cy="13042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6A12B3A5-6E19-47CE-A132-F3F83362A70B}"/>
              </a:ext>
            </a:extLst>
          </p:cNvPr>
          <p:cNvSpPr/>
          <p:nvPr/>
        </p:nvSpPr>
        <p:spPr>
          <a:xfrm>
            <a:off x="146681" y="1731411"/>
            <a:ext cx="4251147" cy="30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kstfelt 9">
            <a:extLst>
              <a:ext uri="{FF2B5EF4-FFF2-40B4-BE49-F238E27FC236}">
                <a16:creationId xmlns:a16="http://schemas.microsoft.com/office/drawing/2014/main" id="{CF5519B9-68F9-4851-BEBA-A62CFE4B5DDA}"/>
              </a:ext>
            </a:extLst>
          </p:cNvPr>
          <p:cNvSpPr txBox="1"/>
          <p:nvPr/>
        </p:nvSpPr>
        <p:spPr>
          <a:xfrm>
            <a:off x="6455329" y="1039785"/>
            <a:ext cx="5826125" cy="48013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Calibri"/>
                <a:ea typeface="+mn-ea"/>
                <a:cs typeface="+mn-cs"/>
              </a:rPr>
              <a:t>Kilde: Nationale mål for Sundhedsvæsnet 2019</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17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D3E4-BD83-4713-B0AF-75439039C82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14F1D83-A31B-4D21-A5EC-343030F84EE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B9CF578-5C4A-4CAB-9053-599F01C451DD}"/>
              </a:ext>
            </a:extLst>
          </p:cNvPr>
          <p:cNvPicPr>
            <a:picLocks noChangeAspect="1"/>
          </p:cNvPicPr>
          <p:nvPr/>
        </p:nvPicPr>
        <p:blipFill>
          <a:blip r:embed="rId3"/>
          <a:stretch>
            <a:fillRect/>
          </a:stretch>
        </p:blipFill>
        <p:spPr>
          <a:xfrm>
            <a:off x="0" y="861913"/>
            <a:ext cx="12192000" cy="5006848"/>
          </a:xfrm>
          <a:prstGeom prst="rect">
            <a:avLst/>
          </a:prstGeom>
        </p:spPr>
      </p:pic>
      <p:sp>
        <p:nvSpPr>
          <p:cNvPr id="5" name="Ellipse 4"/>
          <p:cNvSpPr/>
          <p:nvPr/>
        </p:nvSpPr>
        <p:spPr>
          <a:xfrm>
            <a:off x="6536267" y="2116667"/>
            <a:ext cx="1117600" cy="3513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Tree>
    <p:extLst>
      <p:ext uri="{BB962C8B-B14F-4D97-AF65-F5344CB8AC3E}">
        <p14:creationId xmlns:p14="http://schemas.microsoft.com/office/powerpoint/2010/main" val="3775609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D3E4-BD83-4713-B0AF-75439039C82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14F1D83-A31B-4D21-A5EC-343030F84EE0}"/>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B9CF578-5C4A-4CAB-9053-599F01C451DD}"/>
              </a:ext>
            </a:extLst>
          </p:cNvPr>
          <p:cNvPicPr>
            <a:picLocks noChangeAspect="1"/>
          </p:cNvPicPr>
          <p:nvPr/>
        </p:nvPicPr>
        <p:blipFill>
          <a:blip r:embed="rId3"/>
          <a:stretch>
            <a:fillRect/>
          </a:stretch>
        </p:blipFill>
        <p:spPr>
          <a:xfrm>
            <a:off x="0" y="861913"/>
            <a:ext cx="12192000" cy="5006848"/>
          </a:xfrm>
          <a:prstGeom prst="rect">
            <a:avLst/>
          </a:prstGeom>
        </p:spPr>
      </p:pic>
      <p:sp>
        <p:nvSpPr>
          <p:cNvPr id="5" name="Ellipse 4"/>
          <p:cNvSpPr/>
          <p:nvPr/>
        </p:nvSpPr>
        <p:spPr>
          <a:xfrm>
            <a:off x="7416800" y="2082801"/>
            <a:ext cx="1117600" cy="3513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solidFill>
                  <a:srgbClr val="FF0000"/>
                </a:solidFill>
              </a:ln>
              <a:noFill/>
              <a:effectLst/>
              <a:uLnTx/>
              <a:uFillTx/>
              <a:latin typeface="Calibri"/>
              <a:ea typeface="+mn-ea"/>
              <a:cs typeface="+mn-cs"/>
            </a:endParaRPr>
          </a:p>
        </p:txBody>
      </p:sp>
    </p:spTree>
    <p:extLst>
      <p:ext uri="{BB962C8B-B14F-4D97-AF65-F5344CB8AC3E}">
        <p14:creationId xmlns:p14="http://schemas.microsoft.com/office/powerpoint/2010/main" val="269638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1" dirty="0">
                <a:latin typeface="+mn-lt"/>
              </a:rPr>
              <a:t>Udfordringer for patientforløbet</a:t>
            </a:r>
          </a:p>
        </p:txBody>
      </p:sp>
      <p:sp>
        <p:nvSpPr>
          <p:cNvPr id="3" name="Pladsholder til indhold 2"/>
          <p:cNvSpPr>
            <a:spLocks noGrp="1"/>
          </p:cNvSpPr>
          <p:nvPr>
            <p:ph idx="1"/>
          </p:nvPr>
        </p:nvSpPr>
        <p:spPr>
          <a:xfrm>
            <a:off x="838200" y="1825625"/>
            <a:ext cx="10991850" cy="4351338"/>
          </a:xfrm>
        </p:spPr>
        <p:txBody>
          <a:bodyPr/>
          <a:lstStyle/>
          <a:p>
            <a:pPr marL="0" indent="0">
              <a:buNone/>
            </a:pPr>
            <a:r>
              <a:rPr lang="da-DK" sz="3600" b="1" dirty="0"/>
              <a:t>Fokus på:</a:t>
            </a:r>
          </a:p>
          <a:p>
            <a:pPr marL="0" indent="0">
              <a:buNone/>
            </a:pPr>
            <a:endParaRPr lang="da-DK" sz="3600" b="1" dirty="0"/>
          </a:p>
          <a:p>
            <a:pPr marL="0" indent="0">
              <a:buNone/>
            </a:pPr>
            <a:r>
              <a:rPr lang="da-DK" sz="3600" b="1" dirty="0">
                <a:solidFill>
                  <a:srgbClr val="FFFF00"/>
                </a:solidFill>
              </a:rPr>
              <a:t>Rette patient på rette sted på rette tidspunkt </a:t>
            </a:r>
          </a:p>
          <a:p>
            <a:pPr marL="0" indent="0">
              <a:buNone/>
            </a:pPr>
            <a:r>
              <a:rPr lang="da-DK" sz="3600" b="1" dirty="0">
                <a:solidFill>
                  <a:srgbClr val="FFFF00"/>
                </a:solidFill>
              </a:rPr>
              <a:t>– behov for stepped-care.</a:t>
            </a:r>
          </a:p>
          <a:p>
            <a:pPr marL="0" indent="0">
              <a:buNone/>
            </a:pPr>
            <a:endParaRPr lang="da-DK" sz="3600" b="1" dirty="0"/>
          </a:p>
          <a:p>
            <a:pPr marL="0" indent="0">
              <a:buNone/>
            </a:pPr>
            <a:r>
              <a:rPr lang="da-DK" sz="3600" b="1" dirty="0"/>
              <a:t>Ledelsesmæssigt fokus for implementering af Patientens team.</a:t>
            </a:r>
          </a:p>
          <a:p>
            <a:pPr marL="0" indent="0">
              <a:buNone/>
            </a:pPr>
            <a:endParaRPr lang="da-DK" dirty="0"/>
          </a:p>
        </p:txBody>
      </p:sp>
    </p:spTree>
    <p:extLst>
      <p:ext uri="{BB962C8B-B14F-4D97-AF65-F5344CB8AC3E}">
        <p14:creationId xmlns:p14="http://schemas.microsoft.com/office/powerpoint/2010/main" val="42731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87D7577E-C9D7-4E99-B4D4-C5A327EF2F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45"/>
          <a:stretch/>
        </p:blipFill>
        <p:spPr>
          <a:xfrm>
            <a:off x="4162425" y="428626"/>
            <a:ext cx="7931150" cy="5666410"/>
          </a:xfrm>
        </p:spPr>
      </p:pic>
      <p:sp>
        <p:nvSpPr>
          <p:cNvPr id="2" name="Titel 1">
            <a:extLst>
              <a:ext uri="{FF2B5EF4-FFF2-40B4-BE49-F238E27FC236}">
                <a16:creationId xmlns:a16="http://schemas.microsoft.com/office/drawing/2014/main" id="{172E7971-CB76-4F93-A43A-098CF00ACC86}"/>
              </a:ext>
            </a:extLst>
          </p:cNvPr>
          <p:cNvSpPr>
            <a:spLocks noGrp="1"/>
          </p:cNvSpPr>
          <p:nvPr>
            <p:ph type="title"/>
          </p:nvPr>
        </p:nvSpPr>
        <p:spPr>
          <a:xfrm>
            <a:off x="477982" y="1217814"/>
            <a:ext cx="3200400" cy="2286000"/>
          </a:xfrm>
        </p:spPr>
        <p:txBody>
          <a:bodyPr vert="horz" lIns="91440" tIns="45720" rIns="91440" bIns="45720" rtlCol="0" anchor="b">
            <a:normAutofit/>
          </a:bodyPr>
          <a:lstStyle/>
          <a:p>
            <a:r>
              <a:rPr lang="en-US" sz="4800" b="1" dirty="0" err="1">
                <a:solidFill>
                  <a:srgbClr val="FFFFFF"/>
                </a:solidFill>
              </a:rPr>
              <a:t>Velkommen</a:t>
            </a:r>
            <a:endParaRPr lang="en-US" sz="4800" b="1" dirty="0">
              <a:solidFill>
                <a:srgbClr val="FFFFFF"/>
              </a:solidFill>
            </a:endParaRPr>
          </a:p>
        </p:txBody>
      </p:sp>
    </p:spTree>
    <p:extLst>
      <p:ext uri="{BB962C8B-B14F-4D97-AF65-F5344CB8AC3E}">
        <p14:creationId xmlns:p14="http://schemas.microsoft.com/office/powerpoint/2010/main" val="38183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7142"/>
          </a:xfrm>
        </p:spPr>
        <p:txBody>
          <a:bodyPr>
            <a:normAutofit/>
          </a:bodyPr>
          <a:lstStyle/>
          <a:p>
            <a:r>
              <a:rPr lang="da-DK" sz="4000" b="1" dirty="0">
                <a:latin typeface="+mn-lt"/>
              </a:rPr>
              <a:t>Behov for stepped-care</a:t>
            </a:r>
            <a:endParaRPr lang="da-DK" sz="4000" dirty="0">
              <a:latin typeface="+mn-lt"/>
            </a:endParaRPr>
          </a:p>
        </p:txBody>
      </p:sp>
      <p:sp>
        <p:nvSpPr>
          <p:cNvPr id="3" name="Pladsholder til indhold 2"/>
          <p:cNvSpPr>
            <a:spLocks noGrp="1"/>
          </p:cNvSpPr>
          <p:nvPr>
            <p:ph idx="1"/>
          </p:nvPr>
        </p:nvSpPr>
        <p:spPr>
          <a:xfrm>
            <a:off x="838200" y="1295400"/>
            <a:ext cx="10515600" cy="5367867"/>
          </a:xfrm>
        </p:spPr>
        <p:txBody>
          <a:bodyPr>
            <a:normAutofit fontScale="70000" lnSpcReduction="20000"/>
          </a:bodyPr>
          <a:lstStyle/>
          <a:p>
            <a:pPr marL="0" indent="0">
              <a:buNone/>
            </a:pPr>
            <a:r>
              <a:rPr lang="da-DK" sz="2900" b="1" dirty="0"/>
              <a:t>Evidensbaserede indsatser organiseres efter mindstemiddelprincippet, hvor en indsats skal finde sted så tidligt som muligt på det mindst indgribende niveau. </a:t>
            </a:r>
          </a:p>
          <a:p>
            <a:pPr marL="0" indent="0">
              <a:buNone/>
            </a:pPr>
            <a:r>
              <a:rPr lang="da-DK" sz="2900" b="1" dirty="0"/>
              <a:t> </a:t>
            </a:r>
          </a:p>
          <a:p>
            <a:pPr marL="0" indent="0">
              <a:buNone/>
            </a:pPr>
            <a:r>
              <a:rPr lang="da-DK" sz="2900" b="1" dirty="0"/>
              <a:t>Stepped-care modellen:</a:t>
            </a:r>
          </a:p>
          <a:p>
            <a:pPr marL="0" indent="0">
              <a:buNone/>
            </a:pPr>
            <a:endParaRPr lang="da-DK" sz="2900" b="1" dirty="0"/>
          </a:p>
          <a:p>
            <a:pPr lvl="0"/>
            <a:r>
              <a:rPr lang="da-DK" sz="2900" b="1" dirty="0"/>
              <a:t>Trin 1: Tidlig indsats hvor der sker en identifikation af problemstillingen og en tidlig vurdering af behovet samt iværksættelse af lavintensitetsintervention. Dette trin involverer praktiserende læge og kommunen.</a:t>
            </a:r>
          </a:p>
          <a:p>
            <a:pPr marL="0" lvl="0" indent="0">
              <a:buNone/>
            </a:pPr>
            <a:endParaRPr lang="da-DK" sz="2900" b="1" dirty="0"/>
          </a:p>
          <a:p>
            <a:pPr lvl="0"/>
            <a:r>
              <a:rPr lang="da-DK" sz="2900" b="1" dirty="0"/>
              <a:t>Trin 2: Uddybende vurdering og indsats forestået af personale med mere specialiseret viden samt iværksættelse af mere indgribende indsats. Dette trin involverer praktiserende læge, kommunen og rådgivning/vejledning fra behandlingspsykiatrien eller praktiserende speciallæge.</a:t>
            </a:r>
          </a:p>
          <a:p>
            <a:pPr marL="0" lvl="0" indent="0">
              <a:buNone/>
            </a:pPr>
            <a:endParaRPr lang="da-DK" sz="2900" b="1" dirty="0"/>
          </a:p>
          <a:p>
            <a:pPr lvl="0"/>
            <a:r>
              <a:rPr lang="da-DK" sz="2900" b="1" dirty="0"/>
              <a:t>Trin 3: Udredning, diagnostik og behandling i psykiatrien med iværksættelse af farmakologisk og non-farmakologisk behandling. Dette trin involverer behandlingspsykiatrien.</a:t>
            </a:r>
          </a:p>
          <a:p>
            <a:pPr marL="0" lvl="0" indent="0">
              <a:buNone/>
            </a:pPr>
            <a:endParaRPr lang="da-DK" sz="2900" b="1" dirty="0"/>
          </a:p>
          <a:p>
            <a:pPr lvl="0"/>
            <a:r>
              <a:rPr lang="da-DK" sz="2900" b="1" dirty="0"/>
              <a:t>Trin 4: Efterfølgende opfølgning herunder koordinering mellem psykiatrien og primær sektor.</a:t>
            </a:r>
          </a:p>
          <a:p>
            <a:pPr marL="0" indent="0">
              <a:buNone/>
            </a:pPr>
            <a:endParaRPr lang="da-DK" dirty="0"/>
          </a:p>
        </p:txBody>
      </p:sp>
    </p:spTree>
    <p:extLst>
      <p:ext uri="{BB962C8B-B14F-4D97-AF65-F5344CB8AC3E}">
        <p14:creationId xmlns:p14="http://schemas.microsoft.com/office/powerpoint/2010/main" val="396161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1" dirty="0">
                <a:latin typeface="+mn-lt"/>
              </a:rPr>
              <a:t>Udfordringer for patientforløbet</a:t>
            </a:r>
          </a:p>
        </p:txBody>
      </p:sp>
      <p:sp>
        <p:nvSpPr>
          <p:cNvPr id="3" name="Pladsholder til indhold 2"/>
          <p:cNvSpPr>
            <a:spLocks noGrp="1"/>
          </p:cNvSpPr>
          <p:nvPr>
            <p:ph idx="1"/>
          </p:nvPr>
        </p:nvSpPr>
        <p:spPr>
          <a:xfrm>
            <a:off x="838199" y="1825625"/>
            <a:ext cx="10991851" cy="4351338"/>
          </a:xfrm>
        </p:spPr>
        <p:txBody>
          <a:bodyPr/>
          <a:lstStyle/>
          <a:p>
            <a:pPr marL="0" indent="0">
              <a:buNone/>
            </a:pPr>
            <a:r>
              <a:rPr lang="da-DK" sz="3600" b="1" dirty="0"/>
              <a:t>Fokus på:</a:t>
            </a:r>
          </a:p>
          <a:p>
            <a:pPr marL="0" indent="0">
              <a:buNone/>
            </a:pPr>
            <a:endParaRPr lang="da-DK" sz="3600" b="1" dirty="0"/>
          </a:p>
          <a:p>
            <a:pPr marL="0" indent="0">
              <a:buNone/>
            </a:pPr>
            <a:r>
              <a:rPr lang="da-DK" sz="3600" b="1" dirty="0">
                <a:solidFill>
                  <a:schemeClr val="tx1"/>
                </a:solidFill>
              </a:rPr>
              <a:t>Rette patient på rette sted på rette tidspunkt </a:t>
            </a:r>
          </a:p>
          <a:p>
            <a:pPr marL="0" indent="0">
              <a:buNone/>
            </a:pPr>
            <a:r>
              <a:rPr lang="da-DK" sz="3600" b="1" dirty="0">
                <a:solidFill>
                  <a:schemeClr val="tx1"/>
                </a:solidFill>
              </a:rPr>
              <a:t>– behov for stepped-care.</a:t>
            </a:r>
          </a:p>
          <a:p>
            <a:pPr marL="0" indent="0">
              <a:buNone/>
            </a:pPr>
            <a:endParaRPr lang="da-DK" sz="3600" b="1" dirty="0"/>
          </a:p>
          <a:p>
            <a:pPr marL="0" indent="0">
              <a:buNone/>
            </a:pPr>
            <a:r>
              <a:rPr lang="da-DK" sz="3600" b="1" dirty="0">
                <a:solidFill>
                  <a:srgbClr val="FFFF00"/>
                </a:solidFill>
              </a:rPr>
              <a:t>Ledelsesmæssigt fokus for implementering af Patientens team.</a:t>
            </a:r>
          </a:p>
          <a:p>
            <a:pPr marL="0" indent="0">
              <a:buNone/>
            </a:pPr>
            <a:endParaRPr lang="da-DK" dirty="0"/>
          </a:p>
        </p:txBody>
      </p:sp>
    </p:spTree>
    <p:extLst>
      <p:ext uri="{BB962C8B-B14F-4D97-AF65-F5344CB8AC3E}">
        <p14:creationId xmlns:p14="http://schemas.microsoft.com/office/powerpoint/2010/main" val="422675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mn-lt"/>
              </a:rPr>
              <a:t>Visionen</a:t>
            </a:r>
          </a:p>
        </p:txBody>
      </p:sp>
      <p:sp>
        <p:nvSpPr>
          <p:cNvPr id="3" name="Pladsholder til indhold 2"/>
          <p:cNvSpPr>
            <a:spLocks noGrp="1"/>
          </p:cNvSpPr>
          <p:nvPr>
            <p:ph idx="1"/>
          </p:nvPr>
        </p:nvSpPr>
        <p:spPr>
          <a:xfrm>
            <a:off x="511175" y="1554029"/>
            <a:ext cx="7506758" cy="4824000"/>
          </a:xfrm>
        </p:spPr>
        <p:txBody>
          <a:bodyPr>
            <a:normAutofit/>
          </a:bodyPr>
          <a:lstStyle/>
          <a:p>
            <a:r>
              <a:rPr lang="da-DK" b="1" dirty="0"/>
              <a:t>Vi skal skabe sammenhængende og effektive patientforløb.</a:t>
            </a:r>
          </a:p>
          <a:p>
            <a:pPr>
              <a:buFontTx/>
              <a:buNone/>
            </a:pPr>
            <a:endParaRPr lang="da-DK" sz="800" b="1" dirty="0"/>
          </a:p>
          <a:p>
            <a:r>
              <a:rPr lang="da-DK" b="1" dirty="0"/>
              <a:t>Vi skal styrke patientoplevelsen af sammenhængende og effektive patientforløb. </a:t>
            </a:r>
          </a:p>
          <a:p>
            <a:pPr>
              <a:buFontTx/>
              <a:buNone/>
            </a:pPr>
            <a:endParaRPr lang="da-DK" sz="800" b="1" dirty="0"/>
          </a:p>
          <a:p>
            <a:pPr>
              <a:lnSpc>
                <a:spcPct val="100000"/>
              </a:lnSpc>
              <a:spcBef>
                <a:spcPts val="0"/>
              </a:spcBef>
            </a:pPr>
            <a:r>
              <a:rPr lang="da-DK" b="1" dirty="0"/>
              <a:t>Vi skal sikre at hver kontakt med sundhedsvæsnet har værdi.</a:t>
            </a:r>
          </a:p>
          <a:p>
            <a:pPr>
              <a:buFontTx/>
              <a:buNone/>
            </a:pPr>
            <a:endParaRPr lang="da-DK" sz="800" b="1" dirty="0"/>
          </a:p>
          <a:p>
            <a:r>
              <a:rPr lang="da-DK" b="1" dirty="0"/>
              <a:t>Visionen udmøntes ved, at patienten har sit eget team: </a:t>
            </a:r>
          </a:p>
          <a:p>
            <a:pPr algn="ctr">
              <a:buFontTx/>
              <a:buNone/>
            </a:pPr>
            <a:r>
              <a:rPr lang="da-DK" sz="3500" b="1" dirty="0"/>
              <a:t>	PATIENTENS TEAM</a:t>
            </a:r>
          </a:p>
          <a:p>
            <a:endParaRPr lang="da-DK" b="1" dirty="0"/>
          </a:p>
          <a:p>
            <a:endParaRPr lang="da-DK" dirty="0"/>
          </a:p>
        </p:txBody>
      </p:sp>
    </p:spTree>
    <p:extLst>
      <p:ext uri="{BB962C8B-B14F-4D97-AF65-F5344CB8AC3E}">
        <p14:creationId xmlns:p14="http://schemas.microsoft.com/office/powerpoint/2010/main" val="176943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464099"/>
            <a:ext cx="12194309" cy="1325563"/>
          </a:xfrm>
        </p:spPr>
        <p:txBody>
          <a:bodyPr>
            <a:normAutofit/>
          </a:bodyPr>
          <a:lstStyle/>
          <a:p>
            <a:r>
              <a:rPr lang="da-DK" sz="4000" b="1" dirty="0">
                <a:latin typeface="+mn-lt"/>
              </a:rPr>
              <a:t>Patientens team er en del af:</a:t>
            </a:r>
          </a:p>
        </p:txBody>
      </p:sp>
      <p:sp>
        <p:nvSpPr>
          <p:cNvPr id="253" name="Shape 253"/>
          <p:cNvSpPr>
            <a:spLocks noGrp="1"/>
          </p:cNvSpPr>
          <p:nvPr>
            <p:ph idx="1"/>
          </p:nvPr>
        </p:nvSpPr>
        <p:spPr>
          <a:xfrm>
            <a:off x="838199" y="1825625"/>
            <a:ext cx="11184467" cy="4351338"/>
          </a:xfrm>
          <a:prstGeom prst="rect">
            <a:avLst/>
          </a:prstGeom>
        </p:spPr>
        <p:txBody>
          <a:bodyPr>
            <a:normAutofit lnSpcReduction="10000"/>
          </a:bodyPr>
          <a:lstStyle/>
          <a:p>
            <a:pPr defTabSz="457200">
              <a:spcBef>
                <a:spcPts val="0"/>
              </a:spcBef>
              <a:buSzTx/>
              <a:defRPr sz="1800" b="1"/>
            </a:pPr>
            <a:r>
              <a:rPr lang="da-DK" sz="2600" b="1" dirty="0"/>
              <a:t>Sundhedsaftalerne</a:t>
            </a:r>
          </a:p>
          <a:p>
            <a:pPr defTabSz="457200">
              <a:spcBef>
                <a:spcPts val="0"/>
              </a:spcBef>
              <a:buSzTx/>
              <a:defRPr sz="1800" b="1"/>
            </a:pPr>
            <a:endParaRPr lang="da-DK" sz="2600" b="1" dirty="0"/>
          </a:p>
          <a:p>
            <a:pPr defTabSz="457200">
              <a:spcBef>
                <a:spcPts val="0"/>
              </a:spcBef>
              <a:buSzTx/>
              <a:defRPr sz="1800" b="1"/>
            </a:pPr>
            <a:r>
              <a:rPr lang="da-DK" sz="2600" b="1" dirty="0"/>
              <a:t>Forløbsprogrammer</a:t>
            </a:r>
            <a:br>
              <a:rPr lang="da-DK" sz="2600" dirty="0"/>
            </a:br>
            <a:endParaRPr lang="da-DK" sz="2600" dirty="0"/>
          </a:p>
          <a:p>
            <a:pPr defTabSz="457200">
              <a:spcBef>
                <a:spcPts val="0"/>
              </a:spcBef>
              <a:buSzTx/>
              <a:defRPr sz="1800" b="1"/>
            </a:pPr>
            <a:endParaRPr lang="da-DK" sz="2600" dirty="0"/>
          </a:p>
          <a:p>
            <a:pPr defTabSz="457200">
              <a:spcBef>
                <a:spcPts val="0"/>
              </a:spcBef>
              <a:buSzTx/>
              <a:defRPr sz="1800" b="1"/>
            </a:pPr>
            <a:endParaRPr lang="da-DK" sz="2600" dirty="0"/>
          </a:p>
          <a:p>
            <a:pPr defTabSz="457200">
              <a:spcBef>
                <a:spcPts val="0"/>
              </a:spcBef>
              <a:buSzTx/>
              <a:buFont typeface="Wingdings" panose="05000000000000000000" pitchFamily="2" charset="2"/>
              <a:buChar char="Ø"/>
              <a:defRPr sz="1800" b="1"/>
            </a:pPr>
            <a:r>
              <a:rPr lang="da-DK" sz="2600" dirty="0"/>
              <a:t> Vi skal samskabe sammen med borgerne og patienterne.</a:t>
            </a:r>
          </a:p>
          <a:p>
            <a:pPr marL="0" indent="0" defTabSz="457200">
              <a:spcBef>
                <a:spcPts val="0"/>
              </a:spcBef>
              <a:buSzTx/>
              <a:buNone/>
              <a:defRPr sz="1800" b="1"/>
            </a:pPr>
            <a:endParaRPr lang="da-DK" sz="2600" dirty="0"/>
          </a:p>
          <a:p>
            <a:pPr defTabSz="457200">
              <a:spcBef>
                <a:spcPts val="0"/>
              </a:spcBef>
              <a:buSzTx/>
              <a:buFont typeface="Wingdings" panose="05000000000000000000" pitchFamily="2" charset="2"/>
              <a:buChar char="Ø"/>
              <a:defRPr sz="1800" b="1"/>
            </a:pPr>
            <a:r>
              <a:rPr lang="da-DK" sz="2600" dirty="0"/>
              <a:t> Den moderne patient vil være med til at designe sundhedsvæsenet </a:t>
            </a:r>
          </a:p>
          <a:p>
            <a:pPr marL="361950" indent="0" defTabSz="457200">
              <a:spcBef>
                <a:spcPts val="0"/>
              </a:spcBef>
              <a:buSzTx/>
              <a:buNone/>
              <a:defRPr sz="1800" b="1"/>
            </a:pPr>
            <a:r>
              <a:rPr lang="da-DK" sz="2600" dirty="0"/>
              <a:t>og sit eget forløb.</a:t>
            </a:r>
          </a:p>
          <a:p>
            <a:pPr marL="0" indent="0" defTabSz="457200">
              <a:spcBef>
                <a:spcPts val="0"/>
              </a:spcBef>
              <a:buSzTx/>
              <a:buNone/>
              <a:defRPr sz="1800" b="1"/>
            </a:pPr>
            <a:endParaRPr lang="da-DK" sz="2600" dirty="0"/>
          </a:p>
          <a:p>
            <a:pPr defTabSz="457200">
              <a:spcBef>
                <a:spcPts val="0"/>
              </a:spcBef>
              <a:buSzTx/>
              <a:buFont typeface="Wingdings" panose="05000000000000000000" pitchFamily="2" charset="2"/>
              <a:buChar char="Ø"/>
              <a:defRPr sz="1800" b="1"/>
            </a:pPr>
            <a:r>
              <a:rPr lang="da-DK" sz="2600" dirty="0"/>
              <a:t> Patientens Team er rammen om det gode patientforløb.</a:t>
            </a:r>
            <a:br>
              <a:rPr lang="da-DK" sz="2800" dirty="0"/>
            </a:br>
            <a:endParaRPr lang="da-DK" sz="2800" dirty="0"/>
          </a:p>
          <a:p>
            <a:pPr marL="0" indent="0" defTabSz="457200">
              <a:spcBef>
                <a:spcPts val="0"/>
              </a:spcBef>
              <a:buSzTx/>
              <a:buNone/>
              <a:defRPr sz="1800" b="1"/>
            </a:pPr>
            <a:endParaRPr lang="da-DK" sz="2800" dirty="0"/>
          </a:p>
          <a:p>
            <a:pPr defTabSz="457200">
              <a:spcBef>
                <a:spcPts val="0"/>
              </a:spcBef>
              <a:buSzTx/>
              <a:defRPr sz="1800" b="1"/>
            </a:pPr>
            <a:endParaRPr lang="da-DK" sz="2800" dirty="0"/>
          </a:p>
          <a:p>
            <a:pPr defTabSz="457200">
              <a:spcBef>
                <a:spcPts val="0"/>
              </a:spcBef>
              <a:buSzTx/>
              <a:defRPr sz="1800" b="1"/>
            </a:pPr>
            <a:endParaRPr lang="da-DK" sz="2800" dirty="0"/>
          </a:p>
          <a:p>
            <a:pPr defTabSz="457200">
              <a:spcBef>
                <a:spcPts val="0"/>
              </a:spcBef>
              <a:buSzTx/>
              <a:defRPr sz="1800" b="1"/>
            </a:pPr>
            <a:endParaRPr lang="da-DK" sz="2800" dirty="0"/>
          </a:p>
          <a:p>
            <a:pPr defTabSz="457200">
              <a:spcBef>
                <a:spcPts val="0"/>
              </a:spcBef>
              <a:buSzTx/>
              <a:defRPr sz="1800" b="1"/>
            </a:pPr>
            <a:endParaRPr lang="da-DK" sz="2800" dirty="0"/>
          </a:p>
        </p:txBody>
      </p:sp>
      <p:pic>
        <p:nvPicPr>
          <p:cNvPr id="254" name="image13.pdf"/>
          <p:cNvPicPr>
            <a:picLocks noChangeAspect="1"/>
          </p:cNvPicPr>
          <p:nvPr/>
        </p:nvPicPr>
        <p:blipFill>
          <a:blip r:embed="rId3">
            <a:extLst/>
          </a:blip>
          <a:stretch>
            <a:fillRect/>
          </a:stretch>
        </p:blipFill>
        <p:spPr>
          <a:xfrm>
            <a:off x="7858701" y="158346"/>
            <a:ext cx="4042411" cy="611506"/>
          </a:xfrm>
          <a:prstGeom prst="rect">
            <a:avLst/>
          </a:prstGeom>
          <a:ln w="12700">
            <a:miter lim="400000"/>
          </a:ln>
        </p:spPr>
      </p:pic>
    </p:spTree>
    <p:extLst>
      <p:ext uri="{BB962C8B-B14F-4D97-AF65-F5344CB8AC3E}">
        <p14:creationId xmlns:p14="http://schemas.microsoft.com/office/powerpoint/2010/main" val="34983434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4117-93F0-4D85-BD7E-83F6CC3FCC7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2B2598E-2CC1-4031-ADE1-531F2A6DB344}"/>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DB115DD-5908-4583-80EC-7931D57FCE87}"/>
              </a:ext>
            </a:extLst>
          </p:cNvPr>
          <p:cNvPicPr>
            <a:picLocks noChangeAspect="1"/>
          </p:cNvPicPr>
          <p:nvPr/>
        </p:nvPicPr>
        <p:blipFill>
          <a:blip r:embed="rId3"/>
          <a:stretch>
            <a:fillRect/>
          </a:stretch>
        </p:blipFill>
        <p:spPr>
          <a:xfrm>
            <a:off x="807283" y="0"/>
            <a:ext cx="10577434" cy="6858000"/>
          </a:xfrm>
          <a:prstGeom prst="rect">
            <a:avLst/>
          </a:prstGeom>
        </p:spPr>
      </p:pic>
    </p:spTree>
    <p:extLst>
      <p:ext uri="{BB962C8B-B14F-4D97-AF65-F5344CB8AC3E}">
        <p14:creationId xmlns:p14="http://schemas.microsoft.com/office/powerpoint/2010/main" val="1360819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80533" y="0"/>
            <a:ext cx="10515600" cy="1325563"/>
          </a:xfrm>
        </p:spPr>
        <p:txBody>
          <a:bodyPr/>
          <a:lstStyle/>
          <a:p>
            <a:pPr algn="ctr"/>
            <a:r>
              <a:rPr lang="da-DK" b="1" dirty="0">
                <a:latin typeface="+mn-lt"/>
              </a:rPr>
              <a:t>Patientens team </a:t>
            </a:r>
          </a:p>
        </p:txBody>
      </p:sp>
      <p:pic>
        <p:nvPicPr>
          <p:cNvPr id="2" name="Pladsholder til indhol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8200" y="1024467"/>
            <a:ext cx="8211213" cy="5787583"/>
          </a:xfrm>
        </p:spPr>
      </p:pic>
    </p:spTree>
    <p:extLst>
      <p:ext uri="{BB962C8B-B14F-4D97-AF65-F5344CB8AC3E}">
        <p14:creationId xmlns:p14="http://schemas.microsoft.com/office/powerpoint/2010/main" val="190564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a-DK" b="1" dirty="0">
                <a:latin typeface="+mn-lt"/>
              </a:rPr>
              <a:t>Vi ved, at vi kan få det til at fungere</a:t>
            </a:r>
          </a:p>
        </p:txBody>
      </p:sp>
      <p:sp>
        <p:nvSpPr>
          <p:cNvPr id="7" name="Pladsholder til tekst 6"/>
          <p:cNvSpPr>
            <a:spLocks noGrp="1"/>
          </p:cNvSpPr>
          <p:nvPr>
            <p:ph type="body" sz="quarter" idx="4294967295"/>
          </p:nvPr>
        </p:nvSpPr>
        <p:spPr>
          <a:xfrm>
            <a:off x="1989827" y="4550252"/>
            <a:ext cx="9428000" cy="1912444"/>
          </a:xfrm>
          <a:prstGeom prst="rect">
            <a:avLst/>
          </a:prstGeom>
        </p:spPr>
        <p:txBody>
          <a:bodyPr/>
          <a:lstStyle/>
          <a:p>
            <a:endParaRPr lang="da-DK" dirty="0"/>
          </a:p>
        </p:txBody>
      </p:sp>
    </p:spTree>
    <p:extLst>
      <p:ext uri="{BB962C8B-B14F-4D97-AF65-F5344CB8AC3E}">
        <p14:creationId xmlns:p14="http://schemas.microsoft.com/office/powerpoint/2010/main" val="213142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606" y="856085"/>
            <a:ext cx="10656887" cy="110377"/>
          </a:xfrm>
        </p:spPr>
        <p:txBody>
          <a:bodyPr>
            <a:noAutofit/>
          </a:bodyPr>
          <a:lstStyle/>
          <a:p>
            <a:r>
              <a:rPr lang="da-DK" sz="3200" b="1" dirty="0">
                <a:latin typeface="+mn-lt"/>
              </a:rPr>
              <a:t>Eksempler på tværsektorielt samarbejde med fokus på implementering af Patientens team</a:t>
            </a:r>
            <a:br>
              <a:rPr lang="da-DK" sz="3200" b="1" dirty="0"/>
            </a:br>
            <a:endParaRPr lang="da-DK" sz="3200" b="1" dirty="0">
              <a:solidFill>
                <a:srgbClr val="FF0000"/>
              </a:solidFill>
            </a:endParaRPr>
          </a:p>
        </p:txBody>
      </p:sp>
      <p:sp>
        <p:nvSpPr>
          <p:cNvPr id="3" name="Pladsholder til indhold 2"/>
          <p:cNvSpPr>
            <a:spLocks noGrp="1"/>
          </p:cNvSpPr>
          <p:nvPr>
            <p:ph idx="1"/>
          </p:nvPr>
        </p:nvSpPr>
        <p:spPr>
          <a:xfrm>
            <a:off x="778933" y="1854200"/>
            <a:ext cx="10638005" cy="5971630"/>
          </a:xfrm>
        </p:spPr>
        <p:txBody>
          <a:bodyPr>
            <a:normAutofit/>
          </a:bodyPr>
          <a:lstStyle/>
          <a:p>
            <a:pPr marL="0" indent="0">
              <a:buNone/>
            </a:pPr>
            <a:endParaRPr lang="da-DK" dirty="0">
              <a:solidFill>
                <a:schemeClr val="tx1"/>
              </a:solidFill>
            </a:endParaRPr>
          </a:p>
          <a:p>
            <a:pPr marL="0" indent="0">
              <a:buNone/>
            </a:pPr>
            <a:endParaRPr lang="da-DK" dirty="0">
              <a:solidFill>
                <a:schemeClr val="tx1"/>
              </a:solidFill>
            </a:endParaRPr>
          </a:p>
          <a:p>
            <a:pPr marL="0" indent="0">
              <a:buNone/>
            </a:pPr>
            <a:endParaRPr lang="da-DK" dirty="0"/>
          </a:p>
        </p:txBody>
      </p:sp>
      <p:sp>
        <p:nvSpPr>
          <p:cNvPr id="4" name="Afrundet rektangulær billedforklaring 3"/>
          <p:cNvSpPr/>
          <p:nvPr/>
        </p:nvSpPr>
        <p:spPr>
          <a:xfrm>
            <a:off x="710139" y="2426332"/>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kstfelt 4"/>
          <p:cNvSpPr txBox="1"/>
          <p:nvPr/>
        </p:nvSpPr>
        <p:spPr>
          <a:xfrm>
            <a:off x="922866" y="2621065"/>
            <a:ext cx="364913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a:ea typeface="+mn-ea"/>
                <a:cs typeface="+mn-cs"/>
              </a:rPr>
              <a:t>Forløbsprogram for borgere med bipolar affektiv sindslidelse (Psykiatrien og alle kommuner)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frundet rektangulær billedforklaring 5"/>
          <p:cNvSpPr/>
          <p:nvPr/>
        </p:nvSpPr>
        <p:spPr>
          <a:xfrm>
            <a:off x="3546473" y="4586341"/>
            <a:ext cx="4471461"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kstfelt 6"/>
          <p:cNvSpPr txBox="1"/>
          <p:nvPr/>
        </p:nvSpPr>
        <p:spPr>
          <a:xfrm>
            <a:off x="3759199" y="4781074"/>
            <a:ext cx="404706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a:ea typeface="+mn-ea"/>
                <a:cs typeface="+mn-cs"/>
              </a:rPr>
              <a:t>Samarbejde vedr. særligt komplekse forløb (Klinik Psykiatri Syd og Aalborg Kommune)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frundet rektangulær billedforklaring 7"/>
          <p:cNvSpPr/>
          <p:nvPr/>
        </p:nvSpPr>
        <p:spPr>
          <a:xfrm>
            <a:off x="6941606" y="1854200"/>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felt 8"/>
          <p:cNvSpPr txBox="1"/>
          <p:nvPr/>
        </p:nvSpPr>
        <p:spPr>
          <a:xfrm>
            <a:off x="7154333" y="2048933"/>
            <a:ext cx="364913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a:ea typeface="+mn-ea"/>
                <a:cs typeface="+mn-cs"/>
              </a:rPr>
              <a:t>Samarbejde vedr. overgangen fra barn til voksen (Psykiatrien og alle kommuner)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09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168742"/>
          </a:xfrm>
        </p:spPr>
        <p:txBody>
          <a:bodyPr>
            <a:normAutofit fontScale="90000"/>
          </a:bodyPr>
          <a:lstStyle/>
          <a:p>
            <a:endParaRPr lang="da-DK" dirty="0"/>
          </a:p>
        </p:txBody>
      </p:sp>
      <p:sp>
        <p:nvSpPr>
          <p:cNvPr id="3" name="Pladsholder til indhold 2"/>
          <p:cNvSpPr>
            <a:spLocks noGrp="1"/>
          </p:cNvSpPr>
          <p:nvPr>
            <p:ph idx="1"/>
          </p:nvPr>
        </p:nvSpPr>
        <p:spPr>
          <a:xfrm>
            <a:off x="761827" y="957759"/>
            <a:ext cx="10655999" cy="4824000"/>
          </a:xfrm>
        </p:spPr>
        <p:txBody>
          <a:bodyPr>
            <a:normAutofit/>
          </a:bodyPr>
          <a:lstStyle/>
          <a:p>
            <a:pPr marL="0" indent="0">
              <a:buNone/>
            </a:pPr>
            <a:endParaRPr lang="da-DK" b="1" dirty="0">
              <a:solidFill>
                <a:schemeClr val="tx1"/>
              </a:solidFill>
            </a:endParaRPr>
          </a:p>
          <a:p>
            <a:pPr marL="0" indent="0">
              <a:buNone/>
            </a:pPr>
            <a:endParaRPr lang="da-DK" dirty="0"/>
          </a:p>
        </p:txBody>
      </p:sp>
      <p:sp>
        <p:nvSpPr>
          <p:cNvPr id="4" name="Afrundet rektangulær billedforklaring 3"/>
          <p:cNvSpPr/>
          <p:nvPr/>
        </p:nvSpPr>
        <p:spPr>
          <a:xfrm>
            <a:off x="1186389" y="1607182"/>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a:ea typeface="+mn-ea"/>
                <a:cs typeface="+mn-cs"/>
              </a:rPr>
              <a:t>Samarbejde vedr. fremskudt visitation (Klinik Psykiatri Nord og Hjørring Kommune)</a:t>
            </a:r>
          </a:p>
        </p:txBody>
      </p:sp>
      <p:sp>
        <p:nvSpPr>
          <p:cNvPr id="5" name="Afrundet rektangulær billedforklaring 4"/>
          <p:cNvSpPr/>
          <p:nvPr/>
        </p:nvSpPr>
        <p:spPr>
          <a:xfrm>
            <a:off x="7063314" y="1820835"/>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a:ea typeface="+mn-ea"/>
                <a:cs typeface="+mn-cs"/>
              </a:rPr>
              <a:t>Samarbejde vedr. borgere tilknyttet IPS-teamet (Hjørring Kommune og Psykiatrien)</a:t>
            </a:r>
          </a:p>
        </p:txBody>
      </p:sp>
      <p:sp>
        <p:nvSpPr>
          <p:cNvPr id="6" name="Afrundet rektangulær billedforklaring 5"/>
          <p:cNvSpPr/>
          <p:nvPr/>
        </p:nvSpPr>
        <p:spPr>
          <a:xfrm>
            <a:off x="2264562" y="3744000"/>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a:ea typeface="+mn-ea"/>
                <a:cs typeface="+mn-cs"/>
              </a:rPr>
              <a:t>Samarbejde vedr. gravide med psykisk lidelse (Psykiatrien, somatikken og kommunerne) </a:t>
            </a:r>
          </a:p>
        </p:txBody>
      </p:sp>
      <p:sp>
        <p:nvSpPr>
          <p:cNvPr id="7" name="Afrundet rektangulær billedforklaring 6"/>
          <p:cNvSpPr/>
          <p:nvPr/>
        </p:nvSpPr>
        <p:spPr>
          <a:xfrm>
            <a:off x="6720414" y="4726829"/>
            <a:ext cx="4021667" cy="1487395"/>
          </a:xfrm>
          <a:prstGeom prst="wedgeRoundRectCallout">
            <a:avLst/>
          </a:prstGeom>
          <a:solidFill>
            <a:schemeClr val="tx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a:ea typeface="+mn-ea"/>
                <a:cs typeface="+mn-cs"/>
              </a:rPr>
              <a:t>Socialpsykiatriprojektet Kimbrerparken (regionen og Vesthimmerlands Kommune)</a:t>
            </a:r>
          </a:p>
        </p:txBody>
      </p:sp>
    </p:spTree>
    <p:extLst>
      <p:ext uri="{BB962C8B-B14F-4D97-AF65-F5344CB8AC3E}">
        <p14:creationId xmlns:p14="http://schemas.microsoft.com/office/powerpoint/2010/main" val="148578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
            <a:ext cx="10515600" cy="1690688"/>
          </a:xfrm>
        </p:spPr>
        <p:txBody>
          <a:bodyPr>
            <a:normAutofit/>
          </a:bodyPr>
          <a:lstStyle/>
          <a:p>
            <a:r>
              <a:rPr lang="da-DK" sz="4000" b="1" dirty="0">
                <a:latin typeface="+mn-lt"/>
              </a:rPr>
              <a:t>Udfordringer i det tværsektorielle samarbejde</a:t>
            </a:r>
          </a:p>
        </p:txBody>
      </p:sp>
      <p:sp>
        <p:nvSpPr>
          <p:cNvPr id="3" name="Pladsholder til indhold 2"/>
          <p:cNvSpPr>
            <a:spLocks noGrp="1"/>
          </p:cNvSpPr>
          <p:nvPr>
            <p:ph idx="1"/>
          </p:nvPr>
        </p:nvSpPr>
        <p:spPr>
          <a:xfrm>
            <a:off x="838200" y="1409988"/>
            <a:ext cx="10515600" cy="5341794"/>
          </a:xfrm>
        </p:spPr>
        <p:txBody>
          <a:bodyPr>
            <a:normAutofit/>
          </a:bodyPr>
          <a:lstStyle/>
          <a:p>
            <a:r>
              <a:rPr lang="da-DK" b="1" dirty="0"/>
              <a:t>Signifikant flere borgere i behandling.</a:t>
            </a:r>
          </a:p>
          <a:p>
            <a:r>
              <a:rPr lang="da-DK" b="1" dirty="0"/>
              <a:t>Varierende tilbud i den primære sundhedssektor. </a:t>
            </a:r>
          </a:p>
          <a:p>
            <a:r>
              <a:rPr lang="da-DK" b="1" dirty="0"/>
              <a:t>Ventetid på bostøtte, kvalificerede botilbud, PPR-udredning, beskæftigelse, uddannelse.</a:t>
            </a:r>
          </a:p>
          <a:p>
            <a:r>
              <a:rPr lang="da-DK" b="1" dirty="0"/>
              <a:t>Henvisning af patienter til psykiatrien, der ikke tilhører psykiatriens målgruppe (pga. ventetider hos praktiserende psykiater og psykolog).</a:t>
            </a:r>
          </a:p>
          <a:p>
            <a:pPr marL="0" indent="0">
              <a:spcBef>
                <a:spcPts val="0"/>
              </a:spcBef>
              <a:buNone/>
            </a:pPr>
            <a:endParaRPr lang="da-DK" sz="1000" b="1" dirty="0"/>
          </a:p>
          <a:p>
            <a:r>
              <a:rPr lang="da-DK" b="1" dirty="0"/>
              <a:t>Få praktiserende speciallæger.</a:t>
            </a:r>
          </a:p>
          <a:p>
            <a:r>
              <a:rPr lang="da-DK" b="1" dirty="0"/>
              <a:t>Uhensigtsmæssige patientforløb. </a:t>
            </a:r>
          </a:p>
          <a:p>
            <a:r>
              <a:rPr lang="da-DK" b="1" dirty="0"/>
              <a:t>Overdødelighed blandt psykiatriske patienter (behov for en fælles indsats).</a:t>
            </a:r>
          </a:p>
        </p:txBody>
      </p:sp>
    </p:spTree>
    <p:extLst>
      <p:ext uri="{BB962C8B-B14F-4D97-AF65-F5344CB8AC3E}">
        <p14:creationId xmlns:p14="http://schemas.microsoft.com/office/powerpoint/2010/main" val="422520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2FD12-7933-40B4-AE13-25DBF51206DC}"/>
              </a:ext>
            </a:extLst>
          </p:cNvPr>
          <p:cNvSpPr>
            <a:spLocks noGrp="1"/>
          </p:cNvSpPr>
          <p:nvPr>
            <p:ph type="title"/>
          </p:nvPr>
        </p:nvSpPr>
        <p:spPr>
          <a:xfrm>
            <a:off x="1097280" y="286603"/>
            <a:ext cx="10058400" cy="1450757"/>
          </a:xfrm>
        </p:spPr>
        <p:txBody>
          <a:bodyPr/>
          <a:lstStyle/>
          <a:p>
            <a:r>
              <a:rPr lang="da-DK" b="1">
                <a:solidFill>
                  <a:srgbClr val="002060"/>
                </a:solidFill>
              </a:rPr>
              <a:t>Program</a:t>
            </a:r>
            <a:endParaRPr lang="da-DK" b="1" dirty="0">
              <a:solidFill>
                <a:srgbClr val="002060"/>
              </a:solidFill>
            </a:endParaRPr>
          </a:p>
        </p:txBody>
      </p:sp>
      <p:sp>
        <p:nvSpPr>
          <p:cNvPr id="3" name="Pladsholder til indhold 2">
            <a:extLst>
              <a:ext uri="{FF2B5EF4-FFF2-40B4-BE49-F238E27FC236}">
                <a16:creationId xmlns:a16="http://schemas.microsoft.com/office/drawing/2014/main" id="{FE1C55D3-588D-4A8D-911C-1FD7A35B2849}"/>
              </a:ext>
            </a:extLst>
          </p:cNvPr>
          <p:cNvSpPr>
            <a:spLocks noGrp="1"/>
          </p:cNvSpPr>
          <p:nvPr>
            <p:ph idx="1"/>
          </p:nvPr>
        </p:nvSpPr>
        <p:spPr>
          <a:xfrm>
            <a:off x="1097280" y="1845734"/>
            <a:ext cx="10058400" cy="4023360"/>
          </a:xfrm>
        </p:spPr>
        <p:txBody>
          <a:bodyPr>
            <a:normAutofit fontScale="25000" lnSpcReduction="20000"/>
          </a:bodyPr>
          <a:lstStyle/>
          <a:p>
            <a:pPr>
              <a:spcBef>
                <a:spcPts val="600"/>
              </a:spcBef>
              <a:spcAft>
                <a:spcPts val="0"/>
              </a:spcAft>
            </a:pPr>
            <a:r>
              <a:rPr lang="da-DK" sz="4800" b="1" dirty="0"/>
              <a:t>13.00 - 13.10  Velkomst</a:t>
            </a:r>
            <a:endParaRPr lang="da-DK" sz="4800" dirty="0"/>
          </a:p>
          <a:p>
            <a:pPr>
              <a:spcBef>
                <a:spcPts val="600"/>
              </a:spcBef>
              <a:spcAft>
                <a:spcPts val="0"/>
              </a:spcAft>
            </a:pPr>
            <a:r>
              <a:rPr lang="da-DK" sz="4800" i="1" dirty="0"/>
              <a:t>v. sundheds- og velfærdsdirektør Henrik Aarup-Kristensen, Brønderslev Kommune og direktør for patientforløb og økonomi Eva </a:t>
            </a:r>
            <a:r>
              <a:rPr lang="da-DK" sz="4800" i="1" dirty="0" err="1"/>
              <a:t>Sejersdal</a:t>
            </a:r>
            <a:r>
              <a:rPr lang="da-DK" sz="4800" i="1" dirty="0"/>
              <a:t> Knudsen, Region Nordjylland</a:t>
            </a:r>
            <a:endParaRPr lang="da-DK" sz="4800" dirty="0"/>
          </a:p>
          <a:p>
            <a:pPr>
              <a:spcBef>
                <a:spcPts val="600"/>
              </a:spcBef>
              <a:spcAft>
                <a:spcPts val="0"/>
              </a:spcAft>
            </a:pPr>
            <a:r>
              <a:rPr lang="da-DK" sz="4800" b="1" dirty="0"/>
              <a:t>13.10 - 13.40  Databaseret indflyvning</a:t>
            </a:r>
            <a:endParaRPr lang="da-DK" sz="4800" dirty="0"/>
          </a:p>
          <a:p>
            <a:pPr>
              <a:spcBef>
                <a:spcPts val="600"/>
              </a:spcBef>
              <a:spcAft>
                <a:spcPts val="0"/>
              </a:spcAft>
            </a:pPr>
            <a:r>
              <a:rPr lang="da-DK" sz="4800" i="1" dirty="0"/>
              <a:t>Oplæg v. sundheds-, velfærds- og handicapdirektør Leif Serup, Hjørring kommune og direktør for patientforløb, kvalitet og patientsikkerhed Jan Mainz, Psykiatrien i Region Nordjylland</a:t>
            </a:r>
            <a:br>
              <a:rPr lang="da-DK" sz="4800" dirty="0"/>
            </a:br>
            <a:br>
              <a:rPr lang="da-DK" sz="4800" dirty="0"/>
            </a:br>
            <a:r>
              <a:rPr lang="da-DK" sz="4800" b="1" dirty="0"/>
              <a:t>13.40 - 14.00  Paneldebat</a:t>
            </a:r>
            <a:endParaRPr lang="da-DK" sz="4800" dirty="0"/>
          </a:p>
          <a:p>
            <a:r>
              <a:rPr lang="da-DK" sz="4800" b="1" dirty="0"/>
              <a:t>14.00 - 14.35  Konkrete indsatser, der har givet gode resultater</a:t>
            </a:r>
            <a:endParaRPr lang="da-DK" sz="4800" dirty="0"/>
          </a:p>
          <a:p>
            <a:pPr lvl="1">
              <a:spcBef>
                <a:spcPts val="600"/>
              </a:spcBef>
              <a:spcAft>
                <a:spcPts val="0"/>
              </a:spcAft>
              <a:buFont typeface="Arial" panose="020B0604020202020204" pitchFamily="34" charset="0"/>
              <a:buChar char="•"/>
            </a:pPr>
            <a:r>
              <a:rPr lang="da-DK" sz="4600" dirty="0"/>
              <a:t>Fremskudt regional funktion i Børne- og ungdomspsykiatrien </a:t>
            </a:r>
            <a:r>
              <a:rPr lang="da-DK" sz="4600" i="1" dirty="0"/>
              <a:t>v. klinikchef Carsten Møller Beck, Klinik Psykiatri Syd</a:t>
            </a:r>
          </a:p>
          <a:p>
            <a:pPr lvl="1">
              <a:spcBef>
                <a:spcPts val="600"/>
              </a:spcBef>
              <a:spcAft>
                <a:spcPts val="0"/>
              </a:spcAft>
              <a:buFont typeface="Arial" panose="020B0604020202020204" pitchFamily="34" charset="0"/>
              <a:buChar char="•"/>
            </a:pPr>
            <a:r>
              <a:rPr lang="da-DK" sz="4600" dirty="0"/>
              <a:t>IPS samarbejdet (Individuelt Planlagt job med Støtte) som motivationsskabende indsats</a:t>
            </a:r>
            <a:r>
              <a:rPr lang="da-DK" sz="4600" i="1" dirty="0"/>
              <a:t> v. seniorkonsulent Torben Birkeholm, Hjørring Kommune</a:t>
            </a:r>
          </a:p>
          <a:p>
            <a:pPr lvl="1">
              <a:spcBef>
                <a:spcPts val="600"/>
              </a:spcBef>
              <a:spcAft>
                <a:spcPts val="0"/>
              </a:spcAft>
              <a:buFont typeface="Arial" panose="020B0604020202020204" pitchFamily="34" charset="0"/>
              <a:buChar char="•"/>
            </a:pPr>
            <a:r>
              <a:rPr lang="da-DK" sz="4600" dirty="0"/>
              <a:t>Udskrivningsaftaler og koordinationsplaner som redskab til at sikre koordinering og samarbejde </a:t>
            </a:r>
            <a:r>
              <a:rPr lang="da-DK" sz="4600" i="1" dirty="0"/>
              <a:t>v. ledende socialrådgiver Tine Blach Nielsen, Psykiatrien i Region Nordjylland og leder af de socialfaglige tilbud Dorte</a:t>
            </a:r>
            <a:r>
              <a:rPr lang="da-DK" sz="4600" b="1" i="1" dirty="0"/>
              <a:t> </a:t>
            </a:r>
            <a:r>
              <a:rPr lang="da-DK" sz="4600" i="1" dirty="0"/>
              <a:t>Rømer,</a:t>
            </a:r>
            <a:r>
              <a:rPr lang="da-DK" sz="4600" b="1" i="1" dirty="0"/>
              <a:t> </a:t>
            </a:r>
            <a:r>
              <a:rPr lang="da-DK" sz="4600" i="1" dirty="0"/>
              <a:t>Rebild Kommune</a:t>
            </a:r>
            <a:endParaRPr lang="da-DK" sz="4600" dirty="0"/>
          </a:p>
          <a:p>
            <a:pPr>
              <a:spcAft>
                <a:spcPts val="0"/>
              </a:spcAft>
            </a:pPr>
            <a:r>
              <a:rPr lang="da-DK" sz="4800" b="1" dirty="0"/>
              <a:t>14.45 - 15.15  Alliancen om den nære psykiatri</a:t>
            </a:r>
            <a:endParaRPr lang="da-DK" sz="4800" dirty="0"/>
          </a:p>
          <a:p>
            <a:pPr>
              <a:spcBef>
                <a:spcPts val="600"/>
              </a:spcBef>
              <a:spcAft>
                <a:spcPts val="0"/>
              </a:spcAft>
            </a:pPr>
            <a:r>
              <a:rPr lang="da-DK" sz="4800" i="1" dirty="0"/>
              <a:t>Oplæg v. direktør Steinar </a:t>
            </a:r>
            <a:r>
              <a:rPr lang="da-DK" sz="4800" i="1" dirty="0" err="1"/>
              <a:t>Eggen</a:t>
            </a:r>
            <a:r>
              <a:rPr lang="da-DK" sz="4800" i="1" dirty="0"/>
              <a:t> Kristensen, Randers Kommune og direktør for Psykiatri og Social Tina Ebler, Region Midtjylland</a:t>
            </a:r>
            <a:endParaRPr lang="da-DK" sz="4800" dirty="0"/>
          </a:p>
          <a:p>
            <a:r>
              <a:rPr lang="da-DK" sz="4800" b="1" dirty="0"/>
              <a:t>15.15 - 16.00  Bord- og plenumdrøftelser: Hvordan kan vi sikre et styrket samarbejde i Nordjylland</a:t>
            </a:r>
            <a:endParaRPr lang="da-DK" sz="4800" dirty="0"/>
          </a:p>
          <a:p>
            <a:r>
              <a:rPr lang="da-DK" sz="4800" b="1" dirty="0"/>
              <a:t>16.00               Tak for i dag</a:t>
            </a:r>
            <a:endParaRPr lang="da-DK" sz="4800" dirty="0"/>
          </a:p>
          <a:p>
            <a:endParaRPr lang="da-DK" dirty="0"/>
          </a:p>
        </p:txBody>
      </p:sp>
    </p:spTree>
    <p:extLst>
      <p:ext uri="{BB962C8B-B14F-4D97-AF65-F5344CB8AC3E}">
        <p14:creationId xmlns:p14="http://schemas.microsoft.com/office/powerpoint/2010/main" val="114686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pPr algn="ctr">
              <a:buNone/>
            </a:pPr>
            <a:endParaRPr lang="da-DK" sz="4800" b="1" dirty="0"/>
          </a:p>
          <a:p>
            <a:pPr algn="ctr">
              <a:buNone/>
            </a:pPr>
            <a:r>
              <a:rPr lang="da-DK" sz="4800" b="1" dirty="0"/>
              <a:t>Tak for opmærksomheden</a:t>
            </a:r>
          </a:p>
          <a:p>
            <a:pPr algn="ctr">
              <a:buNone/>
            </a:pPr>
            <a:endParaRPr lang="da-DK" sz="4800" b="1" dirty="0"/>
          </a:p>
          <a:p>
            <a:endParaRPr lang="da-DK" dirty="0"/>
          </a:p>
        </p:txBody>
      </p:sp>
    </p:spTree>
    <p:extLst>
      <p:ext uri="{BB962C8B-B14F-4D97-AF65-F5344CB8AC3E}">
        <p14:creationId xmlns:p14="http://schemas.microsoft.com/office/powerpoint/2010/main" val="172794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F7FF1FE-9A13-4E14-AE90-30D6648F7E51}"/>
              </a:ext>
            </a:extLst>
          </p:cNvPr>
          <p:cNvPicPr>
            <a:picLocks noChangeAspect="1"/>
          </p:cNvPicPr>
          <p:nvPr/>
        </p:nvPicPr>
        <p:blipFill rotWithShape="1">
          <a:blip r:embed="rId3">
            <a:extLst>
              <a:ext uri="{28A0092B-C50C-407E-A947-70E740481C1C}">
                <a14:useLocalDpi xmlns:a14="http://schemas.microsoft.com/office/drawing/2010/main" val="0"/>
              </a:ext>
            </a:extLst>
          </a:blip>
          <a:srcRect l="1267"/>
          <a:stretch/>
        </p:blipFill>
        <p:spPr>
          <a:xfrm>
            <a:off x="6246998" y="2558420"/>
            <a:ext cx="5955323" cy="3794397"/>
          </a:xfrm>
          <a:prstGeom prst="rect">
            <a:avLst/>
          </a:prstGeom>
        </p:spPr>
      </p:pic>
      <p:sp>
        <p:nvSpPr>
          <p:cNvPr id="2" name="Titel 1"/>
          <p:cNvSpPr>
            <a:spLocks noGrp="1"/>
          </p:cNvSpPr>
          <p:nvPr>
            <p:ph type="ctrTitle"/>
          </p:nvPr>
        </p:nvSpPr>
        <p:spPr>
          <a:xfrm>
            <a:off x="935928" y="3323218"/>
            <a:ext cx="10622140" cy="1514800"/>
          </a:xfrm>
        </p:spPr>
        <p:txBody>
          <a:bodyPr>
            <a:normAutofit fontScale="90000"/>
          </a:bodyPr>
          <a:lstStyle/>
          <a:p>
            <a:pPr>
              <a:spcAft>
                <a:spcPts val="800"/>
              </a:spcAft>
            </a:pPr>
            <a:r>
              <a:rPr lang="da-DK" sz="7200" dirty="0">
                <a:solidFill>
                  <a:schemeClr val="accent2"/>
                </a:solidFill>
              </a:rPr>
              <a:t>Flere borgere med psykiske lidelser… og hvad så nu?</a:t>
            </a:r>
            <a:br>
              <a:rPr lang="da-DK" sz="7200" dirty="0">
                <a:solidFill>
                  <a:schemeClr val="accent2"/>
                </a:solidFill>
              </a:rPr>
            </a:br>
            <a:br>
              <a:rPr lang="da-DK" sz="7200" dirty="0"/>
            </a:br>
            <a:endParaRPr lang="da-DK" sz="7200" dirty="0">
              <a:solidFill>
                <a:schemeClr val="accent2"/>
              </a:solidFill>
            </a:endParaRPr>
          </a:p>
        </p:txBody>
      </p:sp>
      <p:sp>
        <p:nvSpPr>
          <p:cNvPr id="5" name="Undertitel 4"/>
          <p:cNvSpPr>
            <a:spLocks noGrp="1"/>
          </p:cNvSpPr>
          <p:nvPr>
            <p:ph type="subTitle" idx="1"/>
          </p:nvPr>
        </p:nvSpPr>
        <p:spPr>
          <a:xfrm>
            <a:off x="1205558" y="4838018"/>
            <a:ext cx="6754412" cy="1514799"/>
          </a:xfrm>
        </p:spPr>
        <p:txBody>
          <a:bodyPr>
            <a:normAutofit/>
          </a:bodyPr>
          <a:lstStyle/>
          <a:p>
            <a:r>
              <a:rPr lang="da-DK" dirty="0"/>
              <a:t>Et databaseret indblik i den kommunale vinkel</a:t>
            </a:r>
          </a:p>
        </p:txBody>
      </p:sp>
    </p:spTree>
    <p:extLst>
      <p:ext uri="{BB962C8B-B14F-4D97-AF65-F5344CB8AC3E}">
        <p14:creationId xmlns:p14="http://schemas.microsoft.com/office/powerpoint/2010/main" val="254334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13603-95F5-4A89-9A3F-3FA31D7EF977}"/>
              </a:ext>
            </a:extLst>
          </p:cNvPr>
          <p:cNvSpPr>
            <a:spLocks noGrp="1"/>
          </p:cNvSpPr>
          <p:nvPr>
            <p:ph type="title"/>
          </p:nvPr>
        </p:nvSpPr>
        <p:spPr/>
        <p:txBody>
          <a:bodyPr>
            <a:normAutofit/>
          </a:bodyPr>
          <a:lstStyle/>
          <a:p>
            <a:r>
              <a:rPr lang="da-DK" dirty="0">
                <a:solidFill>
                  <a:schemeClr val="accent2"/>
                </a:solidFill>
              </a:rPr>
              <a:t>De kommunale velfærdsområder– og borgere med psykiske lidelser</a:t>
            </a:r>
          </a:p>
        </p:txBody>
      </p:sp>
      <p:sp>
        <p:nvSpPr>
          <p:cNvPr id="3" name="Pladsholder til indhold 2">
            <a:extLst>
              <a:ext uri="{FF2B5EF4-FFF2-40B4-BE49-F238E27FC236}">
                <a16:creationId xmlns:a16="http://schemas.microsoft.com/office/drawing/2014/main" id="{1BA5CD00-4398-4425-BC77-D4FABBAF19DC}"/>
              </a:ext>
            </a:extLst>
          </p:cNvPr>
          <p:cNvSpPr>
            <a:spLocks noGrp="1"/>
          </p:cNvSpPr>
          <p:nvPr>
            <p:ph idx="1"/>
          </p:nvPr>
        </p:nvSpPr>
        <p:spPr/>
        <p:txBody>
          <a:bodyPr>
            <a:normAutofit fontScale="77500" lnSpcReduction="20000"/>
          </a:bodyPr>
          <a:lstStyle/>
          <a:p>
            <a:pPr marL="0" indent="0">
              <a:buNone/>
            </a:pPr>
            <a:r>
              <a:rPr lang="da-DK" b="1" dirty="0"/>
              <a:t>Sundhedsområdet</a:t>
            </a:r>
          </a:p>
          <a:p>
            <a:pPr marL="0" indent="0">
              <a:buNone/>
            </a:pPr>
            <a:r>
              <a:rPr lang="da-DK" dirty="0"/>
              <a:t>Borgere med psykisk sygdom har markant flere sundheds udfordringer end befolkningen som helhed: </a:t>
            </a:r>
          </a:p>
          <a:p>
            <a:pPr lvl="1">
              <a:buFont typeface="Arial" panose="020B0604020202020204" pitchFamily="34" charset="0"/>
              <a:buChar char="•"/>
            </a:pPr>
            <a:r>
              <a:rPr lang="da-DK" dirty="0"/>
              <a:t>Markant højere dødelighed blandt borgere med psykiske lidelser i 2017 (</a:t>
            </a:r>
            <a:r>
              <a:rPr lang="da-DK"/>
              <a:t>lever 10-20 </a:t>
            </a:r>
            <a:r>
              <a:rPr lang="da-DK" dirty="0"/>
              <a:t>år kortere) end blandt befolkningen som helhed. 60 % af overdødeligheden skyldtes samtidige somatiske problemstillinger</a:t>
            </a:r>
          </a:p>
          <a:p>
            <a:pPr lvl="1">
              <a:buFont typeface="Arial" panose="020B0604020202020204" pitchFamily="34" charset="0"/>
              <a:buChar char="•"/>
            </a:pPr>
            <a:r>
              <a:rPr lang="da-DK" dirty="0"/>
              <a:t>28,8 % er svært overvægtige mod 19,4 % i befolkningen som helhed. </a:t>
            </a:r>
          </a:p>
          <a:p>
            <a:pPr lvl="1">
              <a:buFont typeface="Arial" panose="020B0604020202020204" pitchFamily="34" charset="0"/>
              <a:buChar char="•"/>
            </a:pPr>
            <a:r>
              <a:rPr lang="da-DK" dirty="0"/>
              <a:t>67,7 % har et højt stressniveau mod 23,2 % i befolkningen som helhed.</a:t>
            </a:r>
          </a:p>
          <a:p>
            <a:pPr marL="0" indent="0">
              <a:buNone/>
            </a:pPr>
            <a:r>
              <a:rPr lang="da-DK" b="1" dirty="0"/>
              <a:t>Socialområdet</a:t>
            </a:r>
          </a:p>
          <a:p>
            <a:pPr marL="0" indent="0">
              <a:buNone/>
            </a:pPr>
            <a:r>
              <a:rPr lang="da-DK" dirty="0"/>
              <a:t>Ca. 50 % af alle borgere, som i 2016 var visiteret med psykisk lidelse til indsatser efter serviceloven, var: </a:t>
            </a:r>
          </a:p>
          <a:p>
            <a:pPr lvl="1">
              <a:buFont typeface="Arial" panose="020B0604020202020204" pitchFamily="34" charset="0"/>
              <a:buChar char="•"/>
            </a:pPr>
            <a:r>
              <a:rPr lang="da-DK" dirty="0"/>
              <a:t>også i behandling i den regionale behandlingspsykiatri. </a:t>
            </a:r>
          </a:p>
          <a:p>
            <a:pPr lvl="1">
              <a:buFont typeface="Arial" panose="020B0604020202020204" pitchFamily="34" charset="0"/>
              <a:buChar char="•"/>
            </a:pPr>
            <a:r>
              <a:rPr lang="da-DK" dirty="0"/>
              <a:t>havde mindst 1 kontakt til en somatisk hospitalsafdeling</a:t>
            </a:r>
          </a:p>
          <a:p>
            <a:pPr marL="0" indent="0">
              <a:buNone/>
            </a:pPr>
            <a:r>
              <a:rPr lang="da-DK" b="1" dirty="0"/>
              <a:t>Beskæftigelsesområdet</a:t>
            </a:r>
          </a:p>
          <a:p>
            <a:pPr marL="0" indent="0">
              <a:buNone/>
            </a:pPr>
            <a:r>
              <a:rPr lang="da-DK" dirty="0"/>
              <a:t>Forsørgelsesgrundlaget for borgere med psykiske lidelser ser markant anderledes ud end i befolkningen som helhed</a:t>
            </a:r>
          </a:p>
          <a:p>
            <a:pPr lvl="1">
              <a:buFont typeface="Arial" panose="020B0604020202020204" pitchFamily="34" charset="0"/>
              <a:buChar char="•"/>
            </a:pPr>
            <a:r>
              <a:rPr lang="da-DK" dirty="0"/>
              <a:t>Ca. 65 af målgruppen var i 2015 uden for arbejdsmarkedet (enten midlertidigt eller permanent) vs. ca. 14 % i den øvrige befolkning</a:t>
            </a:r>
          </a:p>
          <a:p>
            <a:pPr lvl="1">
              <a:buFont typeface="Arial" panose="020B0604020202020204" pitchFamily="34" charset="0"/>
              <a:buChar char="•"/>
            </a:pPr>
            <a:r>
              <a:rPr lang="da-DK" dirty="0"/>
              <a:t>Afklaring af forsørgelsesgrundlag og arbejdsmarkedspotentiale er derfor en vigtig del for borgere med psykiske lidelser</a:t>
            </a:r>
          </a:p>
        </p:txBody>
      </p:sp>
    </p:spTree>
    <p:extLst>
      <p:ext uri="{BB962C8B-B14F-4D97-AF65-F5344CB8AC3E}">
        <p14:creationId xmlns:p14="http://schemas.microsoft.com/office/powerpoint/2010/main" val="128938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90DCB-5146-48A3-8E3C-1A919B0CF1C6}"/>
              </a:ext>
            </a:extLst>
          </p:cNvPr>
          <p:cNvSpPr>
            <a:spLocks noGrp="1"/>
          </p:cNvSpPr>
          <p:nvPr>
            <p:ph type="title"/>
          </p:nvPr>
        </p:nvSpPr>
        <p:spPr>
          <a:xfrm>
            <a:off x="1097280" y="286603"/>
            <a:ext cx="10058400" cy="1450757"/>
          </a:xfrm>
        </p:spPr>
        <p:txBody>
          <a:bodyPr>
            <a:normAutofit/>
          </a:bodyPr>
          <a:lstStyle/>
          <a:p>
            <a:r>
              <a:rPr lang="en-US" sz="4300" dirty="0" err="1">
                <a:solidFill>
                  <a:schemeClr val="accent2"/>
                </a:solidFill>
              </a:rPr>
              <a:t>Generelt</a:t>
            </a:r>
            <a:r>
              <a:rPr lang="en-US" sz="4300" dirty="0">
                <a:solidFill>
                  <a:schemeClr val="accent2"/>
                </a:solidFill>
              </a:rPr>
              <a:t>: </a:t>
            </a:r>
            <a:r>
              <a:rPr lang="da-DK" sz="4300" dirty="0">
                <a:solidFill>
                  <a:schemeClr val="accent2"/>
                </a:solidFill>
              </a:rPr>
              <a:t>Flere ældre, færre børn og unge</a:t>
            </a:r>
          </a:p>
        </p:txBody>
      </p:sp>
      <p:sp>
        <p:nvSpPr>
          <p:cNvPr id="13" name="Tekstfelt 12">
            <a:extLst>
              <a:ext uri="{FF2B5EF4-FFF2-40B4-BE49-F238E27FC236}">
                <a16:creationId xmlns:a16="http://schemas.microsoft.com/office/drawing/2014/main" id="{45C45DBB-7374-4023-A0A1-C043119AE911}"/>
              </a:ext>
            </a:extLst>
          </p:cNvPr>
          <p:cNvSpPr txBox="1"/>
          <p:nvPr/>
        </p:nvSpPr>
        <p:spPr>
          <a:xfrm>
            <a:off x="7329415" y="2812317"/>
            <a:ext cx="5069058" cy="21544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Hvorfor er demografien vigtig?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Demografien fortæller noget om den type borgere vi ser nu og fremadrettet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Og hvordan det påvirker den økonomiske situation i det offentlige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892737D7-7C92-489B-AC99-67F7A21B5627}"/>
              </a:ext>
            </a:extLst>
          </p:cNvPr>
          <p:cNvGraphicFramePr>
            <a:graphicFrameLocks/>
          </p:cNvGraphicFramePr>
          <p:nvPr>
            <p:extLst/>
          </p:nvPr>
        </p:nvGraphicFramePr>
        <p:xfrm>
          <a:off x="419514" y="2160918"/>
          <a:ext cx="6909901" cy="3611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3975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A8D96-772D-45AA-A5FF-6ECF6E1F743C}"/>
              </a:ext>
            </a:extLst>
          </p:cNvPr>
          <p:cNvSpPr>
            <a:spLocks noGrp="1"/>
          </p:cNvSpPr>
          <p:nvPr>
            <p:ph type="title"/>
          </p:nvPr>
        </p:nvSpPr>
        <p:spPr>
          <a:xfrm>
            <a:off x="1097280" y="286603"/>
            <a:ext cx="10419530" cy="1450757"/>
          </a:xfrm>
        </p:spPr>
        <p:txBody>
          <a:bodyPr>
            <a:normAutofit/>
          </a:bodyPr>
          <a:lstStyle/>
          <a:p>
            <a:r>
              <a:rPr lang="da-DK" sz="4300" dirty="0">
                <a:solidFill>
                  <a:schemeClr val="accent2"/>
                </a:solidFill>
              </a:rPr>
              <a:t>Demografien påvirker udgiftsniveauet – </a:t>
            </a:r>
            <a:r>
              <a:rPr lang="da-DK" sz="4300" u="sng" dirty="0">
                <a:solidFill>
                  <a:schemeClr val="accent2"/>
                </a:solidFill>
              </a:rPr>
              <a:t>særligt i kommunerne</a:t>
            </a:r>
          </a:p>
        </p:txBody>
      </p:sp>
      <p:pic>
        <p:nvPicPr>
          <p:cNvPr id="5" name="Billede 4">
            <a:extLst>
              <a:ext uri="{FF2B5EF4-FFF2-40B4-BE49-F238E27FC236}">
                <a16:creationId xmlns:a16="http://schemas.microsoft.com/office/drawing/2014/main" id="{843DCADB-9889-4A1A-964B-DDF53C1A98C2}"/>
              </a:ext>
            </a:extLst>
          </p:cNvPr>
          <p:cNvPicPr>
            <a:picLocks noChangeAspect="1"/>
          </p:cNvPicPr>
          <p:nvPr/>
        </p:nvPicPr>
        <p:blipFill>
          <a:blip r:embed="rId3"/>
          <a:stretch>
            <a:fillRect/>
          </a:stretch>
        </p:blipFill>
        <p:spPr>
          <a:xfrm>
            <a:off x="960457" y="2154354"/>
            <a:ext cx="7107097" cy="4062878"/>
          </a:xfrm>
          <a:prstGeom prst="rect">
            <a:avLst/>
          </a:prstGeom>
        </p:spPr>
      </p:pic>
      <p:sp>
        <p:nvSpPr>
          <p:cNvPr id="6" name="Tekstfelt 5">
            <a:extLst>
              <a:ext uri="{FF2B5EF4-FFF2-40B4-BE49-F238E27FC236}">
                <a16:creationId xmlns:a16="http://schemas.microsoft.com/office/drawing/2014/main" id="{58E54FC6-F482-4F42-A230-172394818181}"/>
              </a:ext>
            </a:extLst>
          </p:cNvPr>
          <p:cNvSpPr txBox="1"/>
          <p:nvPr/>
        </p:nvSpPr>
        <p:spPr>
          <a:xfrm>
            <a:off x="1097280" y="1846577"/>
            <a:ext cx="77434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Gennemsnitlig årlig udgift pr. borger på sundhedsområdet fordelt på alder</a:t>
            </a:r>
          </a:p>
        </p:txBody>
      </p:sp>
    </p:spTree>
    <p:extLst>
      <p:ext uri="{BB962C8B-B14F-4D97-AF65-F5344CB8AC3E}">
        <p14:creationId xmlns:p14="http://schemas.microsoft.com/office/powerpoint/2010/main" val="101729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FAAE9-51B7-41B3-A7B6-A6447701C5A2}"/>
              </a:ext>
            </a:extLst>
          </p:cNvPr>
          <p:cNvSpPr>
            <a:spLocks noGrp="1"/>
          </p:cNvSpPr>
          <p:nvPr>
            <p:ph type="title"/>
          </p:nvPr>
        </p:nvSpPr>
        <p:spPr>
          <a:xfrm>
            <a:off x="812533" y="195282"/>
            <a:ext cx="10515600" cy="1325563"/>
          </a:xfrm>
        </p:spPr>
        <p:txBody>
          <a:bodyPr>
            <a:normAutofit fontScale="90000"/>
          </a:bodyPr>
          <a:lstStyle/>
          <a:p>
            <a:r>
              <a:rPr lang="da-DK" dirty="0">
                <a:solidFill>
                  <a:schemeClr val="accent2"/>
                </a:solidFill>
              </a:rPr>
              <a:t>De kommunale udgifter på socialområdet stiger</a:t>
            </a:r>
          </a:p>
        </p:txBody>
      </p:sp>
      <p:pic>
        <p:nvPicPr>
          <p:cNvPr id="5" name="Billede 4">
            <a:extLst>
              <a:ext uri="{FF2B5EF4-FFF2-40B4-BE49-F238E27FC236}">
                <a16:creationId xmlns:a16="http://schemas.microsoft.com/office/drawing/2014/main" id="{8D908133-674A-478C-8298-46DDD7321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33" y="1899870"/>
            <a:ext cx="7756114" cy="3940903"/>
          </a:xfrm>
          <a:prstGeom prst="rect">
            <a:avLst/>
          </a:prstGeom>
        </p:spPr>
      </p:pic>
      <p:sp>
        <p:nvSpPr>
          <p:cNvPr id="6" name="Rektangel 5">
            <a:extLst>
              <a:ext uri="{FF2B5EF4-FFF2-40B4-BE49-F238E27FC236}">
                <a16:creationId xmlns:a16="http://schemas.microsoft.com/office/drawing/2014/main" id="{CF962D6C-0EF1-4835-9262-3724E6EBAE4B}"/>
              </a:ext>
            </a:extLst>
          </p:cNvPr>
          <p:cNvSpPr/>
          <p:nvPr/>
        </p:nvSpPr>
        <p:spPr>
          <a:xfrm>
            <a:off x="812533" y="5626569"/>
            <a:ext cx="8794454" cy="70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prstClr val="black"/>
                </a:solidFill>
                <a:effectLst/>
                <a:uLnTx/>
                <a:uFillTx/>
                <a:latin typeface="Calibri" panose="020F0502020204030204"/>
                <a:ea typeface="+mn-ea"/>
                <a:cs typeface="+mn-cs"/>
              </a:rPr>
              <a:t>(udgiftsniveau pr. voksen med handicap/sindslidelse i 2018-priser, vægtet gennemsnit pr. 18-64-årig i regionen) </a:t>
            </a:r>
          </a:p>
        </p:txBody>
      </p:sp>
    </p:spTree>
    <p:extLst>
      <p:ext uri="{BB962C8B-B14F-4D97-AF65-F5344CB8AC3E}">
        <p14:creationId xmlns:p14="http://schemas.microsoft.com/office/powerpoint/2010/main" val="259053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C2EC5D-F535-402B-8E79-7609793EA064}"/>
              </a:ext>
            </a:extLst>
          </p:cNvPr>
          <p:cNvSpPr txBox="1">
            <a:spLocks/>
          </p:cNvSpPr>
          <p:nvPr/>
        </p:nvSpPr>
        <p:spPr>
          <a:xfrm>
            <a:off x="1160646" y="5305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300" b="0" i="0" u="none" strike="noStrike" kern="1200" cap="none" spc="0" normalizeH="0" baseline="0" noProof="0" dirty="0">
                <a:ln>
                  <a:noFill/>
                </a:ln>
                <a:solidFill>
                  <a:srgbClr val="00496A"/>
                </a:solidFill>
                <a:effectLst/>
                <a:uLnTx/>
                <a:uFillTx/>
                <a:latin typeface="Calibri Light" panose="020F0302020204030204"/>
                <a:ea typeface="+mj-ea"/>
                <a:cs typeface="+mj-cs"/>
              </a:rPr>
              <a:t>Hvorfor stiger udgifterne på det kommunale socialområde?</a:t>
            </a:r>
            <a:endParaRPr kumimoji="0" lang="da-DK" sz="4300" b="0" i="1" u="none" strike="noStrike" kern="1200" cap="none" spc="0" normalizeH="0" baseline="0" noProof="0" dirty="0">
              <a:ln>
                <a:noFill/>
              </a:ln>
              <a:solidFill>
                <a:srgbClr val="00496A"/>
              </a:solidFill>
              <a:effectLst/>
              <a:uLnTx/>
              <a:uFillTx/>
              <a:latin typeface="Calibri Light" panose="020F0302020204030204"/>
              <a:ea typeface="+mj-ea"/>
              <a:cs typeface="+mj-cs"/>
            </a:endParaRPr>
          </a:p>
        </p:txBody>
      </p:sp>
      <p:grpSp>
        <p:nvGrpSpPr>
          <p:cNvPr id="3" name="Gruppe 2">
            <a:extLst>
              <a:ext uri="{FF2B5EF4-FFF2-40B4-BE49-F238E27FC236}">
                <a16:creationId xmlns:a16="http://schemas.microsoft.com/office/drawing/2014/main" id="{1E8D4FC0-1064-4CFB-A869-7F79670C5CC2}"/>
              </a:ext>
            </a:extLst>
          </p:cNvPr>
          <p:cNvGrpSpPr/>
          <p:nvPr/>
        </p:nvGrpSpPr>
        <p:grpSpPr>
          <a:xfrm>
            <a:off x="876278" y="2611551"/>
            <a:ext cx="7651273" cy="2535802"/>
            <a:chOff x="1075460" y="2192306"/>
            <a:chExt cx="10878852" cy="2487577"/>
          </a:xfrm>
        </p:grpSpPr>
        <p:pic>
          <p:nvPicPr>
            <p:cNvPr id="5" name="Billede 4"/>
            <p:cNvPicPr>
              <a:picLocks noChangeAspect="1"/>
            </p:cNvPicPr>
            <p:nvPr/>
          </p:nvPicPr>
          <p:blipFill rotWithShape="1">
            <a:blip r:embed="rId3"/>
            <a:srcRect r="12658"/>
            <a:stretch/>
          </p:blipFill>
          <p:spPr>
            <a:xfrm>
              <a:off x="1075460" y="2192306"/>
              <a:ext cx="7925927" cy="2487577"/>
            </a:xfrm>
            <a:prstGeom prst="rect">
              <a:avLst/>
            </a:prstGeom>
          </p:spPr>
        </p:pic>
        <p:sp>
          <p:nvSpPr>
            <p:cNvPr id="2" name="Tekstfelt 1">
              <a:extLst>
                <a:ext uri="{FF2B5EF4-FFF2-40B4-BE49-F238E27FC236}">
                  <a16:creationId xmlns:a16="http://schemas.microsoft.com/office/drawing/2014/main" id="{398E40CB-CF9D-4BAE-BE66-F8DE5D0FBF0F}"/>
                </a:ext>
              </a:extLst>
            </p:cNvPr>
            <p:cNvSpPr txBox="1"/>
            <p:nvPr/>
          </p:nvSpPr>
          <p:spPr>
            <a:xfrm>
              <a:off x="8951053" y="2948578"/>
              <a:ext cx="3003259" cy="1028487"/>
            </a:xfrm>
            <a:prstGeom prst="rect">
              <a:avLst/>
            </a:prstGeom>
            <a:noFill/>
          </p:spPr>
          <p:txBody>
            <a:bodyPr wrap="square" rtlCol="0">
              <a:spAutoFit/>
            </a:bodyPr>
            <a:lstStyle/>
            <a:p>
              <a:pPr marL="0" marR="0" lvl="0" indent="0" algn="l" defTabSz="914400" rtl="0" eaLnBrk="1" fontAlgn="auto" latinLnBrk="0" hangingPunct="1">
                <a:lnSpc>
                  <a:spcPts val="104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Længerevarende døgntilbud (SEL §108)</a:t>
              </a:r>
            </a:p>
            <a:p>
              <a:pPr marL="0" marR="0" lvl="0" indent="0" algn="l" defTabSz="914400" rtl="0" eaLnBrk="1" fontAlgn="auto" latinLnBrk="0" hangingPunct="1">
                <a:lnSpc>
                  <a:spcPts val="104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04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Midlertidig døgntilbud (SEL §107)</a:t>
              </a:r>
            </a:p>
            <a:p>
              <a:pPr marL="0" marR="0" lvl="0" indent="0" algn="l" defTabSz="914400" rtl="0" eaLnBrk="1" fontAlgn="auto" latinLnBrk="0" hangingPunct="1">
                <a:lnSpc>
                  <a:spcPts val="104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06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Bostøtte på alment botilbud (SEL §85/ABL §105)</a:t>
              </a:r>
            </a:p>
            <a:p>
              <a:pPr marL="0" marR="0" lvl="0" indent="0" algn="l" defTabSz="914400" rtl="0" eaLnBrk="1" fontAlgn="auto" latinLnBrk="0" hangingPunct="1">
                <a:lnSpc>
                  <a:spcPts val="106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04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Bostøtte i eget hjem (SEL §85)</a:t>
              </a:r>
            </a:p>
          </p:txBody>
        </p:sp>
      </p:grpSp>
      <p:sp>
        <p:nvSpPr>
          <p:cNvPr id="6" name="Tekstfelt 5">
            <a:extLst>
              <a:ext uri="{FF2B5EF4-FFF2-40B4-BE49-F238E27FC236}">
                <a16:creationId xmlns:a16="http://schemas.microsoft.com/office/drawing/2014/main" id="{8DEC6E0D-FCEC-443D-A493-5F6F64FC3236}"/>
              </a:ext>
            </a:extLst>
          </p:cNvPr>
          <p:cNvSpPr txBox="1"/>
          <p:nvPr/>
        </p:nvSpPr>
        <p:spPr>
          <a:xfrm>
            <a:off x="8634234" y="2493818"/>
            <a:ext cx="3355708"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Flere modtagere af indsatser på 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Flere modtagere der kræver ”lette” indsatser (fakta)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Stigning i de få sager som kræver de mest omfattende indsatser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(formodning)</a:t>
            </a:r>
          </a:p>
        </p:txBody>
      </p:sp>
    </p:spTree>
    <p:extLst>
      <p:ext uri="{BB962C8B-B14F-4D97-AF65-F5344CB8AC3E}">
        <p14:creationId xmlns:p14="http://schemas.microsoft.com/office/powerpoint/2010/main" val="1173017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9515" y="1103931"/>
            <a:ext cx="10515600" cy="1325563"/>
          </a:xfrm>
        </p:spPr>
        <p:txBody>
          <a:bodyPr>
            <a:noAutofit/>
          </a:bodyPr>
          <a:lstStyle/>
          <a:p>
            <a:r>
              <a:rPr lang="da-DK" sz="4300" dirty="0">
                <a:solidFill>
                  <a:schemeClr val="accent2"/>
                </a:solidFill>
              </a:rPr>
              <a:t>Antal indsatsmodtagere på socialområdet  med psykiske udfordringer</a:t>
            </a:r>
            <a:br>
              <a:rPr lang="da-DK" sz="3200" dirty="0"/>
            </a:br>
            <a:br>
              <a:rPr lang="da-DK" sz="3200" dirty="0"/>
            </a:br>
            <a:endParaRPr lang="da-DK" sz="3200" dirty="0"/>
          </a:p>
        </p:txBody>
      </p:sp>
      <p:sp>
        <p:nvSpPr>
          <p:cNvPr id="5" name="Tekstfelt 4"/>
          <p:cNvSpPr txBox="1"/>
          <p:nvPr/>
        </p:nvSpPr>
        <p:spPr>
          <a:xfrm>
            <a:off x="1079515" y="2429494"/>
            <a:ext cx="918326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FFFFFF">
                    <a:lumMod val="25000"/>
                  </a:srgbClr>
                </a:solidFill>
                <a:effectLst/>
                <a:uLnTx/>
                <a:uFillTx/>
                <a:latin typeface="Calibri" panose="020F0502020204030204"/>
                <a:ea typeface="+mn-ea"/>
                <a:cs typeface="+mn-cs"/>
              </a:rPr>
              <a:t>Antal helårsmodtagere med min. én psykiatrisk diagnose</a:t>
            </a:r>
          </a:p>
        </p:txBody>
      </p:sp>
      <p:pic>
        <p:nvPicPr>
          <p:cNvPr id="13" name="Billede 12"/>
          <p:cNvPicPr>
            <a:picLocks noChangeAspect="1"/>
          </p:cNvPicPr>
          <p:nvPr/>
        </p:nvPicPr>
        <p:blipFill>
          <a:blip r:embed="rId3"/>
          <a:stretch>
            <a:fillRect/>
          </a:stretch>
        </p:blipFill>
        <p:spPr>
          <a:xfrm>
            <a:off x="750438" y="2709239"/>
            <a:ext cx="7756050" cy="2821105"/>
          </a:xfrm>
          <a:prstGeom prst="rect">
            <a:avLst/>
          </a:prstGeom>
        </p:spPr>
      </p:pic>
      <p:sp>
        <p:nvSpPr>
          <p:cNvPr id="6" name="Tekstfelt 5">
            <a:extLst>
              <a:ext uri="{FF2B5EF4-FFF2-40B4-BE49-F238E27FC236}">
                <a16:creationId xmlns:a16="http://schemas.microsoft.com/office/drawing/2014/main" id="{51F518C6-2BAE-489C-8166-0FBDF52B6F7B}"/>
              </a:ext>
            </a:extLst>
          </p:cNvPr>
          <p:cNvSpPr txBox="1"/>
          <p:nvPr/>
        </p:nvSpPr>
        <p:spPr>
          <a:xfrm>
            <a:off x="8584926" y="2600895"/>
            <a:ext cx="3355708"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Når antallet af borgere med diagnoser stiger, så stiger antallet af indsatsmodtagere på socialområdet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8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Styring på det specialiserede socialområde</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Pladsholder til sidefod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Socialpolitisk dialogforum, Aalborg den 12. august 2019</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kstfelt 12"/>
          <p:cNvSpPr txBox="1"/>
          <p:nvPr/>
        </p:nvSpPr>
        <p:spPr>
          <a:xfrm>
            <a:off x="8075600" y="1408624"/>
            <a:ext cx="832757"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4472C4"/>
                </a:solidFill>
                <a:effectLst/>
                <a:uLnTx/>
                <a:uFillTx/>
                <a:latin typeface="Calibri" panose="020F0502020204030204"/>
                <a:ea typeface="+mn-ea"/>
                <a:cs typeface="+mn-cs"/>
              </a:rPr>
              <a:t>2018</a:t>
            </a:r>
          </a:p>
        </p:txBody>
      </p:sp>
      <p:pic>
        <p:nvPicPr>
          <p:cNvPr id="9" name="Billede 8" descr="C:\Users\meeg\AppData\Local\Microsoft\Windows\Temporary Internet Files\Content.Outlook\GDGH6Y1P\ny_18+2013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134" y="1587680"/>
            <a:ext cx="4577852" cy="5123363"/>
          </a:xfrm>
          <a:prstGeom prst="rect">
            <a:avLst/>
          </a:prstGeom>
          <a:noFill/>
          <a:ln>
            <a:noFill/>
          </a:ln>
        </p:spPr>
      </p:pic>
      <p:sp>
        <p:nvSpPr>
          <p:cNvPr id="5" name="Tekstfelt 4"/>
          <p:cNvSpPr txBox="1"/>
          <p:nvPr/>
        </p:nvSpPr>
        <p:spPr>
          <a:xfrm>
            <a:off x="2872169" y="1311005"/>
            <a:ext cx="832757"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4472C4"/>
                </a:solidFill>
                <a:effectLst/>
                <a:uLnTx/>
                <a:uFillTx/>
                <a:latin typeface="Calibri" panose="020F0502020204030204"/>
                <a:ea typeface="+mn-ea"/>
                <a:cs typeface="+mn-cs"/>
              </a:rPr>
              <a:t>2013</a:t>
            </a:r>
          </a:p>
        </p:txBody>
      </p:sp>
      <p:pic>
        <p:nvPicPr>
          <p:cNvPr id="10" name="Billede 9" descr="C:\Users\meeg\AppData\Local\Microsoft\Windows\Temporary Internet Files\Content.Outlook\GDGH6Y1P\ny_18+ 2018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114" y="1728844"/>
            <a:ext cx="4667730" cy="4982199"/>
          </a:xfrm>
          <a:prstGeom prst="rect">
            <a:avLst/>
          </a:prstGeom>
          <a:noFill/>
          <a:ln>
            <a:noFill/>
          </a:ln>
        </p:spPr>
      </p:pic>
      <p:sp>
        <p:nvSpPr>
          <p:cNvPr id="11" name="Titel 1">
            <a:extLst>
              <a:ext uri="{FF2B5EF4-FFF2-40B4-BE49-F238E27FC236}">
                <a16:creationId xmlns:a16="http://schemas.microsoft.com/office/drawing/2014/main" id="{74903FCE-5863-4775-A8B1-4AD3B7CE61F7}"/>
              </a:ext>
            </a:extLst>
          </p:cNvPr>
          <p:cNvSpPr txBox="1">
            <a:spLocks/>
          </p:cNvSpPr>
          <p:nvPr/>
        </p:nvSpPr>
        <p:spPr>
          <a:xfrm>
            <a:off x="838200" y="365126"/>
            <a:ext cx="10500360" cy="8714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300" b="0" i="0" u="none" strike="noStrike" kern="1200" cap="none" spc="-50" normalizeH="0" baseline="0" noProof="0" dirty="0">
                <a:ln>
                  <a:noFill/>
                </a:ln>
                <a:solidFill>
                  <a:srgbClr val="00496A"/>
                </a:solidFill>
                <a:effectLst/>
                <a:uLnTx/>
                <a:uFillTx/>
                <a:latin typeface="Calibri Light" panose="020F0302020204030204"/>
                <a:ea typeface="+mj-ea"/>
                <a:cs typeface="+mj-cs"/>
              </a:rPr>
              <a:t>Udviklingen i psykiatriske diagnoser på landsplan</a:t>
            </a:r>
            <a:endParaRPr kumimoji="0" lang="da-DK"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9571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10B3D-652A-4831-BB5C-A382EC269C6A}"/>
              </a:ext>
            </a:extLst>
          </p:cNvPr>
          <p:cNvSpPr>
            <a:spLocks noGrp="1"/>
          </p:cNvSpPr>
          <p:nvPr>
            <p:ph type="title"/>
          </p:nvPr>
        </p:nvSpPr>
        <p:spPr>
          <a:xfrm>
            <a:off x="1066800" y="419198"/>
            <a:ext cx="10058400" cy="1450757"/>
          </a:xfrm>
        </p:spPr>
        <p:txBody>
          <a:bodyPr>
            <a:normAutofit fontScale="90000"/>
          </a:bodyPr>
          <a:lstStyle/>
          <a:p>
            <a:r>
              <a:rPr lang="da-DK" dirty="0">
                <a:solidFill>
                  <a:schemeClr val="accent2"/>
                </a:solidFill>
              </a:rPr>
              <a:t>Fastholdelse af psykisk syge i beskæftigelse</a:t>
            </a:r>
            <a:br>
              <a:rPr lang="da-DK" dirty="0"/>
            </a:br>
            <a:endParaRPr lang="da-DK" sz="1800" dirty="0"/>
          </a:p>
        </p:txBody>
      </p:sp>
      <p:sp>
        <p:nvSpPr>
          <p:cNvPr id="14" name="Rektangel 13">
            <a:extLst>
              <a:ext uri="{FF2B5EF4-FFF2-40B4-BE49-F238E27FC236}">
                <a16:creationId xmlns:a16="http://schemas.microsoft.com/office/drawing/2014/main" id="{6A12B3A5-6E19-47CE-A132-F3F83362A70B}"/>
              </a:ext>
            </a:extLst>
          </p:cNvPr>
          <p:cNvSpPr/>
          <p:nvPr/>
        </p:nvSpPr>
        <p:spPr>
          <a:xfrm>
            <a:off x="146681" y="1731411"/>
            <a:ext cx="4251147" cy="301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ECCAF503-5B9A-4943-BDA0-76F4745B11B9}"/>
              </a:ext>
            </a:extLst>
          </p:cNvPr>
          <p:cNvGraphicFramePr>
            <a:graphicFrameLocks/>
          </p:cNvGraphicFramePr>
          <p:nvPr>
            <p:extLst/>
          </p:nvPr>
        </p:nvGraphicFramePr>
        <p:xfrm>
          <a:off x="1221020" y="2141316"/>
          <a:ext cx="7297947" cy="3295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03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6773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8D97A1"/>
              </a:solidFill>
              <a:effectLst/>
              <a:uLnTx/>
              <a:uFillTx/>
              <a:latin typeface="Calibri"/>
              <a:ea typeface="+mn-ea"/>
              <a:cs typeface="+mn-cs"/>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839"/>
              </a:solidFill>
              <a:effectLst/>
              <a:uLnTx/>
              <a:uFillTx/>
              <a:latin typeface="Calibri"/>
              <a:ea typeface="+mn-ea"/>
              <a:cs typeface="+mn-cs"/>
            </a:endParaRPr>
          </a:p>
        </p:txBody>
      </p:sp>
      <p:pic>
        <p:nvPicPr>
          <p:cNvPr id="5" name="Femte element"/>
          <p:cNvPicPr>
            <a:picLocks noChangeAspect="1"/>
          </p:cNvPicPr>
          <p:nvPr/>
        </p:nvPicPr>
        <p:blipFill rotWithShape="1">
          <a:blip r:embed="rId3" cstate="print">
            <a:extLst>
              <a:ext uri="{28A0092B-C50C-407E-A947-70E740481C1C}">
                <a14:useLocalDpi xmlns:a14="http://schemas.microsoft.com/office/drawing/2010/main" val="0"/>
              </a:ext>
            </a:extLst>
          </a:blip>
          <a:srcRect b="7991"/>
          <a:stretch/>
        </p:blipFill>
        <p:spPr>
          <a:xfrm>
            <a:off x="3040795" y="-71517"/>
            <a:ext cx="8883323" cy="5380808"/>
          </a:xfrm>
          <a:prstGeom prst="rect">
            <a:avLst/>
          </a:prstGeom>
        </p:spPr>
      </p:pic>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n) 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LogoPPT_bmk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9986" y="5810400"/>
            <a:ext cx="1484814" cy="720000"/>
          </a:xfrm>
          <a:prstGeom prst="rect">
            <a:avLst/>
          </a:prstGeom>
        </p:spPr>
      </p:pic>
      <p:sp>
        <p:nvSpPr>
          <p:cNvPr id="2" name="Titel 1"/>
          <p:cNvSpPr>
            <a:spLocks noGrp="1"/>
          </p:cNvSpPr>
          <p:nvPr>
            <p:ph type="ctrTitle"/>
          </p:nvPr>
        </p:nvSpPr>
        <p:spPr>
          <a:xfrm>
            <a:off x="469836" y="5507539"/>
            <a:ext cx="9267610" cy="1262715"/>
          </a:xfrm>
        </p:spPr>
        <p:txBody>
          <a:bodyPr>
            <a:normAutofit fontScale="90000"/>
          </a:bodyPr>
          <a:lstStyle/>
          <a:p>
            <a:pPr algn="ctr"/>
            <a:r>
              <a:rPr lang="da-DK" sz="2800" b="1" dirty="0">
                <a:latin typeface="+mn-lt"/>
              </a:rPr>
              <a:t>Jan Mainz</a:t>
            </a:r>
            <a:br>
              <a:rPr lang="da-DK" sz="2800" b="1" dirty="0">
                <a:latin typeface="+mn-lt"/>
              </a:rPr>
            </a:br>
            <a:r>
              <a:rPr lang="da-DK" sz="2800" b="1" dirty="0">
                <a:latin typeface="+mn-lt"/>
              </a:rPr>
              <a:t>Professor, direktør, Ph.D., MPA</a:t>
            </a:r>
            <a:br>
              <a:rPr lang="da-DK" sz="2800" b="1" dirty="0">
                <a:latin typeface="+mn-lt"/>
              </a:rPr>
            </a:br>
            <a:endParaRPr lang="da-DK" sz="2800" b="1" dirty="0">
              <a:latin typeface="+mn-lt"/>
            </a:endParaRPr>
          </a:p>
        </p:txBody>
      </p:sp>
      <p:sp>
        <p:nvSpPr>
          <p:cNvPr id="11" name="Tekstfelt 10"/>
          <p:cNvSpPr txBox="1"/>
          <p:nvPr/>
        </p:nvSpPr>
        <p:spPr>
          <a:xfrm>
            <a:off x="0" y="249535"/>
            <a:ext cx="12192000" cy="3890296"/>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da-DK"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da-DK"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da-DK"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da-DK"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sz="4000" b="1" i="0" u="none" strike="noStrike" kern="1200" cap="none" spc="0" normalizeH="0" baseline="0" noProof="0" dirty="0">
                <a:ln>
                  <a:noFill/>
                </a:ln>
                <a:solidFill>
                  <a:prstClr val="white"/>
                </a:solidFill>
                <a:effectLst/>
                <a:uLnTx/>
                <a:uFillTx/>
                <a:latin typeface="Calibri"/>
                <a:ea typeface="+mn-ea"/>
                <a:cs typeface="+mn-cs"/>
              </a:rPr>
              <a:t>Udfordringer i det tværsektorielle samarbejde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sz="4000" b="1" i="0" u="none" strike="noStrike" kern="1200" cap="none" spc="0" normalizeH="0" baseline="0" noProof="0" dirty="0">
                <a:ln>
                  <a:noFill/>
                </a:ln>
                <a:solidFill>
                  <a:prstClr val="white"/>
                </a:solidFill>
                <a:effectLst/>
                <a:uLnTx/>
                <a:uFillTx/>
                <a:latin typeface="Calibri"/>
                <a:ea typeface="+mn-ea"/>
                <a:cs typeface="+mn-cs"/>
              </a:rPr>
              <a:t>i</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sz="4000" b="1" i="0" u="none" strike="noStrike" kern="1200" cap="none" spc="0" normalizeH="0" baseline="0" noProof="0" dirty="0">
                <a:ln>
                  <a:noFill/>
                </a:ln>
                <a:solidFill>
                  <a:prstClr val="white"/>
                </a:solidFill>
                <a:effectLst/>
                <a:uLnTx/>
                <a:uFillTx/>
                <a:latin typeface="Calibri"/>
                <a:ea typeface="+mn-ea"/>
                <a:cs typeface="+mn-cs"/>
              </a:rPr>
              <a:t>Psykiatrien i Region Nordjylland</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da-DK" altLang="da-DK"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956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9E4B0-A964-473B-8133-D5F8BA4ECD87}"/>
              </a:ext>
            </a:extLst>
          </p:cNvPr>
          <p:cNvSpPr>
            <a:spLocks noGrp="1"/>
          </p:cNvSpPr>
          <p:nvPr>
            <p:ph type="title"/>
          </p:nvPr>
        </p:nvSpPr>
        <p:spPr>
          <a:xfrm>
            <a:off x="761198" y="471871"/>
            <a:ext cx="10515600" cy="1325563"/>
          </a:xfrm>
        </p:spPr>
        <p:txBody>
          <a:bodyPr>
            <a:normAutofit fontScale="90000"/>
          </a:bodyPr>
          <a:lstStyle/>
          <a:p>
            <a:r>
              <a:rPr lang="da-DK" dirty="0">
                <a:solidFill>
                  <a:schemeClr val="accent2"/>
                </a:solidFill>
              </a:rPr>
              <a:t>Fortsat potentiale for større tilknytning til arbejdsmarkedet</a:t>
            </a:r>
            <a:br>
              <a:rPr lang="da-DK" dirty="0"/>
            </a:br>
            <a:endParaRPr lang="da-DK" sz="1800" dirty="0"/>
          </a:p>
        </p:txBody>
      </p:sp>
      <p:pic>
        <p:nvPicPr>
          <p:cNvPr id="15" name="Pladsholder til indhold 3">
            <a:extLst>
              <a:ext uri="{FF2B5EF4-FFF2-40B4-BE49-F238E27FC236}">
                <a16:creationId xmlns:a16="http://schemas.microsoft.com/office/drawing/2014/main" id="{B792BA77-658A-49C7-82CD-B115A27B3CA8}"/>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6054"/>
                    </a14:imgEffect>
                    <a14:imgEffect>
                      <a14:brightnessContrast contrast="40000"/>
                    </a14:imgEffect>
                  </a14:imgLayer>
                </a14:imgProps>
              </a:ext>
            </a:extLst>
          </a:blip>
          <a:srcRect l="29152" t="11522"/>
          <a:stretch/>
        </p:blipFill>
        <p:spPr>
          <a:xfrm>
            <a:off x="7839550" y="2589864"/>
            <a:ext cx="3447171" cy="2740336"/>
          </a:xfrm>
          <a:prstGeom prst="rect">
            <a:avLst/>
          </a:prstGeom>
        </p:spPr>
      </p:pic>
      <p:sp>
        <p:nvSpPr>
          <p:cNvPr id="16" name="Rektangel 15">
            <a:extLst>
              <a:ext uri="{FF2B5EF4-FFF2-40B4-BE49-F238E27FC236}">
                <a16:creationId xmlns:a16="http://schemas.microsoft.com/office/drawing/2014/main" id="{3756A259-20AA-47B4-AF69-9EA3FC298CA5}"/>
              </a:ext>
            </a:extLst>
          </p:cNvPr>
          <p:cNvSpPr/>
          <p:nvPr/>
        </p:nvSpPr>
        <p:spPr>
          <a:xfrm>
            <a:off x="6200173" y="2197969"/>
            <a:ext cx="61882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FFFFFF">
                    <a:lumMod val="25000"/>
                  </a:srgbClr>
                </a:solidFill>
                <a:effectLst/>
                <a:uLnTx/>
                <a:uFillTx/>
                <a:latin typeface="Calibri" panose="020F0502020204030204"/>
                <a:ea typeface="+mn-ea"/>
                <a:cs typeface="+mn-cs"/>
              </a:rPr>
              <a:t>Andel af borgere på forskellige typer beskæftigelse, ledighed mv. i 2015</a:t>
            </a:r>
          </a:p>
        </p:txBody>
      </p:sp>
      <p:pic>
        <p:nvPicPr>
          <p:cNvPr id="6" name="Pladsholder til indhold 3">
            <a:extLst>
              <a:ext uri="{FF2B5EF4-FFF2-40B4-BE49-F238E27FC236}">
                <a16:creationId xmlns:a16="http://schemas.microsoft.com/office/drawing/2014/main" id="{57E470F0-8DFC-4A91-99D1-6BA1D10A7F90}"/>
              </a:ext>
            </a:extLst>
          </p:cNvPr>
          <p:cNvPicPr>
            <a:picLocks noChangeAspect="1"/>
          </p:cNvPicPr>
          <p:nvPr/>
        </p:nvPicPr>
        <p:blipFill rotWithShape="1">
          <a:blip r:embed="rId5"/>
          <a:srcRect l="5433" t="25863" r="11754" b="8287"/>
          <a:stretch/>
        </p:blipFill>
        <p:spPr>
          <a:xfrm>
            <a:off x="963112" y="2856977"/>
            <a:ext cx="3924268" cy="1100570"/>
          </a:xfrm>
          <a:prstGeom prst="rect">
            <a:avLst/>
          </a:prstGeom>
        </p:spPr>
      </p:pic>
      <p:sp>
        <p:nvSpPr>
          <p:cNvPr id="8" name="Tekstfelt 7">
            <a:extLst>
              <a:ext uri="{FF2B5EF4-FFF2-40B4-BE49-F238E27FC236}">
                <a16:creationId xmlns:a16="http://schemas.microsoft.com/office/drawing/2014/main" id="{63A2FF9B-13FE-4549-A771-44D6CEFA2E90}"/>
              </a:ext>
            </a:extLst>
          </p:cNvPr>
          <p:cNvSpPr txBox="1"/>
          <p:nvPr/>
        </p:nvSpPr>
        <p:spPr>
          <a:xfrm>
            <a:off x="1123945" y="2197969"/>
            <a:ext cx="47693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Andel af borgere i beskæftigelse eller under uddannelse i 2010 og 2015</a:t>
            </a:r>
          </a:p>
        </p:txBody>
      </p:sp>
      <p:graphicFrame>
        <p:nvGraphicFramePr>
          <p:cNvPr id="3" name="Tabel 2">
            <a:extLst>
              <a:ext uri="{FF2B5EF4-FFF2-40B4-BE49-F238E27FC236}">
                <a16:creationId xmlns:a16="http://schemas.microsoft.com/office/drawing/2014/main" id="{99014529-6DF6-4CE7-BA83-66D0683F5DE1}"/>
              </a:ext>
            </a:extLst>
          </p:cNvPr>
          <p:cNvGraphicFramePr>
            <a:graphicFrameLocks noGrp="1"/>
          </p:cNvGraphicFramePr>
          <p:nvPr>
            <p:extLst/>
          </p:nvPr>
        </p:nvGraphicFramePr>
        <p:xfrm>
          <a:off x="6298684" y="2648547"/>
          <a:ext cx="1540866" cy="2390745"/>
        </p:xfrm>
        <a:graphic>
          <a:graphicData uri="http://schemas.openxmlformats.org/drawingml/2006/table">
            <a:tbl>
              <a:tblPr firstRow="1" bandRow="1">
                <a:tableStyleId>{2D5ABB26-0587-4C30-8999-92F81FD0307C}</a:tableStyleId>
              </a:tblPr>
              <a:tblGrid>
                <a:gridCol w="1540866">
                  <a:extLst>
                    <a:ext uri="{9D8B030D-6E8A-4147-A177-3AD203B41FA5}">
                      <a16:colId xmlns:a16="http://schemas.microsoft.com/office/drawing/2014/main" val="3230386710"/>
                    </a:ext>
                  </a:extLst>
                </a:gridCol>
              </a:tblGrid>
              <a:tr h="485745">
                <a:tc>
                  <a:txBody>
                    <a:bodyPr/>
                    <a:lstStyle/>
                    <a:p>
                      <a:r>
                        <a:rPr lang="da-DK" sz="1000" b="0" dirty="0">
                          <a:latin typeface="Arial" panose="020B0604020202020204" pitchFamily="34" charset="0"/>
                          <a:cs typeface="Arial" panose="020B0604020202020204" pitchFamily="34" charset="0"/>
                        </a:rPr>
                        <a:t>Beskæftigede i ordinært arbejde</a:t>
                      </a:r>
                    </a:p>
                  </a:txBody>
                  <a:tcPr/>
                </a:tc>
                <a:extLst>
                  <a:ext uri="{0D108BD9-81ED-4DB2-BD59-A6C34878D82A}">
                    <a16:rowId xmlns:a16="http://schemas.microsoft.com/office/drawing/2014/main" val="2866486409"/>
                  </a:ext>
                </a:extLst>
              </a:tr>
              <a:tr h="370840">
                <a:tc>
                  <a:txBody>
                    <a:bodyPr/>
                    <a:lstStyle/>
                    <a:p>
                      <a:r>
                        <a:rPr lang="da-DK" sz="1000" b="0" dirty="0">
                          <a:latin typeface="Arial" panose="020B0604020202020204" pitchFamily="34" charset="0"/>
                          <a:cs typeface="Arial" panose="020B0604020202020204" pitchFamily="34" charset="0"/>
                        </a:rPr>
                        <a:t>I fleksjob</a:t>
                      </a:r>
                    </a:p>
                  </a:txBody>
                  <a:tcPr/>
                </a:tc>
                <a:extLst>
                  <a:ext uri="{0D108BD9-81ED-4DB2-BD59-A6C34878D82A}">
                    <a16:rowId xmlns:a16="http://schemas.microsoft.com/office/drawing/2014/main" val="3522103825"/>
                  </a:ext>
                </a:extLst>
              </a:tr>
              <a:tr h="370840">
                <a:tc>
                  <a:txBody>
                    <a:bodyPr/>
                    <a:lstStyle/>
                    <a:p>
                      <a:r>
                        <a:rPr lang="da-DK" sz="1000" b="0" dirty="0">
                          <a:latin typeface="Arial" panose="020B0604020202020204" pitchFamily="34" charset="0"/>
                          <a:cs typeface="Arial" panose="020B0604020202020204" pitchFamily="34" charset="0"/>
                        </a:rPr>
                        <a:t>Under uddannelse</a:t>
                      </a:r>
                    </a:p>
                  </a:txBody>
                  <a:tcPr/>
                </a:tc>
                <a:extLst>
                  <a:ext uri="{0D108BD9-81ED-4DB2-BD59-A6C34878D82A}">
                    <a16:rowId xmlns:a16="http://schemas.microsoft.com/office/drawing/2014/main" val="3274108702"/>
                  </a:ext>
                </a:extLst>
              </a:tr>
              <a:tr h="370840">
                <a:tc>
                  <a:txBody>
                    <a:bodyPr/>
                    <a:lstStyle/>
                    <a:p>
                      <a:r>
                        <a:rPr lang="da-DK" sz="1000" b="0" dirty="0">
                          <a:latin typeface="Arial" panose="020B0604020202020204" pitchFamily="34" charset="0"/>
                          <a:cs typeface="Arial" panose="020B0604020202020204" pitchFamily="34" charset="0"/>
                        </a:rPr>
                        <a:t>Ledige</a:t>
                      </a:r>
                    </a:p>
                  </a:txBody>
                  <a:tcPr/>
                </a:tc>
                <a:extLst>
                  <a:ext uri="{0D108BD9-81ED-4DB2-BD59-A6C34878D82A}">
                    <a16:rowId xmlns:a16="http://schemas.microsoft.com/office/drawing/2014/main" val="2811247511"/>
                  </a:ext>
                </a:extLst>
              </a:tr>
              <a:tr h="370840">
                <a:tc>
                  <a:txBody>
                    <a:bodyPr/>
                    <a:lstStyle/>
                    <a:p>
                      <a:r>
                        <a:rPr lang="da-DK" sz="1000" b="0" dirty="0">
                          <a:latin typeface="Arial" panose="020B0604020202020204" pitchFamily="34" charset="0"/>
                          <a:cs typeface="Arial" panose="020B0604020202020204" pitchFamily="34" charset="0"/>
                        </a:rPr>
                        <a:t>Midlertidigt udenfor arbejdsmarkedet</a:t>
                      </a:r>
                    </a:p>
                  </a:txBody>
                  <a:tcPr/>
                </a:tc>
                <a:extLst>
                  <a:ext uri="{0D108BD9-81ED-4DB2-BD59-A6C34878D82A}">
                    <a16:rowId xmlns:a16="http://schemas.microsoft.com/office/drawing/2014/main" val="1250155209"/>
                  </a:ext>
                </a:extLst>
              </a:tr>
              <a:tr h="370840">
                <a:tc>
                  <a:txBody>
                    <a:bodyPr/>
                    <a:lstStyle/>
                    <a:p>
                      <a:r>
                        <a:rPr lang="da-DK" sz="1000" b="0" dirty="0">
                          <a:latin typeface="Arial" panose="020B0604020202020204" pitchFamily="34" charset="0"/>
                          <a:cs typeface="Arial" panose="020B0604020202020204" pitchFamily="34" charset="0"/>
                        </a:rPr>
                        <a:t>Varigt udenfor arbejdsmarkedet</a:t>
                      </a:r>
                    </a:p>
                  </a:txBody>
                  <a:tcPr/>
                </a:tc>
                <a:extLst>
                  <a:ext uri="{0D108BD9-81ED-4DB2-BD59-A6C34878D82A}">
                    <a16:rowId xmlns:a16="http://schemas.microsoft.com/office/drawing/2014/main" val="4214678638"/>
                  </a:ext>
                </a:extLst>
              </a:tr>
            </a:tbl>
          </a:graphicData>
        </a:graphic>
      </p:graphicFrame>
    </p:spTree>
    <p:extLst>
      <p:ext uri="{BB962C8B-B14F-4D97-AF65-F5344CB8AC3E}">
        <p14:creationId xmlns:p14="http://schemas.microsoft.com/office/powerpoint/2010/main" val="171621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0457425A-A3B7-4B22-BC58-27799915E4A5}"/>
              </a:ext>
            </a:extLst>
          </p:cNvPr>
          <p:cNvSpPr/>
          <p:nvPr/>
        </p:nvSpPr>
        <p:spPr>
          <a:xfrm>
            <a:off x="6146916" y="4163449"/>
            <a:ext cx="2292441" cy="189906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50D79832-A3BB-4DF3-9203-4BDE4A0A8C0F}"/>
              </a:ext>
            </a:extLst>
          </p:cNvPr>
          <p:cNvSpPr/>
          <p:nvPr/>
        </p:nvSpPr>
        <p:spPr>
          <a:xfrm>
            <a:off x="3588491" y="4163449"/>
            <a:ext cx="2292441" cy="189906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ktangel 20">
            <a:extLst>
              <a:ext uri="{FF2B5EF4-FFF2-40B4-BE49-F238E27FC236}">
                <a16:creationId xmlns:a16="http://schemas.microsoft.com/office/drawing/2014/main" id="{3957C5B4-D958-4EAC-AE11-9D737FCA17D7}"/>
              </a:ext>
            </a:extLst>
          </p:cNvPr>
          <p:cNvSpPr/>
          <p:nvPr/>
        </p:nvSpPr>
        <p:spPr>
          <a:xfrm>
            <a:off x="1046119" y="4163450"/>
            <a:ext cx="2292441" cy="189906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ktangel 21">
            <a:extLst>
              <a:ext uri="{FF2B5EF4-FFF2-40B4-BE49-F238E27FC236}">
                <a16:creationId xmlns:a16="http://schemas.microsoft.com/office/drawing/2014/main" id="{B228E67C-6C4E-494A-98B7-AA58134AB4EB}"/>
              </a:ext>
            </a:extLst>
          </p:cNvPr>
          <p:cNvSpPr/>
          <p:nvPr/>
        </p:nvSpPr>
        <p:spPr>
          <a:xfrm>
            <a:off x="3561114" y="1961184"/>
            <a:ext cx="2292441" cy="189906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4367326-7C6E-413A-8575-4B0DCCFD4262}"/>
              </a:ext>
            </a:extLst>
          </p:cNvPr>
          <p:cNvSpPr>
            <a:spLocks noGrp="1"/>
          </p:cNvSpPr>
          <p:nvPr>
            <p:ph type="title"/>
          </p:nvPr>
        </p:nvSpPr>
        <p:spPr>
          <a:xfrm>
            <a:off x="1097280" y="286603"/>
            <a:ext cx="10058400" cy="1310703"/>
          </a:xfrm>
        </p:spPr>
        <p:txBody>
          <a:bodyPr/>
          <a:lstStyle/>
          <a:p>
            <a:r>
              <a:rPr lang="en-US" dirty="0" err="1">
                <a:solidFill>
                  <a:schemeClr val="accent2"/>
                </a:solidFill>
              </a:rPr>
              <a:t>Mød</a:t>
            </a:r>
            <a:r>
              <a:rPr lang="en-US" dirty="0">
                <a:solidFill>
                  <a:schemeClr val="accent2"/>
                </a:solidFill>
              </a:rPr>
              <a:t> Anton</a:t>
            </a:r>
            <a:endParaRPr lang="da-DK" dirty="0">
              <a:solidFill>
                <a:schemeClr val="accent2"/>
              </a:solidFill>
            </a:endParaRPr>
          </a:p>
        </p:txBody>
      </p:sp>
      <p:sp>
        <p:nvSpPr>
          <p:cNvPr id="5" name="Rektangel 4">
            <a:extLst>
              <a:ext uri="{FF2B5EF4-FFF2-40B4-BE49-F238E27FC236}">
                <a16:creationId xmlns:a16="http://schemas.microsoft.com/office/drawing/2014/main" id="{E9198CE0-A1B4-4ED3-9EE0-97537380375B}"/>
              </a:ext>
            </a:extLst>
          </p:cNvPr>
          <p:cNvSpPr/>
          <p:nvPr/>
        </p:nvSpPr>
        <p:spPr>
          <a:xfrm>
            <a:off x="1015489" y="1961184"/>
            <a:ext cx="2292441" cy="189906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ladsholder til indhold 9">
            <a:extLst>
              <a:ext uri="{FF2B5EF4-FFF2-40B4-BE49-F238E27FC236}">
                <a16:creationId xmlns:a16="http://schemas.microsoft.com/office/drawing/2014/main" id="{538232E0-5C59-4C8A-8E5B-7992B84F52A0}"/>
              </a:ext>
            </a:extLst>
          </p:cNvPr>
          <p:cNvSpPr>
            <a:spLocks noGrp="1"/>
          </p:cNvSpPr>
          <p:nvPr>
            <p:ph idx="1"/>
          </p:nvPr>
        </p:nvSpPr>
        <p:spPr>
          <a:xfrm>
            <a:off x="6338447" y="1927589"/>
            <a:ext cx="5243332" cy="4022725"/>
          </a:xfrm>
          <a:prstGeom prst="rect">
            <a:avLst/>
          </a:prstGeom>
        </p:spPr>
        <p:txBody>
          <a:bodyPr vert="horz" lIns="0" tIns="45720" rIns="0" bIns="45720" rtlCol="0">
            <a:normAutofit/>
          </a:bodyPr>
          <a:lstStyle/>
          <a:p>
            <a:pPr marL="285750" indent="-285750">
              <a:lnSpc>
                <a:spcPct val="90000"/>
              </a:lnSpc>
              <a:spcAft>
                <a:spcPts val="600"/>
              </a:spcAft>
              <a:buFont typeface="Arial" panose="020B0604020202020204" pitchFamily="34" charset="0"/>
              <a:buChar char="•"/>
            </a:pPr>
            <a:r>
              <a:rPr lang="da-DK" sz="1800" dirty="0">
                <a:solidFill>
                  <a:schemeClr val="tx1">
                    <a:lumMod val="75000"/>
                    <a:lumOff val="25000"/>
                  </a:schemeClr>
                </a:solidFill>
              </a:rPr>
              <a:t>Kommunerne har begrænsede muligheder for at håndtere farlige borgere!</a:t>
            </a:r>
          </a:p>
          <a:p>
            <a:pPr marL="742950" lvl="1" indent="-285750">
              <a:lnSpc>
                <a:spcPct val="90000"/>
              </a:lnSpc>
              <a:spcAft>
                <a:spcPts val="600"/>
              </a:spcAft>
              <a:buFont typeface="Arial" panose="020B0604020202020204" pitchFamily="34" charset="0"/>
              <a:buChar char="•"/>
            </a:pPr>
            <a:r>
              <a:rPr lang="da-DK" sz="1400" dirty="0">
                <a:solidFill>
                  <a:schemeClr val="tx1">
                    <a:lumMod val="75000"/>
                    <a:lumOff val="25000"/>
                  </a:schemeClr>
                </a:solidFill>
              </a:rPr>
              <a:t>Særlige pladser kræver motivation.</a:t>
            </a:r>
          </a:p>
          <a:p>
            <a:pPr marL="742950" lvl="1" indent="-285750">
              <a:lnSpc>
                <a:spcPct val="90000"/>
              </a:lnSpc>
              <a:spcAft>
                <a:spcPts val="600"/>
              </a:spcAft>
              <a:buFont typeface="Arial" panose="020B0604020202020204" pitchFamily="34" charset="0"/>
              <a:buChar char="•"/>
            </a:pPr>
            <a:r>
              <a:rPr lang="da-DK" sz="1400" dirty="0">
                <a:solidFill>
                  <a:schemeClr val="tx1">
                    <a:lumMod val="75000"/>
                    <a:lumOff val="25000"/>
                  </a:schemeClr>
                </a:solidFill>
              </a:rPr>
              <a:t>Så hvorfor udskrives de farlige borgere?</a:t>
            </a:r>
          </a:p>
          <a:p>
            <a:pPr marL="742950" lvl="1" indent="-285750">
              <a:lnSpc>
                <a:spcPct val="90000"/>
              </a:lnSpc>
              <a:spcAft>
                <a:spcPts val="600"/>
              </a:spcAft>
              <a:buFont typeface="Arial" panose="020B0604020202020204" pitchFamily="34" charset="0"/>
              <a:buChar char="•"/>
            </a:pPr>
            <a:r>
              <a:rPr lang="da-DK" sz="1400" dirty="0">
                <a:solidFill>
                  <a:schemeClr val="tx1">
                    <a:lumMod val="75000"/>
                    <a:lumOff val="25000"/>
                  </a:schemeClr>
                </a:solidFill>
              </a:rPr>
              <a:t>Den indsats som en farlig borger kan få på socialområdet er ikke nødvendigvis optimal for borgerens fremtid</a:t>
            </a:r>
          </a:p>
          <a:p>
            <a:pPr lvl="1">
              <a:spcAft>
                <a:spcPts val="600"/>
              </a:spcAft>
              <a:buFont typeface="Wingdings" panose="05000000000000000000" pitchFamily="2" charset="2"/>
              <a:buChar char="à"/>
            </a:pPr>
            <a:r>
              <a:rPr lang="da-DK" sz="1400" i="1" dirty="0">
                <a:solidFill>
                  <a:schemeClr val="tx1">
                    <a:lumMod val="75000"/>
                    <a:lumOff val="25000"/>
                  </a:schemeClr>
                </a:solidFill>
              </a:rPr>
              <a:t>Hvad gør vi så vi </a:t>
            </a:r>
            <a:r>
              <a:rPr lang="da-DK" sz="1400" i="1" u="sng" dirty="0">
                <a:solidFill>
                  <a:schemeClr val="tx1">
                    <a:lumMod val="75000"/>
                    <a:lumOff val="25000"/>
                  </a:schemeClr>
                </a:solidFill>
              </a:rPr>
              <a:t>sammen kan give borgeren den bedste fremtid</a:t>
            </a:r>
          </a:p>
          <a:p>
            <a:pPr marL="201168" lvl="1" indent="0">
              <a:spcAft>
                <a:spcPts val="600"/>
              </a:spcAft>
              <a:buNone/>
            </a:pPr>
            <a:endParaRPr lang="da-DK" sz="1400" i="1" u="sng"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endParaRPr lang="da-DK" dirty="0">
              <a:solidFill>
                <a:schemeClr val="tx1">
                  <a:lumMod val="75000"/>
                  <a:lumOff val="25000"/>
                </a:schemeClr>
              </a:solidFill>
            </a:endParaRPr>
          </a:p>
          <a:p>
            <a:pPr>
              <a:lnSpc>
                <a:spcPct val="90000"/>
              </a:lnSpc>
              <a:spcAft>
                <a:spcPts val="600"/>
              </a:spcAft>
              <a:buClr>
                <a:schemeClr val="accent1"/>
              </a:buClr>
            </a:pPr>
            <a:endParaRPr lang="en-US" i="1" dirty="0">
              <a:solidFill>
                <a:schemeClr val="tx1">
                  <a:lumMod val="75000"/>
                  <a:lumOff val="25000"/>
                </a:schemeClr>
              </a:solidFill>
            </a:endParaRPr>
          </a:p>
        </p:txBody>
      </p:sp>
      <p:pic>
        <p:nvPicPr>
          <p:cNvPr id="11" name="Grafik 10" descr="Pil Let kurve">
            <a:extLst>
              <a:ext uri="{FF2B5EF4-FFF2-40B4-BE49-F238E27FC236}">
                <a16:creationId xmlns:a16="http://schemas.microsoft.com/office/drawing/2014/main" id="{8CD70A3D-495E-42AA-B9EA-BF1655B14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776" y="4827892"/>
            <a:ext cx="1224129" cy="1224129"/>
          </a:xfrm>
          <a:prstGeom prst="rect">
            <a:avLst/>
          </a:prstGeom>
        </p:spPr>
      </p:pic>
      <p:pic>
        <p:nvPicPr>
          <p:cNvPr id="12" name="Grafik 11" descr="Skoledreng">
            <a:extLst>
              <a:ext uri="{FF2B5EF4-FFF2-40B4-BE49-F238E27FC236}">
                <a16:creationId xmlns:a16="http://schemas.microsoft.com/office/drawing/2014/main" id="{F88FF496-CEEB-4918-9CEC-DF00DCBE35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9780" y="2373333"/>
            <a:ext cx="1581443" cy="1581443"/>
          </a:xfrm>
          <a:prstGeom prst="rect">
            <a:avLst/>
          </a:prstGeom>
        </p:spPr>
      </p:pic>
      <p:pic>
        <p:nvPicPr>
          <p:cNvPr id="13" name="Grafik 12" descr="Mand">
            <a:extLst>
              <a:ext uri="{FF2B5EF4-FFF2-40B4-BE49-F238E27FC236}">
                <a16:creationId xmlns:a16="http://schemas.microsoft.com/office/drawing/2014/main" id="{0A0E304A-3735-44DF-9EA1-1EF68B57EB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65344" y="4986183"/>
            <a:ext cx="1065838" cy="1065838"/>
          </a:xfrm>
          <a:prstGeom prst="rect">
            <a:avLst/>
          </a:prstGeom>
        </p:spPr>
      </p:pic>
      <p:pic>
        <p:nvPicPr>
          <p:cNvPr id="14" name="Grafik 13" descr="By">
            <a:extLst>
              <a:ext uri="{FF2B5EF4-FFF2-40B4-BE49-F238E27FC236}">
                <a16:creationId xmlns:a16="http://schemas.microsoft.com/office/drawing/2014/main" id="{A817F34D-7397-4089-B846-493C32D7E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7318" y="2681348"/>
            <a:ext cx="1399985" cy="1399985"/>
          </a:xfrm>
          <a:prstGeom prst="rect">
            <a:avLst/>
          </a:prstGeom>
        </p:spPr>
      </p:pic>
      <p:sp>
        <p:nvSpPr>
          <p:cNvPr id="15" name="Tekstfelt 14">
            <a:extLst>
              <a:ext uri="{FF2B5EF4-FFF2-40B4-BE49-F238E27FC236}">
                <a16:creationId xmlns:a16="http://schemas.microsoft.com/office/drawing/2014/main" id="{F8AE3CC3-1312-409B-BF8D-0D6FFD7699DF}"/>
              </a:ext>
            </a:extLst>
          </p:cNvPr>
          <p:cNvSpPr txBox="1"/>
          <p:nvPr/>
        </p:nvSpPr>
        <p:spPr>
          <a:xfrm>
            <a:off x="1076391" y="4163451"/>
            <a:ext cx="22924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Udskrives som </a:t>
            </a:r>
            <a:r>
              <a:rPr kumimoji="0" lang="da-DK" sz="1600" b="0" i="0" u="none" strike="noStrike" kern="1200" cap="none" spc="0" normalizeH="0" baseline="0" noProof="0" dirty="0" err="1">
                <a:ln>
                  <a:noFill/>
                </a:ln>
                <a:solidFill>
                  <a:prstClr val="black"/>
                </a:solidFill>
                <a:effectLst/>
                <a:uLnTx/>
                <a:uFillTx/>
                <a:latin typeface="Calibri" panose="020F0502020204030204"/>
                <a:ea typeface="+mn-ea"/>
                <a:cs typeface="+mn-cs"/>
              </a:rPr>
              <a:t>færdig-behandlet</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1600" b="0" i="1" u="sng" strike="noStrike" kern="1200" cap="none" spc="0" normalizeH="0" baseline="0" noProof="0" dirty="0">
                <a:ln>
                  <a:noFill/>
                </a:ln>
                <a:solidFill>
                  <a:prstClr val="black"/>
                </a:solidFill>
                <a:effectLst/>
                <a:uLnTx/>
                <a:uFillTx/>
                <a:latin typeface="Calibri" panose="020F0502020204030204"/>
                <a:ea typeface="+mn-ea"/>
                <a:cs typeface="+mn-cs"/>
              </a:rPr>
              <a:t>men farlig</a:t>
            </a:r>
          </a:p>
        </p:txBody>
      </p:sp>
      <p:sp>
        <p:nvSpPr>
          <p:cNvPr id="16" name="Tekstfelt 15">
            <a:extLst>
              <a:ext uri="{FF2B5EF4-FFF2-40B4-BE49-F238E27FC236}">
                <a16:creationId xmlns:a16="http://schemas.microsoft.com/office/drawing/2014/main" id="{86DA4F77-0770-4091-825E-ABB42B383533}"/>
              </a:ext>
            </a:extLst>
          </p:cNvPr>
          <p:cNvSpPr txBox="1"/>
          <p:nvPr/>
        </p:nvSpPr>
        <p:spPr>
          <a:xfrm>
            <a:off x="6260257" y="4199554"/>
            <a:ext cx="235703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Kommunal indsats = 2 pers. 24 timer/døgnet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rPr>
              <a:t>ca. 6 mio. kr. årligt</a:t>
            </a:r>
          </a:p>
        </p:txBody>
      </p:sp>
      <p:sp>
        <p:nvSpPr>
          <p:cNvPr id="17" name="Tekstfelt 16">
            <a:extLst>
              <a:ext uri="{FF2B5EF4-FFF2-40B4-BE49-F238E27FC236}">
                <a16:creationId xmlns:a16="http://schemas.microsoft.com/office/drawing/2014/main" id="{F4C1204F-AA35-4726-8E64-64C43F9A2772}"/>
              </a:ext>
            </a:extLst>
          </p:cNvPr>
          <p:cNvSpPr txBox="1"/>
          <p:nvPr/>
        </p:nvSpPr>
        <p:spPr>
          <a:xfrm>
            <a:off x="3566837" y="1961184"/>
            <a:ext cx="20972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Hasteindlægges i psykiatrien</a:t>
            </a:r>
          </a:p>
        </p:txBody>
      </p:sp>
      <p:sp>
        <p:nvSpPr>
          <p:cNvPr id="18" name="Tekstfelt 17">
            <a:extLst>
              <a:ext uri="{FF2B5EF4-FFF2-40B4-BE49-F238E27FC236}">
                <a16:creationId xmlns:a16="http://schemas.microsoft.com/office/drawing/2014/main" id="{46768CF3-8F67-43EB-A514-2690D2DDCAE1}"/>
              </a:ext>
            </a:extLst>
          </p:cNvPr>
          <p:cNvSpPr txBox="1"/>
          <p:nvPr/>
        </p:nvSpPr>
        <p:spPr>
          <a:xfrm>
            <a:off x="1015489" y="1961184"/>
            <a:ext cx="28643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Paranoid skizofren, udadreagerende, voldelig</a:t>
            </a:r>
          </a:p>
        </p:txBody>
      </p:sp>
      <p:pic>
        <p:nvPicPr>
          <p:cNvPr id="23" name="Grafik 22" descr="Mand">
            <a:extLst>
              <a:ext uri="{FF2B5EF4-FFF2-40B4-BE49-F238E27FC236}">
                <a16:creationId xmlns:a16="http://schemas.microsoft.com/office/drawing/2014/main" id="{B2129CD8-8D59-438E-9DB4-04D78FF924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4447" y="4986183"/>
            <a:ext cx="1065838" cy="1065838"/>
          </a:xfrm>
          <a:prstGeom prst="rect">
            <a:avLst/>
          </a:prstGeom>
        </p:spPr>
      </p:pic>
      <p:sp>
        <p:nvSpPr>
          <p:cNvPr id="24" name="Tekstfelt 23">
            <a:extLst>
              <a:ext uri="{FF2B5EF4-FFF2-40B4-BE49-F238E27FC236}">
                <a16:creationId xmlns:a16="http://schemas.microsoft.com/office/drawing/2014/main" id="{79E0FD6E-D323-4371-9377-943BA111D2C8}"/>
              </a:ext>
            </a:extLst>
          </p:cNvPr>
          <p:cNvSpPr txBox="1"/>
          <p:nvPr/>
        </p:nvSpPr>
        <p:spPr>
          <a:xfrm>
            <a:off x="3580810" y="4163449"/>
            <a:ext cx="23570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Borger uden motivation og lovgivning uden magtbeføjelser</a:t>
            </a:r>
            <a:endPar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Grafik 29" descr="Spørgsmål">
            <a:extLst>
              <a:ext uri="{FF2B5EF4-FFF2-40B4-BE49-F238E27FC236}">
                <a16:creationId xmlns:a16="http://schemas.microsoft.com/office/drawing/2014/main" id="{3ED5ABE8-5525-476B-9C6F-2F9533994D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9327" y="4988321"/>
            <a:ext cx="1070120" cy="1070120"/>
          </a:xfrm>
          <a:prstGeom prst="rect">
            <a:avLst/>
          </a:prstGeom>
        </p:spPr>
      </p:pic>
    </p:spTree>
    <p:extLst>
      <p:ext uri="{BB962C8B-B14F-4D97-AF65-F5344CB8AC3E}">
        <p14:creationId xmlns:p14="http://schemas.microsoft.com/office/powerpoint/2010/main" val="2766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90DCB-5146-48A3-8E3C-1A919B0CF1C6}"/>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da-DK" dirty="0">
                <a:solidFill>
                  <a:schemeClr val="accent2"/>
                </a:solidFill>
              </a:rPr>
              <a:t>Annas udskrivning får konsekvenser for samarbejdet</a:t>
            </a:r>
          </a:p>
        </p:txBody>
      </p:sp>
      <p:sp>
        <p:nvSpPr>
          <p:cNvPr id="16" name="Rectangle 15">
            <a:extLst>
              <a:ext uri="{FF2B5EF4-FFF2-40B4-BE49-F238E27FC236}">
                <a16:creationId xmlns:a16="http://schemas.microsoft.com/office/drawing/2014/main" id="{EB46D928-20CF-4C1C-8208-DDCC7224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2023966"/>
            <a:ext cx="2429730" cy="189906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C2DE013-7AB0-443B-97C3-22890570C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2023965"/>
            <a:ext cx="2409816" cy="189906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E83AE91-F8F2-46F6-88F8-CAD52520E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4083898"/>
            <a:ext cx="2429730"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fik 8" descr="By">
            <a:extLst>
              <a:ext uri="{FF2B5EF4-FFF2-40B4-BE49-F238E27FC236}">
                <a16:creationId xmlns:a16="http://schemas.microsoft.com/office/drawing/2014/main" id="{6EB680B4-B36D-4C3E-90D2-AC788E98F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5381" y="2538213"/>
            <a:ext cx="1580629" cy="1580629"/>
          </a:xfrm>
          <a:prstGeom prst="rect">
            <a:avLst/>
          </a:prstGeom>
        </p:spPr>
      </p:pic>
      <p:sp>
        <p:nvSpPr>
          <p:cNvPr id="22" name="Rectangle 21">
            <a:extLst>
              <a:ext uri="{FF2B5EF4-FFF2-40B4-BE49-F238E27FC236}">
                <a16:creationId xmlns:a16="http://schemas.microsoft.com/office/drawing/2014/main" id="{EE9DCA04-0209-4A89-9CA1-8C95D074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4083898"/>
            <a:ext cx="2409816"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ktangel 2">
            <a:extLst>
              <a:ext uri="{FF2B5EF4-FFF2-40B4-BE49-F238E27FC236}">
                <a16:creationId xmlns:a16="http://schemas.microsoft.com/office/drawing/2014/main" id="{D9CEC187-DD1A-4EAF-8DA9-1D63388BFA6F}"/>
              </a:ext>
            </a:extLst>
          </p:cNvPr>
          <p:cNvSpPr/>
          <p:nvPr/>
        </p:nvSpPr>
        <p:spPr>
          <a:xfrm>
            <a:off x="6605206" y="1960418"/>
            <a:ext cx="4708555" cy="402336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E97D2C"/>
              </a:buClr>
              <a:buSzTx/>
              <a:buFontTx/>
              <a:buNone/>
              <a:tabLst/>
              <a:defRPr/>
            </a:pPr>
            <a:r>
              <a:rPr kumimoji="0" lang="da-DK"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Den gode udskrivning starter ved indskrivning:</a:t>
            </a:r>
          </a:p>
          <a:p>
            <a:pPr marL="285750" marR="0" lvl="0" indent="-285750" algn="l" defTabSz="914400" rtl="0" eaLnBrk="1" fontAlgn="auto" latinLnBrk="0" hangingPunct="1">
              <a:lnSpc>
                <a:spcPct val="9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En plan</a:t>
            </a:r>
          </a:p>
          <a:p>
            <a:pPr marL="285750" marR="0" lvl="0" indent="-285750" algn="l" defTabSz="914400" rtl="0" eaLnBrk="1" fontAlgn="auto" latinLnBrk="0" hangingPunct="1">
              <a:lnSpc>
                <a:spcPct val="9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Rettidig kommunikation mellem alle parter</a:t>
            </a:r>
          </a:p>
          <a:p>
            <a:pPr marL="285750" marR="0" lvl="0" indent="-285750" algn="l" defTabSz="914400" rtl="0" eaLnBrk="1" fontAlgn="auto" latinLnBrk="0" hangingPunct="1">
              <a:lnSpc>
                <a:spcPct val="9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Gensidig forståelse for de forskellige sektorers rammer, lovgrundlag og myndighedsansvar</a:t>
            </a:r>
          </a:p>
          <a:p>
            <a:pPr marL="0" marR="0" lvl="0" indent="0" algn="l" defTabSz="914400" rtl="0" eaLnBrk="1" fontAlgn="auto" latinLnBrk="0" hangingPunct="1">
              <a:lnSpc>
                <a:spcPct val="90000"/>
              </a:lnSpc>
              <a:spcBef>
                <a:spcPts val="0"/>
              </a:spcBef>
              <a:spcAft>
                <a:spcPts val="600"/>
              </a:spcAft>
              <a:buClr>
                <a:prstClr val="black"/>
              </a:buClr>
              <a:buSzTx/>
              <a:buFontTx/>
              <a:buNone/>
              <a:tabLst/>
              <a:defRPr/>
            </a:pPr>
            <a:endParaRPr kumimoji="0" lang="da-DK"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0"/>
              </a:spcBef>
              <a:spcAft>
                <a:spcPts val="600"/>
              </a:spcAft>
              <a:buClr>
                <a:prstClr val="black"/>
              </a:buClr>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
                <a:srgbClr val="E97D2C"/>
              </a:buClr>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11" name="Grafik 10" descr="Pil Let kurve">
            <a:extLst>
              <a:ext uri="{FF2B5EF4-FFF2-40B4-BE49-F238E27FC236}">
                <a16:creationId xmlns:a16="http://schemas.microsoft.com/office/drawing/2014/main" id="{1D9AD690-F260-4259-891E-C369D8FCD5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7546" y="4837432"/>
            <a:ext cx="1110806" cy="1110806"/>
          </a:xfrm>
          <a:prstGeom prst="rect">
            <a:avLst/>
          </a:prstGeom>
        </p:spPr>
      </p:pic>
      <p:sp>
        <p:nvSpPr>
          <p:cNvPr id="33" name="Tekstfelt 32">
            <a:extLst>
              <a:ext uri="{FF2B5EF4-FFF2-40B4-BE49-F238E27FC236}">
                <a16:creationId xmlns:a16="http://schemas.microsoft.com/office/drawing/2014/main" id="{2DCD4C98-0757-4FEA-BA28-125C5B23EC6D}"/>
              </a:ext>
            </a:extLst>
          </p:cNvPr>
          <p:cNvSpPr txBox="1"/>
          <p:nvPr/>
        </p:nvSpPr>
        <p:spPr>
          <a:xfrm>
            <a:off x="3686185" y="2012910"/>
            <a:ext cx="25618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Anna stilles af medarbejdere på afdelingen et bestemt tilbud og serviceniveau i udsigt</a:t>
            </a:r>
          </a:p>
        </p:txBody>
      </p:sp>
      <p:sp>
        <p:nvSpPr>
          <p:cNvPr id="36" name="Tekstfelt 35">
            <a:extLst>
              <a:ext uri="{FF2B5EF4-FFF2-40B4-BE49-F238E27FC236}">
                <a16:creationId xmlns:a16="http://schemas.microsoft.com/office/drawing/2014/main" id="{52095B53-8BDA-42F4-9E8E-31E40D06C355}"/>
              </a:ext>
            </a:extLst>
          </p:cNvPr>
          <p:cNvSpPr txBox="1"/>
          <p:nvPr/>
        </p:nvSpPr>
        <p:spPr>
          <a:xfrm>
            <a:off x="1097280" y="4107353"/>
            <a:ext cx="209727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Kommunen visiterer til et andet botilbud</a:t>
            </a:r>
          </a:p>
        </p:txBody>
      </p:sp>
      <p:sp>
        <p:nvSpPr>
          <p:cNvPr id="21" name="Rektangel 20">
            <a:extLst>
              <a:ext uri="{FF2B5EF4-FFF2-40B4-BE49-F238E27FC236}">
                <a16:creationId xmlns:a16="http://schemas.microsoft.com/office/drawing/2014/main" id="{A66AD990-8925-4847-BA04-082282AE4088}"/>
              </a:ext>
            </a:extLst>
          </p:cNvPr>
          <p:cNvSpPr/>
          <p:nvPr/>
        </p:nvSpPr>
        <p:spPr>
          <a:xfrm>
            <a:off x="1097280" y="2034286"/>
            <a:ext cx="226350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Anna er udredt og skal udskrives fra psykiatrien</a:t>
            </a:r>
          </a:p>
        </p:txBody>
      </p:sp>
      <p:sp>
        <p:nvSpPr>
          <p:cNvPr id="23" name="Rektangel 22">
            <a:extLst>
              <a:ext uri="{FF2B5EF4-FFF2-40B4-BE49-F238E27FC236}">
                <a16:creationId xmlns:a16="http://schemas.microsoft.com/office/drawing/2014/main" id="{8EA9CD08-9F86-45EE-9D09-F1DABABE1C06}"/>
              </a:ext>
            </a:extLst>
          </p:cNvPr>
          <p:cNvSpPr/>
          <p:nvPr/>
        </p:nvSpPr>
        <p:spPr>
          <a:xfrm>
            <a:off x="3794829" y="4118842"/>
            <a:ext cx="2460346" cy="17389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Konsekvenser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Manglende tillid til kommune/tilbud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Borger er ikke motiveret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Borger er bekymret for kvalitet i ydelsen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Grafik 23" descr="Mandlig profil">
            <a:extLst>
              <a:ext uri="{FF2B5EF4-FFF2-40B4-BE49-F238E27FC236}">
                <a16:creationId xmlns:a16="http://schemas.microsoft.com/office/drawing/2014/main" id="{840EB5C3-B4CE-4A0E-BC99-A550C27E73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3259" y="2752321"/>
            <a:ext cx="1281214" cy="1281214"/>
          </a:xfrm>
          <a:prstGeom prst="rect">
            <a:avLst/>
          </a:prstGeom>
        </p:spPr>
      </p:pic>
      <p:pic>
        <p:nvPicPr>
          <p:cNvPr id="19" name="Grafik 18" descr="Hus">
            <a:extLst>
              <a:ext uri="{FF2B5EF4-FFF2-40B4-BE49-F238E27FC236}">
                <a16:creationId xmlns:a16="http://schemas.microsoft.com/office/drawing/2014/main" id="{5900A377-3964-4711-9291-4859D0381A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86340" y="4742491"/>
            <a:ext cx="1013045" cy="1013045"/>
          </a:xfrm>
          <a:prstGeom prst="rect">
            <a:avLst/>
          </a:prstGeom>
        </p:spPr>
      </p:pic>
    </p:spTree>
    <p:extLst>
      <p:ext uri="{BB962C8B-B14F-4D97-AF65-F5344CB8AC3E}">
        <p14:creationId xmlns:p14="http://schemas.microsoft.com/office/powerpoint/2010/main" val="144365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9E4B0-A964-473B-8133-D5F8BA4ECD87}"/>
              </a:ext>
            </a:extLst>
          </p:cNvPr>
          <p:cNvSpPr>
            <a:spLocks noGrp="1"/>
          </p:cNvSpPr>
          <p:nvPr>
            <p:ph type="title"/>
          </p:nvPr>
        </p:nvSpPr>
        <p:spPr>
          <a:xfrm>
            <a:off x="761198" y="451274"/>
            <a:ext cx="10515600" cy="1325563"/>
          </a:xfrm>
        </p:spPr>
        <p:txBody>
          <a:bodyPr>
            <a:normAutofit/>
          </a:bodyPr>
          <a:lstStyle/>
          <a:p>
            <a:r>
              <a:rPr lang="da-DK" sz="4300" dirty="0">
                <a:solidFill>
                  <a:schemeClr val="accent2"/>
                </a:solidFill>
              </a:rPr>
              <a:t>Opsummering</a:t>
            </a:r>
            <a:br>
              <a:rPr lang="da-DK" dirty="0"/>
            </a:br>
            <a:endParaRPr lang="da-DK" sz="1800" dirty="0"/>
          </a:p>
        </p:txBody>
      </p:sp>
      <p:sp>
        <p:nvSpPr>
          <p:cNvPr id="4" name="Pladsholder til indhold 3">
            <a:extLst>
              <a:ext uri="{FF2B5EF4-FFF2-40B4-BE49-F238E27FC236}">
                <a16:creationId xmlns:a16="http://schemas.microsoft.com/office/drawing/2014/main" id="{EB44EC16-C0D1-488F-B444-B8050A9D7EF8}"/>
              </a:ext>
            </a:extLst>
          </p:cNvPr>
          <p:cNvSpPr>
            <a:spLocks noGrp="1"/>
          </p:cNvSpPr>
          <p:nvPr>
            <p:ph idx="1"/>
          </p:nvPr>
        </p:nvSpPr>
        <p:spPr>
          <a:xfrm>
            <a:off x="838254" y="1990697"/>
            <a:ext cx="10058400" cy="4023360"/>
          </a:xfrm>
        </p:spPr>
        <p:txBody>
          <a:bodyPr/>
          <a:lstStyle/>
          <a:p>
            <a:pPr>
              <a:buFont typeface="Arial" panose="020B0604020202020204" pitchFamily="34" charset="0"/>
              <a:buChar char="•"/>
            </a:pPr>
            <a:r>
              <a:rPr lang="da-DK" dirty="0"/>
              <a:t> Stor aktivitetsstigning på det kommunale sociale område i løbet af de sidste 5 år</a:t>
            </a:r>
          </a:p>
          <a:p>
            <a:pPr>
              <a:buFont typeface="Arial" panose="020B0604020202020204" pitchFamily="34" charset="0"/>
              <a:buChar char="•"/>
            </a:pPr>
            <a:r>
              <a:rPr lang="da-DK" dirty="0"/>
              <a:t> 80 % af aktivitetsstigningen skyldes borgere med psykiatriske lidelser</a:t>
            </a:r>
          </a:p>
          <a:p>
            <a:pPr>
              <a:buFont typeface="Arial" panose="020B0604020202020204" pitchFamily="34" charset="0"/>
              <a:buChar char="•"/>
            </a:pPr>
            <a:r>
              <a:rPr lang="da-DK" dirty="0"/>
              <a:t> Aktivitetsstigningen ses især i forhold til ydelser i den ”lette ende”, men kommunerne oplever at nogle få dyre enkeltsager belaster det samlede økonomiske billede</a:t>
            </a:r>
          </a:p>
          <a:p>
            <a:pPr>
              <a:buFont typeface="Arial" panose="020B0604020202020204" pitchFamily="34" charset="0"/>
              <a:buChar char="•"/>
            </a:pPr>
            <a:r>
              <a:rPr lang="da-DK" dirty="0"/>
              <a:t>Flere med psykiatriske diagnoser fastholdes i beskæftigelse, men der er potentiale for fremtidig tilknytning til arbejdsmarkedet for en stor gruppe borgere</a:t>
            </a:r>
          </a:p>
          <a:p>
            <a:pPr>
              <a:buFont typeface="Arial" panose="020B0604020202020204" pitchFamily="34" charset="0"/>
              <a:buChar char="•"/>
            </a:pPr>
            <a:endParaRPr lang="da-DK" dirty="0"/>
          </a:p>
          <a:p>
            <a:pPr>
              <a:buFont typeface="Arial" panose="020B0604020202020204" pitchFamily="34" charset="0"/>
              <a:buChar char="•"/>
            </a:pPr>
            <a:r>
              <a:rPr lang="da-DK" i="1" dirty="0"/>
              <a:t>Det er i samarbejdet på tværs af sektorerne, at vi sammen med borgeren skal og kan lykkes.</a:t>
            </a:r>
          </a:p>
        </p:txBody>
      </p:sp>
    </p:spTree>
    <p:extLst>
      <p:ext uri="{BB962C8B-B14F-4D97-AF65-F5344CB8AC3E}">
        <p14:creationId xmlns:p14="http://schemas.microsoft.com/office/powerpoint/2010/main" val="342701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90DCB-5146-48A3-8E3C-1A919B0CF1C6}"/>
              </a:ext>
            </a:extLst>
          </p:cNvPr>
          <p:cNvSpPr>
            <a:spLocks noGrp="1"/>
          </p:cNvSpPr>
          <p:nvPr>
            <p:ph type="title"/>
          </p:nvPr>
        </p:nvSpPr>
        <p:spPr>
          <a:xfrm>
            <a:off x="1097280" y="286603"/>
            <a:ext cx="10058400" cy="1450757"/>
          </a:xfrm>
        </p:spPr>
        <p:txBody>
          <a:bodyPr>
            <a:normAutofit/>
          </a:bodyPr>
          <a:lstStyle/>
          <a:p>
            <a:r>
              <a:rPr lang="da-DK" dirty="0">
                <a:solidFill>
                  <a:srgbClr val="002060"/>
                </a:solidFill>
              </a:rPr>
              <a:t>Paneldebat</a:t>
            </a:r>
          </a:p>
        </p:txBody>
      </p:sp>
      <p:sp>
        <p:nvSpPr>
          <p:cNvPr id="13" name="Tekstfelt 12">
            <a:extLst>
              <a:ext uri="{FF2B5EF4-FFF2-40B4-BE49-F238E27FC236}">
                <a16:creationId xmlns:a16="http://schemas.microsoft.com/office/drawing/2014/main" id="{45C45DBB-7374-4023-A0A1-C043119AE911}"/>
              </a:ext>
            </a:extLst>
          </p:cNvPr>
          <p:cNvSpPr txBox="1"/>
          <p:nvPr/>
        </p:nvSpPr>
        <p:spPr>
          <a:xfrm>
            <a:off x="1097280" y="1945871"/>
            <a:ext cx="11328070" cy="4355038"/>
          </a:xfrm>
          <a:prstGeom prst="rect">
            <a:avLst/>
          </a:prstGeom>
          <a:noFill/>
        </p:spPr>
        <p:txBody>
          <a:bodyPr wrap="square" rtlCol="0">
            <a:spAutoFit/>
          </a:body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da-DK"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endParaRPr>
          </a:p>
          <a:p>
            <a:pPr marL="514350" marR="0" lvl="0" indent="-514350" algn="l" defTabSz="914400" rtl="0" eaLnBrk="1" fontAlgn="auto" latinLnBrk="0" hangingPunct="1">
              <a:lnSpc>
                <a:spcPct val="85000"/>
              </a:lnSpc>
              <a:spcBef>
                <a:spcPct val="0"/>
              </a:spcBef>
              <a:spcAft>
                <a:spcPts val="0"/>
              </a:spcAft>
              <a:buClrTx/>
              <a:buSzTx/>
              <a:buFontTx/>
              <a:buAutoNum type="arabicParenR"/>
              <a:tabLst/>
              <a:defRPr/>
            </a:pPr>
            <a:r>
              <a:rPr kumimoji="0" lang="da-DK"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t>Hvad skal der til for at styrke det tværsektorielle samarbejde – set fra </a:t>
            </a:r>
          </a:p>
          <a:p>
            <a:pPr marR="0" lvl="0" algn="l" defTabSz="914400" rtl="0" eaLnBrk="1" fontAlgn="auto" latinLnBrk="0" hangingPunct="1">
              <a:lnSpc>
                <a:spcPct val="85000"/>
              </a:lnSpc>
              <a:spcBef>
                <a:spcPct val="0"/>
              </a:spcBef>
              <a:spcAft>
                <a:spcPts val="0"/>
              </a:spcAft>
              <a:buClrTx/>
              <a:buSzTx/>
              <a:tabLst/>
              <a:defRPr/>
            </a:pPr>
            <a:r>
              <a:rPr kumimoji="0" lang="da-DK"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t>din stol?</a:t>
            </a:r>
          </a:p>
          <a:p>
            <a:pPr marL="0" marR="0" lvl="0" indent="0" algn="l" defTabSz="914400" rtl="0" eaLnBrk="1" fontAlgn="auto" latinLnBrk="0" hangingPunct="1">
              <a:lnSpc>
                <a:spcPct val="85000"/>
              </a:lnSpc>
              <a:spcBef>
                <a:spcPct val="0"/>
              </a:spcBef>
              <a:spcAft>
                <a:spcPts val="0"/>
              </a:spcAft>
              <a:buClrTx/>
              <a:buSzTx/>
              <a:buFontTx/>
              <a:buNone/>
              <a:tabLst/>
              <a:defRPr/>
            </a:pPr>
            <a:br>
              <a:rPr kumimoji="0" lang="da-DK"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da-DK"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t>2) Eksempler på løsningsforslag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20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da-DK" sz="2000" b="0"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Panelet:</a:t>
            </a:r>
          </a:p>
          <a:p>
            <a:pPr marL="342900" marR="0" lvl="0" indent="-342900" algn="l" defTabSz="914400" rtl="0" eaLnBrk="1" fontAlgn="auto" latinLnBrk="0" hangingPunct="1">
              <a:lnSpc>
                <a:spcPct val="100000"/>
              </a:lnSpc>
              <a:spcBef>
                <a:spcPts val="0"/>
              </a:spcBef>
              <a:spcAft>
                <a:spcPts val="0"/>
              </a:spcAft>
              <a:buClr>
                <a:srgbClr val="E97D2C"/>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Susanne Jensen, Klinikchef, Klinik Psykiatri Nord</a:t>
            </a:r>
          </a:p>
          <a:p>
            <a:pPr marL="342900" marR="0" lvl="0" indent="-342900" algn="l" defTabSz="914400" rtl="0" eaLnBrk="1" fontAlgn="auto" latinLnBrk="0" hangingPunct="1">
              <a:lnSpc>
                <a:spcPct val="100000"/>
              </a:lnSpc>
              <a:spcBef>
                <a:spcPts val="0"/>
              </a:spcBef>
              <a:spcAft>
                <a:spcPts val="0"/>
              </a:spcAft>
              <a:buClr>
                <a:srgbClr val="E97D2C"/>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Kit Borup, Psykiatri og Handicapchef, Mariagerfjord Kommune</a:t>
            </a:r>
          </a:p>
          <a:p>
            <a:pPr marL="342900" marR="0" lvl="0" indent="-342900" algn="l" defTabSz="914400" rtl="0" eaLnBrk="1" fontAlgn="auto" latinLnBrk="0" hangingPunct="1">
              <a:lnSpc>
                <a:spcPct val="100000"/>
              </a:lnSpc>
              <a:spcBef>
                <a:spcPts val="0"/>
              </a:spcBef>
              <a:spcAft>
                <a:spcPts val="0"/>
              </a:spcAft>
              <a:buClr>
                <a:srgbClr val="E97D2C"/>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Jannie Knudsen, Sundheds- og Arbejdsmarkedschef, Jammerbugt Kommune</a:t>
            </a:r>
          </a:p>
          <a:p>
            <a:pPr marL="342900" marR="0" lvl="0" indent="-342900" algn="l" defTabSz="914400" rtl="0" eaLnBrk="1" fontAlgn="auto" latinLnBrk="0" hangingPunct="1">
              <a:lnSpc>
                <a:spcPct val="100000"/>
              </a:lnSpc>
              <a:spcBef>
                <a:spcPts val="0"/>
              </a:spcBef>
              <a:spcAft>
                <a:spcPts val="0"/>
              </a:spcAft>
              <a:buClr>
                <a:srgbClr val="E97D2C"/>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Niels Kronborg, Vicepolitiinspektør, Nordjyllands Politi</a:t>
            </a:r>
          </a:p>
          <a:p>
            <a:pPr marL="342900" marR="0" lvl="0" indent="-342900" algn="l" defTabSz="914400" rtl="0" eaLnBrk="1" fontAlgn="auto" latinLnBrk="0" hangingPunct="1">
              <a:lnSpc>
                <a:spcPct val="100000"/>
              </a:lnSpc>
              <a:spcBef>
                <a:spcPts val="0"/>
              </a:spcBef>
              <a:spcAft>
                <a:spcPts val="0"/>
              </a:spcAft>
              <a:buClr>
                <a:srgbClr val="E97D2C"/>
              </a:buClr>
              <a:buSzTx/>
              <a:buFont typeface="Arial" panose="020B0604020202020204" pitchFamily="34" charset="0"/>
              <a:buChar char="•"/>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Charlotte Lønskov, praktiserende læge, PLO-Nordjylland</a:t>
            </a:r>
          </a:p>
        </p:txBody>
      </p:sp>
    </p:spTree>
    <p:extLst>
      <p:ext uri="{BB962C8B-B14F-4D97-AF65-F5344CB8AC3E}">
        <p14:creationId xmlns:p14="http://schemas.microsoft.com/office/powerpoint/2010/main" val="3791131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90E4A5-247F-4C1A-84B3-1C1650C4AD73}"/>
              </a:ext>
            </a:extLst>
          </p:cNvPr>
          <p:cNvSpPr>
            <a:spLocks noGrp="1"/>
          </p:cNvSpPr>
          <p:nvPr>
            <p:ph type="ctrTitle"/>
          </p:nvPr>
        </p:nvSpPr>
        <p:spPr>
          <a:xfrm>
            <a:off x="1196622" y="1645920"/>
            <a:ext cx="9612176" cy="3566160"/>
          </a:xfrm>
        </p:spPr>
        <p:txBody>
          <a:bodyPr>
            <a:normAutofit fontScale="90000"/>
          </a:bodyPr>
          <a:lstStyle/>
          <a:p>
            <a:r>
              <a:rPr lang="da-DK" sz="6700" b="1" dirty="0">
                <a:solidFill>
                  <a:schemeClr val="accent1"/>
                </a:solidFill>
              </a:rPr>
              <a:t>Konkrete indsatser der har givet gode resultater</a:t>
            </a:r>
            <a:br>
              <a:rPr lang="da-DK" sz="5400" dirty="0">
                <a:solidFill>
                  <a:schemeClr val="accent1"/>
                </a:solidFill>
              </a:rPr>
            </a:br>
            <a:br>
              <a:rPr lang="da-DK" sz="5400" dirty="0">
                <a:solidFill>
                  <a:schemeClr val="accent1"/>
                </a:solidFill>
              </a:rPr>
            </a:br>
            <a:br>
              <a:rPr lang="da-DK" sz="4400" dirty="0"/>
            </a:br>
            <a:br>
              <a:rPr lang="da-DK" sz="4400" dirty="0"/>
            </a:br>
            <a:r>
              <a:rPr lang="da-DK" sz="4400" dirty="0">
                <a:solidFill>
                  <a:schemeClr val="accent2"/>
                </a:solidFill>
              </a:rPr>
              <a:t>- Præsentation af 3 eksempler</a:t>
            </a:r>
          </a:p>
        </p:txBody>
      </p:sp>
    </p:spTree>
    <p:extLst>
      <p:ext uri="{BB962C8B-B14F-4D97-AF65-F5344CB8AC3E}">
        <p14:creationId xmlns:p14="http://schemas.microsoft.com/office/powerpoint/2010/main" val="91947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2" y="-936173"/>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54687C"/>
              </a:solidFill>
              <a:effectLst/>
              <a:uLnTx/>
              <a:uFillTx/>
              <a:latin typeface="Arial"/>
              <a:ea typeface="+mn-ea"/>
              <a:cs typeface="Aria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SecondaryColor"/>
          <p:cNvSpPr/>
          <p:nvPr/>
        </p:nvSpPr>
        <p:spPr>
          <a:xfrm>
            <a:off x="0" y="5496866"/>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7" name="(n) 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1" name="LogoPPT_bmk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617" y="5810400"/>
            <a:ext cx="4756183" cy="720000"/>
          </a:xfrm>
          <a:prstGeom prst="rect">
            <a:avLst/>
          </a:prstGeom>
        </p:spPr>
      </p:pic>
      <p:sp>
        <p:nvSpPr>
          <p:cNvPr id="2" name="Titel 1"/>
          <p:cNvSpPr>
            <a:spLocks noGrp="1"/>
          </p:cNvSpPr>
          <p:nvPr>
            <p:ph type="ctrTitle"/>
          </p:nvPr>
        </p:nvSpPr>
        <p:spPr>
          <a:xfrm>
            <a:off x="765175" y="5644257"/>
            <a:ext cx="6408510" cy="665532"/>
          </a:xfrm>
        </p:spPr>
        <p:txBody>
          <a:bodyPr/>
          <a:lstStyle/>
          <a:p>
            <a:r>
              <a:rPr lang="da-DK" dirty="0"/>
              <a:t>Oplæg til temadagen: Sammen om en bedre fremtid for borgere med psykiatriske lidelser</a:t>
            </a:r>
          </a:p>
        </p:txBody>
      </p:sp>
      <p:sp>
        <p:nvSpPr>
          <p:cNvPr id="12" name="Titel 1"/>
          <p:cNvSpPr txBox="1">
            <a:spLocks/>
          </p:cNvSpPr>
          <p:nvPr/>
        </p:nvSpPr>
        <p:spPr>
          <a:xfrm>
            <a:off x="1776814" y="2199861"/>
            <a:ext cx="8638371" cy="1103954"/>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000" b="1" kern="1200" cap="all" spc="200" baseline="0">
                <a:solidFill>
                  <a:srgbClr val="FFFFFF"/>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da-DK" sz="3800" b="1" i="0" u="none" strike="noStrike" kern="1200" cap="all" spc="200" normalizeH="0" baseline="0" noProof="0" dirty="0">
                <a:ln>
                  <a:noFill/>
                </a:ln>
                <a:solidFill>
                  <a:srgbClr val="FFFFFF"/>
                </a:solidFill>
                <a:effectLst/>
                <a:uLnTx/>
                <a:uFillTx/>
                <a:latin typeface="Arial"/>
                <a:ea typeface="+mj-ea"/>
                <a:cs typeface="Arial"/>
              </a:rPr>
              <a:t>Afprøvning af en fremskudt regional funktion i børne- og ungdomspsykiatrien</a:t>
            </a:r>
          </a:p>
        </p:txBody>
      </p:sp>
    </p:spTree>
    <p:extLst>
      <p:ext uri="{BB962C8B-B14F-4D97-AF65-F5344CB8AC3E}">
        <p14:creationId xmlns:p14="http://schemas.microsoft.com/office/powerpoint/2010/main" val="745800560"/>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2C5BD-DE2B-43F6-A87D-C85F51C0D339}"/>
              </a:ext>
            </a:extLst>
          </p:cNvPr>
          <p:cNvSpPr>
            <a:spLocks noGrp="1"/>
          </p:cNvSpPr>
          <p:nvPr>
            <p:ph type="title"/>
          </p:nvPr>
        </p:nvSpPr>
        <p:spPr/>
        <p:txBody>
          <a:bodyPr/>
          <a:lstStyle/>
          <a:p>
            <a:r>
              <a:rPr lang="da-DK" dirty="0"/>
              <a:t>Overordnet ramme for projektet</a:t>
            </a:r>
          </a:p>
        </p:txBody>
      </p:sp>
      <p:sp>
        <p:nvSpPr>
          <p:cNvPr id="3" name="Pladsholder til indhold 2">
            <a:extLst>
              <a:ext uri="{FF2B5EF4-FFF2-40B4-BE49-F238E27FC236}">
                <a16:creationId xmlns:a16="http://schemas.microsoft.com/office/drawing/2014/main" id="{0F793389-FFBE-43E7-BFD7-F6FC11C48E3D}"/>
              </a:ext>
            </a:extLst>
          </p:cNvPr>
          <p:cNvSpPr>
            <a:spLocks noGrp="1"/>
          </p:cNvSpPr>
          <p:nvPr>
            <p:ph idx="1"/>
          </p:nvPr>
        </p:nvSpPr>
        <p:spPr/>
        <p:txBody>
          <a:bodyPr/>
          <a:lstStyle/>
          <a:p>
            <a:pPr marL="0" indent="0">
              <a:buNone/>
            </a:pPr>
            <a:r>
              <a:rPr lang="da-DK" b="1" dirty="0"/>
              <a:t>Satspuljeprojekt på baggrund af midler fra Sundhedsstyrelsen: ‘Afprøvning af en fremskudt regional funktion i Børne- og Ungdomspsykiatrien i Nordjylland’</a:t>
            </a:r>
          </a:p>
          <a:p>
            <a:r>
              <a:rPr lang="da-DK" dirty="0"/>
              <a:t>Overordnet målgruppe: Børn og unge, der udviser lettere tegn på psykisk mistrivsel/lidelse</a:t>
            </a:r>
          </a:p>
          <a:p>
            <a:r>
              <a:rPr lang="da-DK" dirty="0"/>
              <a:t>Formål: At understøtte at børn og unge med psykisk lidelse i let grad får en tidlig, intensiv, tværsektoriel indsats i nærmiljøet</a:t>
            </a:r>
          </a:p>
          <a:p>
            <a:r>
              <a:rPr lang="da-DK" dirty="0"/>
              <a:t>Målsætning: 1) at styrke tværsektorielle samarbejdsstrukturer og 2) at styrke kompetencer i primærsektoren i forhold til opsporing og tidlig indsats i nærmiljøet</a:t>
            </a:r>
          </a:p>
          <a:p>
            <a:r>
              <a:rPr lang="da-DK" dirty="0"/>
              <a:t>Primære aktører: Børne- og Ungdomspsykiatrien i Region Nordjylland, almen praksis og de 11 nordjyske kommuner</a:t>
            </a:r>
          </a:p>
          <a:p>
            <a:r>
              <a:rPr lang="da-DK" dirty="0"/>
              <a:t>Der er afsat ca. 18,7 mio. kr. i perioden frem til udgangen af 2021</a:t>
            </a:r>
          </a:p>
          <a:p>
            <a:endParaRPr lang="da-DK" dirty="0"/>
          </a:p>
        </p:txBody>
      </p:sp>
    </p:spTree>
    <p:extLst>
      <p:ext uri="{BB962C8B-B14F-4D97-AF65-F5344CB8AC3E}">
        <p14:creationId xmlns:p14="http://schemas.microsoft.com/office/powerpoint/2010/main" val="3062052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30087" y="808383"/>
            <a:ext cx="10656888" cy="630030"/>
          </a:xfrm>
        </p:spPr>
        <p:txBody>
          <a:bodyPr/>
          <a:lstStyle/>
          <a:p>
            <a:r>
              <a:rPr lang="da-DK" sz="2800" dirty="0"/>
              <a:t>TUT - Hvem er vi? </a:t>
            </a:r>
          </a:p>
        </p:txBody>
      </p:sp>
      <p:sp>
        <p:nvSpPr>
          <p:cNvPr id="3" name="Pladsholder til indhold 2"/>
          <p:cNvSpPr>
            <a:spLocks noGrp="1"/>
          </p:cNvSpPr>
          <p:nvPr>
            <p:ph idx="4294967295"/>
          </p:nvPr>
        </p:nvSpPr>
        <p:spPr>
          <a:xfrm>
            <a:off x="755650" y="2033588"/>
            <a:ext cx="11436350" cy="4824412"/>
          </a:xfrm>
        </p:spPr>
        <p:txBody>
          <a:bodyPr/>
          <a:lstStyle/>
          <a:p>
            <a:pPr marL="0" indent="0">
              <a:spcBef>
                <a:spcPts val="0"/>
              </a:spcBef>
              <a:spcAft>
                <a:spcPts val="600"/>
              </a:spcAft>
              <a:buNone/>
            </a:pPr>
            <a:r>
              <a:rPr lang="da-DK" b="1" dirty="0"/>
              <a:t>Tværfagligt Udgående Team (TUT) i Børne- og Ungdomspsykiatrien består af:</a:t>
            </a:r>
          </a:p>
          <a:p>
            <a:pPr marL="0" indent="0">
              <a:spcBef>
                <a:spcPts val="0"/>
              </a:spcBef>
              <a:spcAft>
                <a:spcPts val="600"/>
              </a:spcAft>
              <a:buNone/>
            </a:pPr>
            <a:endParaRPr lang="da-DK" b="1" dirty="0"/>
          </a:p>
          <a:p>
            <a:pPr>
              <a:lnSpc>
                <a:spcPct val="150000"/>
              </a:lnSpc>
              <a:spcBef>
                <a:spcPts val="0"/>
              </a:spcBef>
            </a:pPr>
            <a:r>
              <a:rPr lang="da-DK" dirty="0"/>
              <a:t>to socialrådgivere</a:t>
            </a:r>
          </a:p>
          <a:p>
            <a:pPr>
              <a:lnSpc>
                <a:spcPct val="150000"/>
              </a:lnSpc>
              <a:spcBef>
                <a:spcPts val="0"/>
              </a:spcBef>
            </a:pPr>
            <a:r>
              <a:rPr lang="da-DK" dirty="0"/>
              <a:t>en specialpsykolog</a:t>
            </a:r>
          </a:p>
          <a:p>
            <a:pPr>
              <a:lnSpc>
                <a:spcPct val="150000"/>
              </a:lnSpc>
              <a:spcBef>
                <a:spcPts val="0"/>
              </a:spcBef>
            </a:pPr>
            <a:r>
              <a:rPr lang="da-DK" dirty="0"/>
              <a:t>en speciallæge i psykiatri</a:t>
            </a:r>
          </a:p>
          <a:p>
            <a:pPr>
              <a:lnSpc>
                <a:spcPct val="150000"/>
              </a:lnSpc>
              <a:spcBef>
                <a:spcPts val="0"/>
              </a:spcBef>
            </a:pPr>
            <a:r>
              <a:rPr lang="da-DK" dirty="0"/>
              <a:t>en lægesekretær. </a:t>
            </a:r>
          </a:p>
          <a:p>
            <a:pPr marL="0" indent="0">
              <a:spcBef>
                <a:spcPts val="0"/>
              </a:spcBef>
              <a:buNone/>
            </a:pPr>
            <a:endParaRPr lang="da-DK" sz="1600" dirty="0"/>
          </a:p>
          <a:p>
            <a:endParaRPr lang="da-DK" sz="1600" b="1" dirty="0"/>
          </a:p>
        </p:txBody>
      </p:sp>
      <p:pic>
        <p:nvPicPr>
          <p:cNvPr id="4" name="Billede 3" descr="Se kildebilledet"/>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148" t="1978" r="18349" b="1679"/>
          <a:stretch/>
        </p:blipFill>
        <p:spPr bwMode="auto">
          <a:xfrm>
            <a:off x="7498949" y="2876315"/>
            <a:ext cx="2097405" cy="29076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6942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B3D8D-B831-4350-9ECC-754BB1F9B0F3}"/>
              </a:ext>
            </a:extLst>
          </p:cNvPr>
          <p:cNvSpPr>
            <a:spLocks noGrp="1"/>
          </p:cNvSpPr>
          <p:nvPr>
            <p:ph type="title"/>
          </p:nvPr>
        </p:nvSpPr>
        <p:spPr/>
        <p:txBody>
          <a:bodyPr/>
          <a:lstStyle/>
          <a:p>
            <a:r>
              <a:rPr lang="da-DK" dirty="0"/>
              <a:t>Aktiviteter: Afprøvning af Fremskudt regional funktion</a:t>
            </a:r>
          </a:p>
        </p:txBody>
      </p:sp>
      <p:sp>
        <p:nvSpPr>
          <p:cNvPr id="3" name="Pladsholder til indhold 2">
            <a:extLst>
              <a:ext uri="{FF2B5EF4-FFF2-40B4-BE49-F238E27FC236}">
                <a16:creationId xmlns:a16="http://schemas.microsoft.com/office/drawing/2014/main" id="{AC11D696-1CB6-4A59-8820-399EDF145A66}"/>
              </a:ext>
            </a:extLst>
          </p:cNvPr>
          <p:cNvSpPr>
            <a:spLocks noGrp="1"/>
          </p:cNvSpPr>
          <p:nvPr>
            <p:ph idx="1"/>
          </p:nvPr>
        </p:nvSpPr>
        <p:spPr>
          <a:xfrm>
            <a:off x="765175" y="1638696"/>
            <a:ext cx="5157788" cy="4823986"/>
          </a:xfrm>
        </p:spPr>
        <p:txBody>
          <a:bodyPr/>
          <a:lstStyle/>
          <a:p>
            <a:pPr marL="187200" lvl="1" indent="0">
              <a:buNone/>
            </a:pPr>
            <a:r>
              <a:rPr lang="da-DK" b="1" dirty="0"/>
              <a:t>Aktiviteter i regi af Tværfagligt Udgående Team (TUT)</a:t>
            </a:r>
          </a:p>
          <a:p>
            <a:pPr lvl="1"/>
            <a:r>
              <a:rPr lang="da-DK" sz="1800" dirty="0"/>
              <a:t>Sparringsmøder i kommunerne for professionelle og evt. almen praksis, hvor TUT giver psykiatrifaglig sparring på konkrete sager</a:t>
            </a:r>
          </a:p>
          <a:p>
            <a:pPr lvl="1"/>
            <a:r>
              <a:rPr lang="da-DK" sz="1800" dirty="0"/>
              <a:t>Netværksmøder i kommunerne, hvor TUT giver psykiatrifaglig sparring</a:t>
            </a:r>
          </a:p>
          <a:p>
            <a:pPr lvl="1"/>
            <a:r>
              <a:rPr lang="da-DK" sz="1800" dirty="0"/>
              <a:t>Supervisionsnetværk for visiterende psykologer i kommunen, hvor TUT yder sagssupervision på medbragte henvisningssager</a:t>
            </a:r>
          </a:p>
          <a:p>
            <a:pPr lvl="1"/>
            <a:r>
              <a:rPr lang="da-DK" sz="1800" dirty="0"/>
              <a:t>Undervisningsdage i kommunerne, hvor TUT/ Børne- og Ungdomspsykiatrien underviser indenfor et psykiatrifagligt emne</a:t>
            </a:r>
            <a:endParaRPr lang="da-DK" sz="1400" dirty="0"/>
          </a:p>
        </p:txBody>
      </p:sp>
      <p:sp>
        <p:nvSpPr>
          <p:cNvPr id="4" name="Pladsholder til indhold 3">
            <a:extLst>
              <a:ext uri="{FF2B5EF4-FFF2-40B4-BE49-F238E27FC236}">
                <a16:creationId xmlns:a16="http://schemas.microsoft.com/office/drawing/2014/main" id="{6A479E44-5358-44C9-82B4-A4A505050BD3}"/>
              </a:ext>
            </a:extLst>
          </p:cNvPr>
          <p:cNvSpPr>
            <a:spLocks noGrp="1"/>
          </p:cNvSpPr>
          <p:nvPr>
            <p:ph sz="quarter" idx="13"/>
          </p:nvPr>
        </p:nvSpPr>
        <p:spPr/>
        <p:txBody>
          <a:bodyPr/>
          <a:lstStyle/>
          <a:p>
            <a:pPr marL="0" indent="0" fontAlgn="ctr">
              <a:buNone/>
            </a:pPr>
            <a:r>
              <a:rPr lang="da-DK" b="1" dirty="0"/>
              <a:t>Yderligere aktiviteter i projektet:  </a:t>
            </a:r>
          </a:p>
          <a:p>
            <a:r>
              <a:rPr lang="da-DK" sz="1800" dirty="0"/>
              <a:t>9 tværsektorielle temadage i projektperioden (3 hører under et beslægtet satspuljeprojektet omkring forløbsprogrammer)</a:t>
            </a:r>
          </a:p>
          <a:p>
            <a:r>
              <a:rPr lang="da-DK" sz="1800" dirty="0"/>
              <a:t>Praktik/studieophold på tværs af kommuner og Børne- og Ungdomspsykiatrien</a:t>
            </a:r>
          </a:p>
        </p:txBody>
      </p:sp>
    </p:spTree>
    <p:extLst>
      <p:ext uri="{BB962C8B-B14F-4D97-AF65-F5344CB8AC3E}">
        <p14:creationId xmlns:p14="http://schemas.microsoft.com/office/powerpoint/2010/main" val="372681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963" y="124980"/>
            <a:ext cx="10515600" cy="1325563"/>
          </a:xfrm>
        </p:spPr>
        <p:txBody>
          <a:bodyPr>
            <a:normAutofit/>
          </a:bodyPr>
          <a:lstStyle/>
          <a:p>
            <a:r>
              <a:rPr lang="da-DK" sz="4000" b="1" dirty="0">
                <a:latin typeface="+mn-lt"/>
              </a:rPr>
              <a:t>Psykiatrien er udfordret</a:t>
            </a:r>
            <a:br>
              <a:rPr lang="da-DK" sz="3600" b="1" dirty="0">
                <a:latin typeface="+mn-lt"/>
              </a:rPr>
            </a:br>
            <a:endParaRPr lang="da-DK" sz="3600" b="1" dirty="0">
              <a:latin typeface="+mn-lt"/>
            </a:endParaRPr>
          </a:p>
        </p:txBody>
      </p:sp>
      <p:sp>
        <p:nvSpPr>
          <p:cNvPr id="3" name="Pladsholder til indhold 2"/>
          <p:cNvSpPr>
            <a:spLocks noGrp="1"/>
          </p:cNvSpPr>
          <p:nvPr>
            <p:ph idx="1"/>
          </p:nvPr>
        </p:nvSpPr>
        <p:spPr>
          <a:xfrm>
            <a:off x="760939" y="1017007"/>
            <a:ext cx="6115310" cy="4823986"/>
          </a:xfrm>
        </p:spPr>
        <p:txBody>
          <a:bodyPr>
            <a:noAutofit/>
          </a:bodyPr>
          <a:lstStyle/>
          <a:p>
            <a:pPr marL="0" indent="0">
              <a:buNone/>
            </a:pPr>
            <a:r>
              <a:rPr lang="da-DK" sz="2000" b="1" dirty="0"/>
              <a:t>Antallet af patienter i psykiatrien i Danmark er generelt steget med 30% i perioden 2010 til 2016:</a:t>
            </a:r>
          </a:p>
          <a:p>
            <a:r>
              <a:rPr lang="da-DK" sz="2000" b="1" dirty="0"/>
              <a:t>27% i voksenpsykiatrien</a:t>
            </a:r>
          </a:p>
          <a:p>
            <a:r>
              <a:rPr lang="da-DK" sz="2000" b="1" dirty="0"/>
              <a:t>45% i børne- og ungdomspsykiatrien</a:t>
            </a:r>
          </a:p>
          <a:p>
            <a:pPr marL="0" indent="0">
              <a:spcBef>
                <a:spcPts val="0"/>
              </a:spcBef>
              <a:buNone/>
            </a:pPr>
            <a:r>
              <a:rPr lang="da-DK" sz="2000" b="1" dirty="0">
                <a:solidFill>
                  <a:schemeClr val="bg2">
                    <a:lumMod val="25000"/>
                    <a:lumOff val="75000"/>
                  </a:schemeClr>
                </a:solidFill>
              </a:rPr>
              <a:t>   </a:t>
            </a:r>
            <a:r>
              <a:rPr lang="da-DK" sz="2000" b="1" dirty="0">
                <a:solidFill>
                  <a:schemeClr val="bg1"/>
                </a:solidFill>
              </a:rPr>
              <a:t>_____________________</a:t>
            </a:r>
          </a:p>
          <a:p>
            <a:pPr marL="0" indent="0">
              <a:buNone/>
            </a:pPr>
            <a:r>
              <a:rPr lang="da-DK" sz="2000" b="1" dirty="0">
                <a:solidFill>
                  <a:schemeClr val="bg1"/>
                </a:solidFill>
              </a:rPr>
              <a:t>Antallet af patienter i Psykiatrien i Region Nordjylland er steget med 47% i samme periode:</a:t>
            </a:r>
          </a:p>
          <a:p>
            <a:r>
              <a:rPr lang="da-DK" sz="2000" b="1" dirty="0">
                <a:solidFill>
                  <a:schemeClr val="bg1"/>
                </a:solidFill>
              </a:rPr>
              <a:t>41% i voksenpsykiatrien</a:t>
            </a:r>
          </a:p>
          <a:p>
            <a:r>
              <a:rPr lang="da-DK" sz="2000" b="1" dirty="0">
                <a:solidFill>
                  <a:schemeClr val="bg1"/>
                </a:solidFill>
              </a:rPr>
              <a:t>110% i børne- og ungdomspsykiatrien</a:t>
            </a:r>
          </a:p>
          <a:p>
            <a:pPr marL="187200" lvl="1" indent="0">
              <a:spcBef>
                <a:spcPts val="0"/>
              </a:spcBef>
              <a:buNone/>
            </a:pPr>
            <a:r>
              <a:rPr lang="da-DK" sz="2000" b="1" dirty="0">
                <a:solidFill>
                  <a:schemeClr val="bg1"/>
                </a:solidFill>
              </a:rPr>
              <a:t>_____________________</a:t>
            </a:r>
          </a:p>
          <a:p>
            <a:pPr marL="0" indent="0">
              <a:buNone/>
            </a:pPr>
            <a:r>
              <a:rPr lang="da-DK" sz="2000" b="1" dirty="0">
                <a:solidFill>
                  <a:schemeClr val="bg1"/>
                </a:solidFill>
              </a:rPr>
              <a:t>I perioden 2016-2018 er antallet af patienter i Psykiatrien i Region Nordjylland steget med 8%: </a:t>
            </a:r>
          </a:p>
          <a:p>
            <a:r>
              <a:rPr lang="da-DK" sz="2000" b="1" dirty="0">
                <a:solidFill>
                  <a:schemeClr val="bg1"/>
                </a:solidFill>
              </a:rPr>
              <a:t>3% i voksenpsykiatrien</a:t>
            </a:r>
          </a:p>
          <a:p>
            <a:r>
              <a:rPr lang="da-DK" sz="2000" b="1" dirty="0">
                <a:solidFill>
                  <a:schemeClr val="bg1"/>
                </a:solidFill>
              </a:rPr>
              <a:t>31% i børne- og ungdomspsykiatrien</a:t>
            </a:r>
          </a:p>
          <a:p>
            <a:endParaRPr lang="da-DK" sz="2400" b="1" dirty="0">
              <a:solidFill>
                <a:schemeClr val="bg1"/>
              </a:solidFill>
            </a:endParaRPr>
          </a:p>
        </p:txBody>
      </p:sp>
      <p:pic>
        <p:nvPicPr>
          <p:cNvPr id="5" name="Pladsholder til indhold 4"/>
          <p:cNvPicPr>
            <a:picLocks noGrp="1" noChangeAspect="1"/>
          </p:cNvPicPr>
          <p:nvPr>
            <p:ph sz="quarter" idx="13"/>
          </p:nvPr>
        </p:nvPicPr>
        <p:blipFill>
          <a:blip r:embed="rId3"/>
          <a:stretch>
            <a:fillRect/>
          </a:stretch>
        </p:blipFill>
        <p:spPr>
          <a:xfrm>
            <a:off x="6985818" y="0"/>
            <a:ext cx="5206182" cy="6858000"/>
          </a:xfrm>
          <a:prstGeom prst="rect">
            <a:avLst/>
          </a:prstGeom>
        </p:spPr>
      </p:pic>
    </p:spTree>
    <p:extLst>
      <p:ext uri="{BB962C8B-B14F-4D97-AF65-F5344CB8AC3E}">
        <p14:creationId xmlns:p14="http://schemas.microsoft.com/office/powerpoint/2010/main" val="176531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EC81-AD03-44ED-A2D5-17161AD32D11}"/>
              </a:ext>
            </a:extLst>
          </p:cNvPr>
          <p:cNvSpPr>
            <a:spLocks noGrp="1"/>
          </p:cNvSpPr>
          <p:nvPr>
            <p:ph type="title"/>
          </p:nvPr>
        </p:nvSpPr>
        <p:spPr/>
        <p:txBody>
          <a:bodyPr/>
          <a:lstStyle/>
          <a:p>
            <a:r>
              <a:rPr lang="da-DK" dirty="0"/>
              <a:t>Erfaringer og udfordringer</a:t>
            </a:r>
          </a:p>
        </p:txBody>
      </p:sp>
      <p:sp>
        <p:nvSpPr>
          <p:cNvPr id="3" name="Pladsholder til indhold 2">
            <a:extLst>
              <a:ext uri="{FF2B5EF4-FFF2-40B4-BE49-F238E27FC236}">
                <a16:creationId xmlns:a16="http://schemas.microsoft.com/office/drawing/2014/main" id="{67EC55C3-0C53-477F-85D2-F4442FB963CD}"/>
              </a:ext>
            </a:extLst>
          </p:cNvPr>
          <p:cNvSpPr>
            <a:spLocks noGrp="1"/>
          </p:cNvSpPr>
          <p:nvPr>
            <p:ph idx="1"/>
          </p:nvPr>
        </p:nvSpPr>
        <p:spPr/>
        <p:txBody>
          <a:bodyPr/>
          <a:lstStyle/>
          <a:p>
            <a:r>
              <a:rPr lang="da-DK" sz="1800" dirty="0"/>
              <a:t>Den fremskudte psykiatri er efterspurgt og muligheden for at invitere et psykiatrifagligt perspektiv ind i den kommunale sagsbehandling er taget vel imod </a:t>
            </a:r>
          </a:p>
          <a:p>
            <a:r>
              <a:rPr lang="da-DK" sz="1800" dirty="0"/>
              <a:t>Bedre forståelse for hinandens hverdag og arbejdsvilkår betyder noget, og konkretiseringen af eventuelle samarbejdsudfordringer gør det lettere at finde løsninger</a:t>
            </a:r>
          </a:p>
          <a:p>
            <a:r>
              <a:rPr lang="da-DK" sz="1800" dirty="0"/>
              <a:t>GDPR har ikke gjort det tværsektorielle samarbejde nemmere</a:t>
            </a:r>
          </a:p>
          <a:p>
            <a:r>
              <a:rPr lang="da-DK" sz="1800" dirty="0"/>
              <a:t>Kommunerne oplever generelt selv, at de har behov for et kompetenceløft på visse områder og indenfor visse målgrupper. En udfordring er dog at fastholde kompetencer indenfor målgrupper der sjældent opleves i den enkelte kommune. </a:t>
            </a:r>
          </a:p>
          <a:p>
            <a:endParaRPr lang="da-DK" sz="1800" dirty="0"/>
          </a:p>
        </p:txBody>
      </p:sp>
    </p:spTree>
    <p:extLst>
      <p:ext uri="{BB962C8B-B14F-4D97-AF65-F5344CB8AC3E}">
        <p14:creationId xmlns:p14="http://schemas.microsoft.com/office/powerpoint/2010/main" val="1184909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E61983B-EBFA-44AC-B8A5-70FC4D973BEF}"/>
              </a:ext>
            </a:extLst>
          </p:cNvPr>
          <p:cNvSpPr>
            <a:spLocks noGrp="1"/>
          </p:cNvSpPr>
          <p:nvPr>
            <p:ph idx="1"/>
          </p:nvPr>
        </p:nvSpPr>
        <p:spPr>
          <a:xfrm>
            <a:off x="765174" y="685800"/>
            <a:ext cx="10655999" cy="5776896"/>
          </a:xfrm>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sz="6600" dirty="0"/>
              <a:t>Tak for i dag!</a:t>
            </a:r>
          </a:p>
          <a:p>
            <a:pPr marL="0" indent="0">
              <a:buNone/>
            </a:pPr>
            <a:endParaRPr lang="da-DK" sz="4400" dirty="0"/>
          </a:p>
          <a:p>
            <a:pPr marL="0" indent="0">
              <a:buNone/>
            </a:pPr>
            <a:r>
              <a:rPr lang="da-DK" sz="1600" dirty="0"/>
              <a:t>Projektleder</a:t>
            </a:r>
          </a:p>
          <a:p>
            <a:pPr marL="0" indent="0">
              <a:buNone/>
            </a:pPr>
            <a:r>
              <a:rPr lang="da-DK" sz="2800" dirty="0"/>
              <a:t>Søren Lund Jensen</a:t>
            </a:r>
            <a:endParaRPr lang="da-DK" sz="1600" dirty="0"/>
          </a:p>
          <a:p>
            <a:pPr marL="0" indent="0">
              <a:buNone/>
            </a:pPr>
            <a:r>
              <a:rPr lang="da-DK" sz="1600" dirty="0"/>
              <a:t>E-mail: slj-skole@aalborg.dk</a:t>
            </a:r>
          </a:p>
          <a:p>
            <a:pPr marL="0" indent="0">
              <a:buNone/>
            </a:pPr>
            <a:r>
              <a:rPr lang="da-DK" sz="1600" dirty="0"/>
              <a:t>Tlf: 93 52 02 63</a:t>
            </a:r>
          </a:p>
          <a:p>
            <a:pPr marL="0" indent="0">
              <a:buNone/>
            </a:pPr>
            <a:endParaRPr lang="da-DK" sz="1800" dirty="0"/>
          </a:p>
        </p:txBody>
      </p:sp>
    </p:spTree>
    <p:extLst>
      <p:ext uri="{BB962C8B-B14F-4D97-AF65-F5344CB8AC3E}">
        <p14:creationId xmlns:p14="http://schemas.microsoft.com/office/powerpoint/2010/main" val="3226269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83499" y="2180862"/>
            <a:ext cx="8637984" cy="1202561"/>
          </a:xfrm>
        </p:spPr>
        <p:txBody>
          <a:bodyPr>
            <a:normAutofit fontScale="90000"/>
          </a:bodyPr>
          <a:lstStyle/>
          <a:p>
            <a:pPr algn="ctr"/>
            <a:br>
              <a:rPr lang="da-DK" dirty="0">
                <a:solidFill>
                  <a:schemeClr val="accent3">
                    <a:lumMod val="20000"/>
                    <a:lumOff val="80000"/>
                  </a:schemeClr>
                </a:solidFill>
              </a:rPr>
            </a:br>
            <a:r>
              <a:rPr lang="da-DK" sz="6533" b="1" dirty="0">
                <a:solidFill>
                  <a:schemeClr val="accent3">
                    <a:lumMod val="20000"/>
                    <a:lumOff val="80000"/>
                  </a:schemeClr>
                </a:solidFill>
                <a:latin typeface="Arial" panose="020B0604020202020204" pitchFamily="34" charset="0"/>
                <a:cs typeface="Arial" panose="020B0604020202020204" pitchFamily="34" charset="0"/>
              </a:rPr>
              <a:t>IPS-indsats </a:t>
            </a:r>
            <a:br>
              <a:rPr lang="da-DK" sz="6533" dirty="0">
                <a:solidFill>
                  <a:schemeClr val="accent3">
                    <a:lumMod val="20000"/>
                    <a:lumOff val="80000"/>
                  </a:schemeClr>
                </a:solidFill>
                <a:latin typeface="Arial" panose="020B0604020202020204" pitchFamily="34" charset="0"/>
                <a:cs typeface="Arial" panose="020B0604020202020204" pitchFamily="34" charset="0"/>
              </a:rPr>
            </a:br>
            <a:r>
              <a:rPr lang="da-DK" sz="6533" dirty="0">
                <a:solidFill>
                  <a:schemeClr val="accent3">
                    <a:lumMod val="20000"/>
                    <a:lumOff val="80000"/>
                  </a:schemeClr>
                </a:solidFill>
                <a:latin typeface="Arial" panose="020B0604020202020204" pitchFamily="34" charset="0"/>
                <a:cs typeface="Arial" panose="020B0604020202020204" pitchFamily="34" charset="0"/>
              </a:rPr>
              <a:t>i Hjørring Kommune</a:t>
            </a:r>
          </a:p>
        </p:txBody>
      </p:sp>
      <p:sp>
        <p:nvSpPr>
          <p:cNvPr id="3" name="Undertitel 2"/>
          <p:cNvSpPr>
            <a:spLocks noGrp="1"/>
          </p:cNvSpPr>
          <p:nvPr>
            <p:ph type="subTitle" idx="1"/>
          </p:nvPr>
        </p:nvSpPr>
        <p:spPr>
          <a:xfrm>
            <a:off x="717915" y="4005064"/>
            <a:ext cx="10369152" cy="2016224"/>
          </a:xfrm>
        </p:spPr>
        <p:txBody>
          <a:bodyPr>
            <a:normAutofit lnSpcReduction="10000"/>
          </a:bodyPr>
          <a:lstStyle/>
          <a:p>
            <a:pPr algn="ctr"/>
            <a:r>
              <a:rPr lang="da-DK" sz="3733" dirty="0"/>
              <a:t>      </a:t>
            </a:r>
            <a:endParaRPr lang="da-DK" sz="3733" dirty="0">
              <a:latin typeface="Arial" panose="020B0604020202020204" pitchFamily="34" charset="0"/>
              <a:cs typeface="Arial" panose="020B0604020202020204" pitchFamily="34" charset="0"/>
            </a:endParaRPr>
          </a:p>
          <a:p>
            <a:pPr algn="ctr"/>
            <a:br>
              <a:rPr lang="da-DK" sz="1733" dirty="0">
                <a:solidFill>
                  <a:schemeClr val="bg1">
                    <a:lumMod val="75000"/>
                  </a:schemeClr>
                </a:solidFill>
                <a:latin typeface="Arial" panose="020B0604020202020204" pitchFamily="34" charset="0"/>
                <a:cs typeface="Arial" panose="020B0604020202020204" pitchFamily="34" charset="0"/>
              </a:rPr>
            </a:br>
            <a:r>
              <a:rPr lang="da-DK" sz="2267" dirty="0">
                <a:solidFill>
                  <a:schemeClr val="bg1">
                    <a:lumMod val="75000"/>
                  </a:schemeClr>
                </a:solidFill>
                <a:latin typeface="Arial" panose="020B0604020202020204" pitchFamily="34" charset="0"/>
                <a:cs typeface="Arial" panose="020B0604020202020204" pitchFamily="34" charset="0"/>
              </a:rPr>
              <a:t>      Seniorkonsulent Torben Birkeholm</a:t>
            </a:r>
          </a:p>
          <a:p>
            <a:pPr algn="ctr"/>
            <a:r>
              <a:rPr lang="da-DK" sz="1733" dirty="0">
                <a:solidFill>
                  <a:schemeClr val="bg1">
                    <a:lumMod val="75000"/>
                  </a:schemeClr>
                </a:solidFill>
                <a:latin typeface="Arial" panose="020B0604020202020204" pitchFamily="34" charset="0"/>
                <a:cs typeface="Arial" panose="020B0604020202020204" pitchFamily="34" charset="0"/>
              </a:rPr>
              <a:t>      </a:t>
            </a: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    </a:t>
            </a:r>
            <a:r>
              <a:rPr lang="da-DK" sz="2533" dirty="0">
                <a:latin typeface="Arial" panose="020B0604020202020204" pitchFamily="34" charset="0"/>
                <a:cs typeface="Arial" panose="020B0604020202020204" pitchFamily="34" charset="0"/>
              </a:rPr>
              <a:t>Aalborg, 15. januar 2020</a:t>
            </a:r>
          </a:p>
          <a:p>
            <a:pPr algn="ctr"/>
            <a:endParaRPr lang="da-DK" dirty="0"/>
          </a:p>
        </p:txBody>
      </p:sp>
    </p:spTree>
    <p:extLst>
      <p:ext uri="{BB962C8B-B14F-4D97-AF65-F5344CB8AC3E}">
        <p14:creationId xmlns:p14="http://schemas.microsoft.com/office/powerpoint/2010/main" val="3887139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ktangel 2"/>
          <p:cNvSpPr/>
          <p:nvPr/>
        </p:nvSpPr>
        <p:spPr>
          <a:xfrm>
            <a:off x="1295467" y="1700809"/>
            <a:ext cx="11233248" cy="3574505"/>
          </a:xfrm>
          <a:prstGeom prst="rect">
            <a:avLst/>
          </a:prstGeom>
        </p:spPr>
        <p:txBody>
          <a:bodyPr wrap="square">
            <a:spAutoFit/>
          </a:bodyPr>
          <a:lstStyle/>
          <a:p>
            <a:pPr defTabSz="1219170">
              <a:lnSpc>
                <a:spcPts val="4400"/>
              </a:lnSpc>
            </a:pPr>
            <a:r>
              <a:rPr lang="da-DK" sz="7200" b="1" dirty="0">
                <a:solidFill>
                  <a:srgbClr val="9BBB59">
                    <a:lumMod val="20000"/>
                    <a:lumOff val="80000"/>
                  </a:srgbClr>
                </a:solidFill>
                <a:latin typeface="Arial" panose="020B0604020202020204" pitchFamily="34" charset="0"/>
                <a:cs typeface="Arial" panose="020B0604020202020204" pitchFamily="34" charset="0"/>
              </a:rPr>
              <a:t>IPS =</a:t>
            </a:r>
            <a:br>
              <a:rPr lang="da-DK" sz="5867" b="1" dirty="0">
                <a:solidFill>
                  <a:prstClr val="white"/>
                </a:solidFill>
                <a:latin typeface="Arial" panose="020B0604020202020204" pitchFamily="34" charset="0"/>
                <a:cs typeface="Arial" panose="020B0604020202020204" pitchFamily="34" charset="0"/>
              </a:rPr>
            </a:br>
            <a:endParaRPr lang="da-DK" sz="1333" b="1" dirty="0">
              <a:solidFill>
                <a:prstClr val="white"/>
              </a:solidFill>
              <a:latin typeface="Arial" panose="020B0604020202020204" pitchFamily="34" charset="0"/>
              <a:cs typeface="Arial" panose="020B0604020202020204" pitchFamily="34" charset="0"/>
            </a:endParaRPr>
          </a:p>
          <a:p>
            <a:pPr marL="457189" indent="-457189" defTabSz="1219170">
              <a:lnSpc>
                <a:spcPts val="4667"/>
              </a:lnSpc>
              <a:buFont typeface="Wingdings" panose="05000000000000000000" pitchFamily="2" charset="2"/>
              <a:buChar char="q"/>
            </a:pPr>
            <a:r>
              <a:rPr lang="da-DK" sz="4800" dirty="0">
                <a:solidFill>
                  <a:srgbClr val="9BBB59">
                    <a:lumMod val="20000"/>
                    <a:lumOff val="80000"/>
                  </a:srgbClr>
                </a:solidFill>
                <a:latin typeface="Arial" panose="020B0604020202020204" pitchFamily="34" charset="0"/>
                <a:cs typeface="Arial" panose="020B0604020202020204" pitchFamily="34" charset="0"/>
              </a:rPr>
              <a:t> </a:t>
            </a:r>
            <a:r>
              <a:rPr lang="da-DK" sz="4800" dirty="0">
                <a:solidFill>
                  <a:srgbClr val="FFC000"/>
                </a:solidFill>
                <a:latin typeface="Arial" panose="020B0604020202020204" pitchFamily="34" charset="0"/>
                <a:cs typeface="Arial" panose="020B0604020202020204" pitchFamily="34" charset="0"/>
              </a:rPr>
              <a:t>‘</a:t>
            </a:r>
            <a:r>
              <a:rPr lang="da-DK" sz="4800" dirty="0" err="1">
                <a:solidFill>
                  <a:srgbClr val="FFC000"/>
                </a:solidFill>
                <a:latin typeface="Arial" panose="020B0604020202020204" pitchFamily="34" charset="0"/>
                <a:cs typeface="Arial" panose="020B0604020202020204" pitchFamily="34" charset="0"/>
              </a:rPr>
              <a:t>Individual</a:t>
            </a:r>
            <a:r>
              <a:rPr lang="da-DK" sz="4800" dirty="0">
                <a:solidFill>
                  <a:srgbClr val="FFC000"/>
                </a:solidFill>
                <a:latin typeface="Arial" panose="020B0604020202020204" pitchFamily="34" charset="0"/>
                <a:cs typeface="Arial" panose="020B0604020202020204" pitchFamily="34" charset="0"/>
              </a:rPr>
              <a:t> Placement &amp; Support’</a:t>
            </a:r>
          </a:p>
          <a:p>
            <a:pPr marL="457189" indent="-457189" defTabSz="1219170">
              <a:lnSpc>
                <a:spcPts val="4667"/>
              </a:lnSpc>
              <a:buFont typeface="Wingdings" panose="05000000000000000000" pitchFamily="2" charset="2"/>
              <a:buChar char="q"/>
            </a:pPr>
            <a:endParaRPr lang="da-DK" sz="4800" dirty="0">
              <a:solidFill>
                <a:srgbClr val="FFC000"/>
              </a:solidFill>
              <a:latin typeface="Arial" panose="020B0604020202020204" pitchFamily="34" charset="0"/>
              <a:cs typeface="Arial" panose="020B0604020202020204" pitchFamily="34" charset="0"/>
            </a:endParaRPr>
          </a:p>
          <a:p>
            <a:pPr marL="457189" indent="-457189" defTabSz="1219170">
              <a:lnSpc>
                <a:spcPts val="4667"/>
              </a:lnSpc>
              <a:buFont typeface="Wingdings" panose="05000000000000000000" pitchFamily="2" charset="2"/>
              <a:buChar char="q"/>
            </a:pPr>
            <a:r>
              <a:rPr lang="da-DK" sz="4800" dirty="0">
                <a:solidFill>
                  <a:srgbClr val="9BBB59">
                    <a:lumMod val="20000"/>
                    <a:lumOff val="80000"/>
                  </a:srgbClr>
                </a:solidFill>
                <a:latin typeface="Arial" panose="020B0604020202020204" pitchFamily="34" charset="0"/>
                <a:cs typeface="Arial" panose="020B0604020202020204" pitchFamily="34" charset="0"/>
              </a:rPr>
              <a:t> Individuel Planlagt job med Støtte </a:t>
            </a:r>
          </a:p>
          <a:p>
            <a:pPr defTabSz="1219170">
              <a:lnSpc>
                <a:spcPts val="4667"/>
              </a:lnSpc>
            </a:pPr>
            <a:endParaRPr lang="da-DK" sz="3200" dirty="0">
              <a:solidFill>
                <a:srgbClr val="9BBB59">
                  <a:lumMod val="20000"/>
                  <a:lumOff val="80000"/>
                </a:srgbClr>
              </a:solidFill>
              <a:latin typeface="Arial" panose="020B0604020202020204" pitchFamily="34" charset="0"/>
              <a:cs typeface="Arial" panose="020B0604020202020204" pitchFamily="34" charset="0"/>
            </a:endParaRPr>
          </a:p>
        </p:txBody>
      </p:sp>
      <p:sp>
        <p:nvSpPr>
          <p:cNvPr id="2" name="Pladsholder til diasnummer 1"/>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53</a:t>
            </a:fld>
            <a:endParaRPr lang="da-DK">
              <a:solidFill>
                <a:prstClr val="black">
                  <a:tint val="75000"/>
                </a:prstClr>
              </a:solidFill>
              <a:latin typeface="Calibri"/>
            </a:endParaRPr>
          </a:p>
        </p:txBody>
      </p:sp>
    </p:spTree>
    <p:extLst>
      <p:ext uri="{BB962C8B-B14F-4D97-AF65-F5344CB8AC3E}">
        <p14:creationId xmlns:p14="http://schemas.microsoft.com/office/powerpoint/2010/main" val="1823354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9" name="Billed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tretch>
            <a:fillRect/>
          </a:stretch>
        </p:blipFill>
        <p:spPr>
          <a:xfrm>
            <a:off x="910455" y="14991"/>
            <a:ext cx="4570709" cy="6858000"/>
          </a:xfrm>
          <a:prstGeom prst="rect">
            <a:avLst/>
          </a:prstGeom>
        </p:spPr>
      </p:pic>
      <p:sp>
        <p:nvSpPr>
          <p:cNvPr id="3" name="Rektangel 2"/>
          <p:cNvSpPr/>
          <p:nvPr/>
        </p:nvSpPr>
        <p:spPr>
          <a:xfrm>
            <a:off x="815413" y="452669"/>
            <a:ext cx="10945216" cy="1118127"/>
          </a:xfrm>
          <a:prstGeom prst="rect">
            <a:avLst/>
          </a:prstGeom>
        </p:spPr>
        <p:txBody>
          <a:bodyPr wrap="square">
            <a:spAutoFit/>
          </a:bodyPr>
          <a:lstStyle/>
          <a:p>
            <a:pPr defTabSz="1219170">
              <a:defRPr/>
            </a:pPr>
            <a:r>
              <a:rPr lang="da-DK" sz="5333" b="1" dirty="0">
                <a:ln>
                  <a:solidFill>
                    <a:prstClr val="black"/>
                  </a:solidFill>
                </a:ln>
                <a:solidFill>
                  <a:prstClr val="white"/>
                </a:solidFill>
                <a:latin typeface="Arial" panose="020B0604020202020204" pitchFamily="34" charset="0"/>
                <a:cs typeface="Arial" panose="020B0604020202020204" pitchFamily="34" charset="0"/>
              </a:rPr>
              <a:t>IPS – grundlæggende filosofi</a:t>
            </a:r>
            <a:br>
              <a:rPr lang="da-DK" sz="5867" b="1" dirty="0">
                <a:solidFill>
                  <a:prstClr val="white"/>
                </a:solidFill>
                <a:latin typeface="Arial" panose="020B0604020202020204" pitchFamily="34" charset="0"/>
                <a:cs typeface="Arial" panose="020B0604020202020204" pitchFamily="34" charset="0"/>
              </a:rPr>
            </a:br>
            <a:endParaRPr lang="da-DK" sz="1333" b="1" dirty="0">
              <a:solidFill>
                <a:prstClr val="white"/>
              </a:solidFill>
              <a:latin typeface="Arial" panose="020B0604020202020204" pitchFamily="34" charset="0"/>
              <a:cs typeface="Arial" panose="020B0604020202020204" pitchFamily="34" charset="0"/>
            </a:endParaRPr>
          </a:p>
        </p:txBody>
      </p:sp>
      <p:sp>
        <p:nvSpPr>
          <p:cNvPr id="2" name="Pladsholder til diasnummer 1"/>
          <p:cNvSpPr>
            <a:spLocks noGrp="1"/>
          </p:cNvSpPr>
          <p:nvPr>
            <p:ph type="sldNum" sz="quarter" idx="12"/>
          </p:nvPr>
        </p:nvSpPr>
        <p:spPr/>
        <p:txBody>
          <a:bodyPr/>
          <a:lstStyle/>
          <a:p>
            <a:pPr defTabSz="1219170">
              <a:defRPr/>
            </a:pPr>
            <a:fld id="{FF0F2760-1504-4076-AFA8-860074AD46CB}" type="slidenum">
              <a:rPr lang="da-DK">
                <a:solidFill>
                  <a:prstClr val="black">
                    <a:tint val="75000"/>
                  </a:prstClr>
                </a:solidFill>
                <a:latin typeface="Calibri"/>
              </a:rPr>
              <a:pPr defTabSz="1219170">
                <a:defRPr/>
              </a:pPr>
              <a:t>54</a:t>
            </a:fld>
            <a:endParaRPr lang="da-DK">
              <a:solidFill>
                <a:prstClr val="black">
                  <a:tint val="75000"/>
                </a:prstClr>
              </a:solidFill>
              <a:latin typeface="Calibri"/>
            </a:endParaRPr>
          </a:p>
        </p:txBody>
      </p:sp>
      <p:sp>
        <p:nvSpPr>
          <p:cNvPr id="7" name="Rektangel 6">
            <a:extLst>
              <a:ext uri="{FF2B5EF4-FFF2-40B4-BE49-F238E27FC236}">
                <a16:creationId xmlns:a16="http://schemas.microsoft.com/office/drawing/2014/main" id="{1B398849-15F8-4CCA-BCB8-CC1219FE798C}"/>
              </a:ext>
            </a:extLst>
          </p:cNvPr>
          <p:cNvSpPr/>
          <p:nvPr/>
        </p:nvSpPr>
        <p:spPr>
          <a:xfrm>
            <a:off x="911425" y="2180862"/>
            <a:ext cx="4569740" cy="4161204"/>
          </a:xfrm>
          <a:prstGeom prst="rect">
            <a:avLst/>
          </a:prstGeom>
          <a:ln w="28575" cap="rnd">
            <a:solidFill>
              <a:srgbClr val="0070C0"/>
            </a:solidFill>
          </a:ln>
        </p:spPr>
        <p:txBody>
          <a:bodyPr wrap="square">
            <a:spAutoFit/>
          </a:bodyPr>
          <a:lstStyle/>
          <a:p>
            <a:pPr defTabSz="1219170">
              <a:lnSpc>
                <a:spcPts val="4000"/>
              </a:lnSpc>
              <a:defRPr/>
            </a:pPr>
            <a:r>
              <a:rPr lang="da-DK" sz="3200" b="1" dirty="0">
                <a:ln>
                  <a:solidFill>
                    <a:prstClr val="black"/>
                  </a:solidFill>
                </a:ln>
                <a:solidFill>
                  <a:prstClr val="white"/>
                </a:solidFill>
                <a:latin typeface="Arial" panose="020B0604020202020204" pitchFamily="34" charset="0"/>
                <a:cs typeface="Arial" panose="020B0604020202020204" pitchFamily="34" charset="0"/>
              </a:rPr>
              <a:t>‘Enhver person med en alvorlig psykisk sygdom er i stand til at arbejde, hvis </a:t>
            </a:r>
            <a:br>
              <a:rPr lang="da-DK" sz="3200" b="1" dirty="0">
                <a:ln>
                  <a:solidFill>
                    <a:prstClr val="black"/>
                  </a:solidFill>
                </a:ln>
                <a:solidFill>
                  <a:prstClr val="white"/>
                </a:solidFill>
                <a:latin typeface="Arial" panose="020B0604020202020204" pitchFamily="34" charset="0"/>
                <a:cs typeface="Arial" panose="020B0604020202020204" pitchFamily="34" charset="0"/>
              </a:rPr>
            </a:br>
            <a:r>
              <a:rPr lang="da-DK" sz="3200" b="1" dirty="0">
                <a:ln>
                  <a:solidFill>
                    <a:prstClr val="black"/>
                  </a:solidFill>
                </a:ln>
                <a:solidFill>
                  <a:prstClr val="white"/>
                </a:solidFill>
                <a:latin typeface="Arial" panose="020B0604020202020204" pitchFamily="34" charset="0"/>
                <a:cs typeface="Arial" panose="020B0604020202020204" pitchFamily="34" charset="0"/>
              </a:rPr>
              <a:t>den rigtige form for arbejde og arbejdsmiljø kan findes’</a:t>
            </a:r>
            <a:endParaRPr lang="da-DK" sz="2667" dirty="0">
              <a:solidFill>
                <a:srgbClr val="9BBB59">
                  <a:lumMod val="20000"/>
                  <a:lumOff val="80000"/>
                </a:srgb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2B6BA98E-A3AD-492A-9514-A75A9495BFE9}"/>
              </a:ext>
            </a:extLst>
          </p:cNvPr>
          <p:cNvSpPr/>
          <p:nvPr/>
        </p:nvSpPr>
        <p:spPr>
          <a:xfrm>
            <a:off x="6192011" y="2184923"/>
            <a:ext cx="4416491" cy="4145622"/>
          </a:xfrm>
          <a:prstGeom prst="rect">
            <a:avLst/>
          </a:prstGeom>
          <a:ln w="28575" cap="rnd">
            <a:solidFill>
              <a:srgbClr val="0070C0"/>
            </a:solidFill>
          </a:ln>
        </p:spPr>
        <p:txBody>
          <a:bodyPr wrap="square">
            <a:spAutoFit/>
          </a:bodyPr>
          <a:lstStyle/>
          <a:p>
            <a:pPr defTabSz="1219170">
              <a:lnSpc>
                <a:spcPts val="4000"/>
              </a:lnSpc>
              <a:defRPr/>
            </a:pPr>
            <a:r>
              <a:rPr lang="da-DK" sz="3200" dirty="0">
                <a:solidFill>
                  <a:prstClr val="white"/>
                </a:solidFill>
                <a:latin typeface="Arial" panose="020B0604020202020204" pitchFamily="34" charset="0"/>
                <a:cs typeface="Arial" panose="020B0604020202020204" pitchFamily="34" charset="0"/>
              </a:rPr>
              <a:t>‘Det primære mål er således ikke at ændre personen, men at finde et godt match mellem personens styrker, erfaringer og job i lokalsamfundet’</a:t>
            </a:r>
          </a:p>
          <a:p>
            <a:pPr defTabSz="1219170">
              <a:lnSpc>
                <a:spcPts val="4000"/>
              </a:lnSpc>
              <a:defRPr/>
            </a:pPr>
            <a:endParaRPr lang="da-DK" sz="2667"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2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defRPr/>
            </a:pPr>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3" name="Titel 2"/>
          <p:cNvSpPr>
            <a:spLocks noGrp="1"/>
          </p:cNvSpPr>
          <p:nvPr>
            <p:ph type="title"/>
          </p:nvPr>
        </p:nvSpPr>
        <p:spPr>
          <a:xfrm>
            <a:off x="431371" y="548680"/>
            <a:ext cx="10972800" cy="1143000"/>
          </a:xfrm>
        </p:spPr>
        <p:txBody>
          <a:bodyPr>
            <a:noAutofit/>
          </a:bodyPr>
          <a:lstStyle/>
          <a:p>
            <a:r>
              <a:rPr lang="da-DK" b="1" dirty="0">
                <a:solidFill>
                  <a:schemeClr val="bg1"/>
                </a:solidFill>
                <a:latin typeface="Arial" panose="020B0604020202020204" pitchFamily="34" charset="0"/>
                <a:cs typeface="Arial" panose="020B0604020202020204" pitchFamily="34" charset="0"/>
              </a:rPr>
              <a:t>IPS principper</a:t>
            </a:r>
          </a:p>
        </p:txBody>
      </p:sp>
      <p:sp>
        <p:nvSpPr>
          <p:cNvPr id="4" name="Pladsholder til diasnummer 3"/>
          <p:cNvSpPr>
            <a:spLocks noGrp="1"/>
          </p:cNvSpPr>
          <p:nvPr>
            <p:ph type="sldNum" sz="quarter" idx="12"/>
          </p:nvPr>
        </p:nvSpPr>
        <p:spPr/>
        <p:txBody>
          <a:bodyPr/>
          <a:lstStyle/>
          <a:p>
            <a:pPr defTabSz="1219170">
              <a:defRPr/>
            </a:pPr>
            <a:fld id="{FF0F2760-1504-4076-AFA8-860074AD46CB}" type="slidenum">
              <a:rPr lang="da-DK">
                <a:solidFill>
                  <a:prstClr val="black">
                    <a:tint val="75000"/>
                  </a:prstClr>
                </a:solidFill>
                <a:latin typeface="Calibri"/>
              </a:rPr>
              <a:pPr defTabSz="1219170">
                <a:defRPr/>
              </a:pPr>
              <a:t>55</a:t>
            </a:fld>
            <a:endParaRPr lang="da-DK">
              <a:solidFill>
                <a:prstClr val="black">
                  <a:tint val="75000"/>
                </a:prstClr>
              </a:solidFill>
              <a:latin typeface="Calibri"/>
            </a:endParaRPr>
          </a:p>
        </p:txBody>
      </p:sp>
      <p:sp>
        <p:nvSpPr>
          <p:cNvPr id="5" name="Undertitel 2"/>
          <p:cNvSpPr txBox="1">
            <a:spLocks/>
          </p:cNvSpPr>
          <p:nvPr/>
        </p:nvSpPr>
        <p:spPr bwMode="auto">
          <a:xfrm>
            <a:off x="883840" y="1786387"/>
            <a:ext cx="1106881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Times"/>
              <a:buNone/>
              <a:defRPr sz="2000">
                <a:solidFill>
                  <a:srgbClr val="E7D5AE"/>
                </a:solidFill>
                <a:latin typeface="+mn-lt"/>
                <a:ea typeface="+mn-ea"/>
                <a:cs typeface="+mn-cs"/>
              </a:defRPr>
            </a:lvl1pPr>
            <a:lvl2pPr marL="762000" indent="-304800" algn="l" rtl="0" eaLnBrk="0" fontAlgn="base" hangingPunct="0">
              <a:spcBef>
                <a:spcPct val="20000"/>
              </a:spcBef>
              <a:spcAft>
                <a:spcPct val="0"/>
              </a:spcAft>
              <a:buChar char="–"/>
              <a:defRPr>
                <a:solidFill>
                  <a:srgbClr val="E7D5AE"/>
                </a:solidFill>
                <a:latin typeface="+mn-lt"/>
              </a:defRPr>
            </a:lvl2pPr>
            <a:lvl3pPr marL="1371600" indent="-457200" algn="l" rtl="0" eaLnBrk="0" fontAlgn="base" hangingPunct="0">
              <a:spcBef>
                <a:spcPct val="20000"/>
              </a:spcBef>
              <a:spcAft>
                <a:spcPct val="0"/>
              </a:spcAft>
              <a:defRPr sz="1600">
                <a:solidFill>
                  <a:srgbClr val="E7D5AE"/>
                </a:solidFill>
                <a:latin typeface="+mn-lt"/>
              </a:defRPr>
            </a:lvl3pPr>
            <a:lvl4pPr marL="1752600" indent="-381000" algn="l" rtl="0" eaLnBrk="0" fontAlgn="base" hangingPunct="0">
              <a:spcBef>
                <a:spcPct val="20000"/>
              </a:spcBef>
              <a:spcAft>
                <a:spcPct val="0"/>
              </a:spcAft>
              <a:defRPr sz="1600">
                <a:solidFill>
                  <a:srgbClr val="E7D5AE"/>
                </a:solidFill>
                <a:latin typeface="+mn-lt"/>
              </a:defRPr>
            </a:lvl4pPr>
            <a:lvl5pPr marL="2209800" indent="-381000" algn="l" rtl="0" eaLnBrk="0" fontAlgn="base" hangingPunct="0">
              <a:spcBef>
                <a:spcPct val="20000"/>
              </a:spcBef>
              <a:spcAft>
                <a:spcPct val="0"/>
              </a:spcAft>
              <a:defRPr sz="1600">
                <a:solidFill>
                  <a:srgbClr val="E7D5AE"/>
                </a:solidFill>
                <a:latin typeface="+mn-lt"/>
              </a:defRPr>
            </a:lvl5pPr>
            <a:lvl6pPr marL="2667000" indent="-381000" algn="l" rtl="0" fontAlgn="base">
              <a:spcBef>
                <a:spcPct val="20000"/>
              </a:spcBef>
              <a:spcAft>
                <a:spcPct val="0"/>
              </a:spcAft>
              <a:defRPr sz="1600">
                <a:solidFill>
                  <a:srgbClr val="E7D5AE"/>
                </a:solidFill>
                <a:latin typeface="+mn-lt"/>
              </a:defRPr>
            </a:lvl6pPr>
            <a:lvl7pPr marL="3124200" indent="-381000" algn="l" rtl="0" fontAlgn="base">
              <a:spcBef>
                <a:spcPct val="20000"/>
              </a:spcBef>
              <a:spcAft>
                <a:spcPct val="0"/>
              </a:spcAft>
              <a:defRPr sz="1600">
                <a:solidFill>
                  <a:srgbClr val="E7D5AE"/>
                </a:solidFill>
                <a:latin typeface="+mn-lt"/>
              </a:defRPr>
            </a:lvl7pPr>
            <a:lvl8pPr marL="3581400" indent="-381000" algn="l" rtl="0" fontAlgn="base">
              <a:spcBef>
                <a:spcPct val="20000"/>
              </a:spcBef>
              <a:spcAft>
                <a:spcPct val="0"/>
              </a:spcAft>
              <a:defRPr sz="1600">
                <a:solidFill>
                  <a:srgbClr val="E7D5AE"/>
                </a:solidFill>
                <a:latin typeface="+mn-lt"/>
              </a:defRPr>
            </a:lvl8pPr>
            <a:lvl9pPr marL="4038600" indent="-381000" algn="l" rtl="0" fontAlgn="base">
              <a:spcBef>
                <a:spcPct val="20000"/>
              </a:spcBef>
              <a:spcAft>
                <a:spcPct val="0"/>
              </a:spcAft>
              <a:defRPr sz="1600">
                <a:solidFill>
                  <a:srgbClr val="E7D5AE"/>
                </a:solidFill>
                <a:latin typeface="+mn-lt"/>
              </a:defRPr>
            </a:lvl9pPr>
          </a:lstStyle>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Målet er beskæftigelse på det ordinære arbejdsmarked</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Alle kan deltage. Ingen bliver ekskluderet</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Jobsøgning starter hurtigt efter inkludering i forløbet</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IPS er en integreret del af den psykiatriske behandling</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Indsatsen er baseret på </a:t>
            </a:r>
            <a:r>
              <a:rPr lang="da-DK" sz="2667" dirty="0">
                <a:solidFill>
                  <a:srgbClr val="FFC000"/>
                </a:solidFill>
                <a:latin typeface="Arial" panose="020B0604020202020204" pitchFamily="34" charset="0"/>
                <a:cs typeface="Arial" panose="020B0604020202020204" pitchFamily="34" charset="0"/>
              </a:rPr>
              <a:t>IPS-kandidatens egne præferencer og valg</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Støtten under beskæftigelse varer så længe der er behov for det</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Vejledning om sociale ydelser og arbejde</a:t>
            </a:r>
          </a:p>
          <a:p>
            <a:pPr marL="609585" indent="-609585" defTabSz="1219170">
              <a:buFont typeface="+mj-lt"/>
              <a:buAutoNum type="arabicPeriod"/>
            </a:pPr>
            <a:r>
              <a:rPr lang="da-DK" sz="2667" dirty="0">
                <a:solidFill>
                  <a:prstClr val="white"/>
                </a:solidFill>
                <a:latin typeface="Arial" panose="020B0604020202020204" pitchFamily="34" charset="0"/>
                <a:cs typeface="Arial" panose="020B0604020202020204" pitchFamily="34" charset="0"/>
              </a:rPr>
              <a:t>IPS-konsulenten opbygger relationer til arbejdsgivere i lokalområdet, baseret på kandidaternes ønsker til beskæftigelse</a:t>
            </a:r>
            <a:endParaRPr lang="da-DK" sz="1800" u="sng" dirty="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817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86E79F9-78CA-4F3C-B2AA-08D19F3E0ECB}"/>
              </a:ext>
            </a:extLst>
          </p:cNvPr>
          <p:cNvSpPr>
            <a:spLocks noGrp="1"/>
          </p:cNvSpPr>
          <p:nvPr>
            <p:ph type="sldNum" sz="quarter" idx="12"/>
          </p:nvPr>
        </p:nvSpPr>
        <p:spPr/>
        <p:txBody>
          <a:bodyPr/>
          <a:lstStyle/>
          <a:p>
            <a:pPr defTabSz="1219170">
              <a:defRPr/>
            </a:pPr>
            <a:fld id="{FF0F2760-1504-4076-AFA8-860074AD46CB}" type="slidenum">
              <a:rPr lang="da-DK">
                <a:solidFill>
                  <a:prstClr val="black">
                    <a:tint val="75000"/>
                  </a:prstClr>
                </a:solidFill>
                <a:latin typeface="Calibri"/>
              </a:rPr>
              <a:pPr defTabSz="1219170">
                <a:defRPr/>
              </a:pPr>
              <a:t>56</a:t>
            </a:fld>
            <a:endParaRPr lang="da-DK">
              <a:solidFill>
                <a:prstClr val="black">
                  <a:tint val="75000"/>
                </a:prstClr>
              </a:solidFill>
              <a:latin typeface="Calibri"/>
            </a:endParaRPr>
          </a:p>
        </p:txBody>
      </p:sp>
      <p:pic>
        <p:nvPicPr>
          <p:cNvPr id="3" name="Billede 2">
            <a:extLst>
              <a:ext uri="{FF2B5EF4-FFF2-40B4-BE49-F238E27FC236}">
                <a16:creationId xmlns:a16="http://schemas.microsoft.com/office/drawing/2014/main" id="{2F3C35B4-4CF1-4FDB-8C64-0E501C08C950}"/>
              </a:ext>
            </a:extLst>
          </p:cNvPr>
          <p:cNvPicPr>
            <a:picLocks noChangeAspect="1"/>
          </p:cNvPicPr>
          <p:nvPr/>
        </p:nvPicPr>
        <p:blipFill>
          <a:blip r:embed="rId3"/>
          <a:stretch>
            <a:fillRect/>
          </a:stretch>
        </p:blipFill>
        <p:spPr>
          <a:xfrm>
            <a:off x="310799" y="0"/>
            <a:ext cx="11570403" cy="6858000"/>
          </a:xfrm>
          <a:prstGeom prst="rect">
            <a:avLst/>
          </a:prstGeom>
        </p:spPr>
      </p:pic>
      <p:sp>
        <p:nvSpPr>
          <p:cNvPr id="4" name="Tekstfelt 3">
            <a:extLst>
              <a:ext uri="{FF2B5EF4-FFF2-40B4-BE49-F238E27FC236}">
                <a16:creationId xmlns:a16="http://schemas.microsoft.com/office/drawing/2014/main" id="{1544BA18-333E-4C97-A358-9894CF22648D}"/>
              </a:ext>
            </a:extLst>
          </p:cNvPr>
          <p:cNvSpPr txBox="1"/>
          <p:nvPr/>
        </p:nvSpPr>
        <p:spPr>
          <a:xfrm>
            <a:off x="1871531" y="136523"/>
            <a:ext cx="7680853" cy="666786"/>
          </a:xfrm>
          <a:prstGeom prst="rect">
            <a:avLst/>
          </a:prstGeom>
          <a:noFill/>
        </p:spPr>
        <p:txBody>
          <a:bodyPr wrap="square" rtlCol="0">
            <a:spAutoFit/>
          </a:bodyPr>
          <a:lstStyle/>
          <a:p>
            <a:pPr defTabSz="1219170">
              <a:defRPr/>
            </a:pPr>
            <a:r>
              <a:rPr lang="da-DK" sz="3733" dirty="0">
                <a:solidFill>
                  <a:prstClr val="black"/>
                </a:solidFill>
                <a:latin typeface="Calibri"/>
              </a:rPr>
              <a:t>Internationale effekter af IPS-metoden</a:t>
            </a:r>
          </a:p>
        </p:txBody>
      </p:sp>
      <p:sp>
        <p:nvSpPr>
          <p:cNvPr id="5" name="Tekstfelt 4">
            <a:extLst>
              <a:ext uri="{FF2B5EF4-FFF2-40B4-BE49-F238E27FC236}">
                <a16:creationId xmlns:a16="http://schemas.microsoft.com/office/drawing/2014/main" id="{204F547C-606C-4404-A6BC-769B85ADD06B}"/>
              </a:ext>
            </a:extLst>
          </p:cNvPr>
          <p:cNvSpPr txBox="1"/>
          <p:nvPr/>
        </p:nvSpPr>
        <p:spPr>
          <a:xfrm>
            <a:off x="5711957" y="1028733"/>
            <a:ext cx="5280587" cy="1077218"/>
          </a:xfrm>
          <a:prstGeom prst="rect">
            <a:avLst/>
          </a:prstGeom>
          <a:noFill/>
        </p:spPr>
        <p:txBody>
          <a:bodyPr wrap="square" rtlCol="0">
            <a:spAutoFit/>
          </a:bodyPr>
          <a:lstStyle/>
          <a:p>
            <a:pPr defTabSz="1219170">
              <a:defRPr/>
            </a:pPr>
            <a:r>
              <a:rPr lang="da-DK" sz="3200" dirty="0" err="1">
                <a:solidFill>
                  <a:srgbClr val="002060"/>
                </a:solidFill>
                <a:effectLst>
                  <a:outerShdw blurRad="38100" dist="38100" dir="2700000" algn="tl">
                    <a:srgbClr val="000000">
                      <a:alpha val="43137"/>
                    </a:srgbClr>
                  </a:outerShdw>
                </a:effectLst>
                <a:latin typeface="Calibri"/>
              </a:rPr>
              <a:t>Gnst</a:t>
            </a:r>
            <a:r>
              <a:rPr lang="da-DK" sz="3200" dirty="0">
                <a:solidFill>
                  <a:srgbClr val="002060"/>
                </a:solidFill>
                <a:effectLst>
                  <a:outerShdw blurRad="38100" dist="38100" dir="2700000" algn="tl">
                    <a:srgbClr val="000000">
                      <a:alpha val="43137"/>
                    </a:srgbClr>
                  </a:outerShdw>
                </a:effectLst>
                <a:latin typeface="Calibri"/>
              </a:rPr>
              <a:t>. 55 % i job via IPS</a:t>
            </a:r>
            <a:br>
              <a:rPr lang="da-DK" sz="3200" dirty="0">
                <a:solidFill>
                  <a:srgbClr val="002060"/>
                </a:solidFill>
                <a:effectLst>
                  <a:outerShdw blurRad="38100" dist="38100" dir="2700000" algn="tl">
                    <a:srgbClr val="000000">
                      <a:alpha val="43137"/>
                    </a:srgbClr>
                  </a:outerShdw>
                </a:effectLst>
                <a:latin typeface="Calibri"/>
              </a:rPr>
            </a:br>
            <a:r>
              <a:rPr lang="da-DK" sz="3200" dirty="0" err="1">
                <a:solidFill>
                  <a:srgbClr val="002060"/>
                </a:solidFill>
                <a:effectLst>
                  <a:outerShdw blurRad="38100" dist="38100" dir="2700000" algn="tl">
                    <a:srgbClr val="000000">
                      <a:alpha val="43137"/>
                    </a:srgbClr>
                  </a:outerShdw>
                </a:effectLst>
                <a:latin typeface="Calibri"/>
              </a:rPr>
              <a:t>Gnst</a:t>
            </a:r>
            <a:r>
              <a:rPr lang="da-DK" sz="3200" dirty="0">
                <a:solidFill>
                  <a:srgbClr val="002060"/>
                </a:solidFill>
                <a:effectLst>
                  <a:outerShdw blurRad="38100" dist="38100" dir="2700000" algn="tl">
                    <a:srgbClr val="000000">
                      <a:alpha val="43137"/>
                    </a:srgbClr>
                  </a:outerShdw>
                </a:effectLst>
                <a:latin typeface="Calibri"/>
              </a:rPr>
              <a:t>. 23 % i kontrolgrupperne</a:t>
            </a:r>
          </a:p>
        </p:txBody>
      </p:sp>
    </p:spTree>
    <p:extLst>
      <p:ext uri="{BB962C8B-B14F-4D97-AF65-F5344CB8AC3E}">
        <p14:creationId xmlns:p14="http://schemas.microsoft.com/office/powerpoint/2010/main" val="32512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452669"/>
            <a:ext cx="10972800" cy="1143000"/>
          </a:xfrm>
        </p:spPr>
        <p:txBody>
          <a:bodyPr>
            <a:normAutofit/>
          </a:bodyPr>
          <a:lstStyle/>
          <a:p>
            <a:pPr algn="l"/>
            <a:r>
              <a:rPr lang="da-DK" dirty="0">
                <a:solidFill>
                  <a:schemeClr val="bg1"/>
                </a:solidFill>
                <a:latin typeface="Arial" panose="020B0604020202020204" pitchFamily="34" charset="0"/>
                <a:cs typeface="Arial" panose="020B0604020202020204" pitchFamily="34" charset="0"/>
              </a:rPr>
              <a:t>Dansk forskning 2012-2018</a:t>
            </a:r>
          </a:p>
        </p:txBody>
      </p:sp>
      <p:sp>
        <p:nvSpPr>
          <p:cNvPr id="3" name="Pladsholder til indhold 2"/>
          <p:cNvSpPr>
            <a:spLocks noGrp="1"/>
          </p:cNvSpPr>
          <p:nvPr>
            <p:ph idx="1"/>
          </p:nvPr>
        </p:nvSpPr>
        <p:spPr>
          <a:xfrm>
            <a:off x="719403" y="1796819"/>
            <a:ext cx="3264363" cy="4525963"/>
          </a:xfrm>
        </p:spPr>
        <p:txBody>
          <a:bodyPr>
            <a:normAutofit/>
          </a:bodyPr>
          <a:lstStyle/>
          <a:p>
            <a:pPr marL="0" indent="0">
              <a:buNone/>
            </a:pPr>
            <a:r>
              <a:rPr lang="da-DK" sz="2400" dirty="0">
                <a:solidFill>
                  <a:srgbClr val="FFC000"/>
                </a:solidFill>
                <a:latin typeface="Arial" panose="020B0604020202020204" pitchFamily="34" charset="0"/>
                <a:cs typeface="Arial" panose="020B0604020202020204" pitchFamily="34" charset="0"/>
              </a:rPr>
              <a:t>Verdens største </a:t>
            </a:r>
            <a:r>
              <a:rPr lang="da-DK" sz="2400" dirty="0" err="1">
                <a:solidFill>
                  <a:srgbClr val="FFC000"/>
                </a:solidFill>
                <a:latin typeface="Arial" panose="020B0604020202020204" pitchFamily="34" charset="0"/>
                <a:cs typeface="Arial" panose="020B0604020202020204" pitchFamily="34" charset="0"/>
              </a:rPr>
              <a:t>randomiserede</a:t>
            </a:r>
            <a:r>
              <a:rPr lang="da-DK" sz="2400" dirty="0">
                <a:solidFill>
                  <a:srgbClr val="FFC000"/>
                </a:solidFill>
                <a:latin typeface="Arial" panose="020B0604020202020204" pitchFamily="34" charset="0"/>
                <a:cs typeface="Arial" panose="020B0604020202020204" pitchFamily="34" charset="0"/>
              </a:rPr>
              <a:t> kliniske forsøg: </a:t>
            </a:r>
            <a:br>
              <a:rPr lang="da-DK" sz="2400" dirty="0">
                <a:solidFill>
                  <a:schemeClr val="bg1"/>
                </a:solidFill>
                <a:latin typeface="Arial" panose="020B0604020202020204" pitchFamily="34" charset="0"/>
                <a:cs typeface="Arial" panose="020B0604020202020204" pitchFamily="34" charset="0"/>
              </a:rPr>
            </a:br>
            <a:r>
              <a:rPr lang="da-DK" sz="2400" dirty="0">
                <a:solidFill>
                  <a:schemeClr val="bg1"/>
                </a:solidFill>
                <a:latin typeface="Arial" panose="020B0604020202020204" pitchFamily="34" charset="0"/>
                <a:cs typeface="Arial" panose="020B0604020202020204" pitchFamily="34" charset="0"/>
              </a:rPr>
              <a:t>720 personer med alvorlig sindslidelse, herunder skizofreni og andre psykoselidelser, bipolare sindslidelser og tilbagevendende depression</a:t>
            </a:r>
          </a:p>
          <a:p>
            <a:pPr marL="0" indent="0">
              <a:buNone/>
            </a:pPr>
            <a:endParaRPr lang="da-DK" sz="2667" dirty="0">
              <a:solidFill>
                <a:schemeClr val="bg1"/>
              </a:solidFill>
              <a:latin typeface="Arial" panose="020B0604020202020204" pitchFamily="34" charset="0"/>
              <a:cs typeface="Arial" panose="020B0604020202020204" pitchFamily="34" charset="0"/>
            </a:endParaRPr>
          </a:p>
        </p:txBody>
      </p:sp>
      <p:sp>
        <p:nvSpPr>
          <p:cNvPr id="4" name="Pladsholder til indhold 2"/>
          <p:cNvSpPr txBox="1">
            <a:spLocks/>
          </p:cNvSpPr>
          <p:nvPr/>
        </p:nvSpPr>
        <p:spPr>
          <a:xfrm>
            <a:off x="4367808" y="1796819"/>
            <a:ext cx="3168352" cy="4525963"/>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buNone/>
            </a:pPr>
            <a:r>
              <a:rPr lang="da-DK" sz="2400" dirty="0">
                <a:solidFill>
                  <a:srgbClr val="FFC000"/>
                </a:solidFill>
                <a:latin typeface="Arial" panose="020B0604020202020204" pitchFamily="34" charset="0"/>
                <a:cs typeface="Arial" panose="020B0604020202020204" pitchFamily="34" charset="0"/>
              </a:rPr>
              <a:t>IPS deltagerne kom signifikant mere og hurtigere i job eller uddannelse, ift. standardindsatsen (målt efter 18 mdr.)</a:t>
            </a:r>
            <a:br>
              <a:rPr lang="da-DK" sz="2400" dirty="0">
                <a:solidFill>
                  <a:srgbClr val="FFC000"/>
                </a:solidFill>
                <a:latin typeface="Arial" panose="020B0604020202020204" pitchFamily="34" charset="0"/>
                <a:cs typeface="Arial" panose="020B0604020202020204" pitchFamily="34" charset="0"/>
              </a:rPr>
            </a:br>
            <a:endParaRPr lang="da-DK" sz="1067" dirty="0">
              <a:solidFill>
                <a:srgbClr val="FFC000"/>
              </a:solidFill>
              <a:latin typeface="Arial" panose="020B0604020202020204" pitchFamily="34" charset="0"/>
              <a:cs typeface="Arial" panose="020B0604020202020204" pitchFamily="34" charset="0"/>
            </a:endParaRPr>
          </a:p>
          <a:p>
            <a:pPr marL="0" indent="0" defTabSz="1219170">
              <a:buNone/>
            </a:pPr>
            <a:r>
              <a:rPr lang="da-DK" sz="2400" dirty="0">
                <a:solidFill>
                  <a:prstClr val="white"/>
                </a:solidFill>
                <a:latin typeface="Arial" panose="020B0604020202020204" pitchFamily="34" charset="0"/>
                <a:cs typeface="Arial" panose="020B0604020202020204" pitchFamily="34" charset="0"/>
              </a:rPr>
              <a:t>IPS:	  59,5 %</a:t>
            </a:r>
            <a:br>
              <a:rPr lang="da-DK" sz="2400" dirty="0">
                <a:solidFill>
                  <a:prstClr val="white"/>
                </a:solidFill>
                <a:latin typeface="Arial" panose="020B0604020202020204" pitchFamily="34" charset="0"/>
                <a:cs typeface="Arial" panose="020B0604020202020204" pitchFamily="34" charset="0"/>
              </a:rPr>
            </a:br>
            <a:r>
              <a:rPr lang="da-DK" sz="2400" dirty="0">
                <a:solidFill>
                  <a:prstClr val="white"/>
                </a:solidFill>
                <a:latin typeface="Arial" panose="020B0604020202020204" pitchFamily="34" charset="0"/>
                <a:cs typeface="Arial" panose="020B0604020202020204" pitchFamily="34" charset="0"/>
              </a:rPr>
              <a:t>Standard: 46,5 %</a:t>
            </a:r>
            <a:br>
              <a:rPr lang="da-DK" sz="2400" dirty="0">
                <a:solidFill>
                  <a:prstClr val="white"/>
                </a:solidFill>
                <a:latin typeface="Arial" panose="020B0604020202020204" pitchFamily="34" charset="0"/>
                <a:cs typeface="Arial" panose="020B0604020202020204" pitchFamily="34" charset="0"/>
              </a:rPr>
            </a:br>
            <a:endParaRPr lang="da-DK" sz="1067" dirty="0">
              <a:solidFill>
                <a:prstClr val="white"/>
              </a:solidFill>
              <a:latin typeface="Arial" panose="020B0604020202020204" pitchFamily="34" charset="0"/>
              <a:cs typeface="Arial" panose="020B0604020202020204" pitchFamily="34" charset="0"/>
            </a:endParaRPr>
          </a:p>
          <a:p>
            <a:pPr marL="0" indent="0" defTabSz="1219170">
              <a:buNone/>
            </a:pPr>
            <a:r>
              <a:rPr lang="da-DK" sz="2400" dirty="0">
                <a:solidFill>
                  <a:prstClr val="white"/>
                </a:solidFill>
                <a:latin typeface="Arial" panose="020B0604020202020204" pitchFamily="34" charset="0"/>
                <a:cs typeface="Arial" panose="020B0604020202020204" pitchFamily="34" charset="0"/>
              </a:rPr>
              <a:t>IPS:          286 dage</a:t>
            </a:r>
          </a:p>
          <a:p>
            <a:pPr marL="0" indent="0" defTabSz="1219170">
              <a:buNone/>
            </a:pPr>
            <a:r>
              <a:rPr lang="da-DK" sz="2400" dirty="0">
                <a:solidFill>
                  <a:prstClr val="white"/>
                </a:solidFill>
                <a:latin typeface="Arial" panose="020B0604020202020204" pitchFamily="34" charset="0"/>
                <a:cs typeface="Arial" panose="020B0604020202020204" pitchFamily="34" charset="0"/>
              </a:rPr>
              <a:t>Standard: 548 dage</a:t>
            </a:r>
          </a:p>
          <a:p>
            <a:pPr marL="0" indent="0" defTabSz="1219170">
              <a:buNone/>
            </a:pPr>
            <a:endParaRPr lang="da-DK" sz="2400" dirty="0">
              <a:solidFill>
                <a:prstClr val="white"/>
              </a:solidFill>
              <a:latin typeface="Arial" panose="020B0604020202020204" pitchFamily="34" charset="0"/>
              <a:cs typeface="Arial" panose="020B0604020202020204" pitchFamily="34" charset="0"/>
            </a:endParaRPr>
          </a:p>
          <a:p>
            <a:pPr marL="0" indent="0" defTabSz="1219170">
              <a:buNone/>
            </a:pPr>
            <a:endParaRPr lang="da-DK" sz="2667" dirty="0">
              <a:solidFill>
                <a:prstClr val="white"/>
              </a:solidFill>
              <a:latin typeface="Arial" panose="020B0604020202020204" pitchFamily="34" charset="0"/>
              <a:cs typeface="Arial" panose="020B0604020202020204" pitchFamily="34" charset="0"/>
            </a:endParaRPr>
          </a:p>
        </p:txBody>
      </p:sp>
      <p:sp>
        <p:nvSpPr>
          <p:cNvPr id="5" name="Pladsholder til indhold 2"/>
          <p:cNvSpPr txBox="1">
            <a:spLocks/>
          </p:cNvSpPr>
          <p:nvPr/>
        </p:nvSpPr>
        <p:spPr>
          <a:xfrm>
            <a:off x="8016214" y="1796819"/>
            <a:ext cx="3360373" cy="5280587"/>
          </a:xfrm>
          <a:prstGeom prst="rect">
            <a:avLst/>
          </a:prstGeom>
        </p:spPr>
        <p:txBody>
          <a:bodyPr vert="horz" lIns="121920" tIns="60960" rIns="121920" bIns="6096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lnSpc>
                <a:spcPct val="120000"/>
              </a:lnSpc>
              <a:buNone/>
            </a:pPr>
            <a:r>
              <a:rPr lang="da-DK" sz="3467" dirty="0">
                <a:solidFill>
                  <a:prstClr val="white"/>
                </a:solidFill>
                <a:latin typeface="Arial" panose="020B0604020202020204" pitchFamily="34" charset="0"/>
                <a:cs typeface="Arial" panose="020B0604020202020204" pitchFamily="34" charset="0"/>
              </a:rPr>
              <a:t>Deltagerne havde færre ambulante besøg og var mere tilfredse</a:t>
            </a:r>
            <a:br>
              <a:rPr lang="da-DK" sz="3467" dirty="0">
                <a:solidFill>
                  <a:prstClr val="white"/>
                </a:solidFill>
                <a:latin typeface="Arial" panose="020B0604020202020204" pitchFamily="34" charset="0"/>
                <a:cs typeface="Arial" panose="020B0604020202020204" pitchFamily="34" charset="0"/>
              </a:rPr>
            </a:br>
            <a:endParaRPr lang="da-DK" sz="1467" dirty="0">
              <a:solidFill>
                <a:prstClr val="white"/>
              </a:solidFill>
              <a:latin typeface="Arial" panose="020B0604020202020204" pitchFamily="34" charset="0"/>
              <a:cs typeface="Arial" panose="020B0604020202020204" pitchFamily="34" charset="0"/>
            </a:endParaRPr>
          </a:p>
          <a:p>
            <a:pPr marL="0" indent="0" defTabSz="1219170">
              <a:lnSpc>
                <a:spcPct val="120000"/>
              </a:lnSpc>
              <a:buNone/>
            </a:pPr>
            <a:r>
              <a:rPr lang="da-DK" sz="3467" dirty="0">
                <a:solidFill>
                  <a:prstClr val="white"/>
                </a:solidFill>
                <a:latin typeface="Arial" panose="020B0604020202020204" pitchFamily="34" charset="0"/>
                <a:cs typeface="Arial" panose="020B0604020202020204" pitchFamily="34" charset="0"/>
              </a:rPr>
              <a:t>IPS medfører </a:t>
            </a:r>
            <a:r>
              <a:rPr lang="da-DK" sz="3467" i="1" dirty="0">
                <a:solidFill>
                  <a:prstClr val="white"/>
                </a:solidFill>
                <a:latin typeface="Arial" panose="020B0604020202020204" pitchFamily="34" charset="0"/>
                <a:cs typeface="Arial" panose="020B0604020202020204" pitchFamily="34" charset="0"/>
              </a:rPr>
              <a:t>ikke</a:t>
            </a:r>
            <a:r>
              <a:rPr lang="da-DK" sz="3467" dirty="0">
                <a:solidFill>
                  <a:prstClr val="white"/>
                </a:solidFill>
                <a:latin typeface="Arial" panose="020B0604020202020204" pitchFamily="34" charset="0"/>
                <a:cs typeface="Arial" panose="020B0604020202020204" pitchFamily="34" charset="0"/>
              </a:rPr>
              <a:t> </a:t>
            </a:r>
            <a:r>
              <a:rPr lang="da-DK" sz="3467" dirty="0" err="1">
                <a:solidFill>
                  <a:prstClr val="white"/>
                </a:solidFill>
                <a:latin typeface="Arial" panose="020B0604020202020204" pitchFamily="34" charset="0"/>
                <a:cs typeface="Arial" panose="020B0604020202020204" pitchFamily="34" charset="0"/>
              </a:rPr>
              <a:t>for-værring</a:t>
            </a:r>
            <a:r>
              <a:rPr lang="da-DK" sz="3467" dirty="0">
                <a:solidFill>
                  <a:prstClr val="white"/>
                </a:solidFill>
                <a:latin typeface="Arial" panose="020B0604020202020204" pitchFamily="34" charset="0"/>
                <a:cs typeface="Arial" panose="020B0604020202020204" pitchFamily="34" charset="0"/>
              </a:rPr>
              <a:t> af symptomer eller har andre negative konsekvenser</a:t>
            </a:r>
            <a:br>
              <a:rPr lang="da-DK" sz="3067" dirty="0">
                <a:solidFill>
                  <a:prstClr val="white"/>
                </a:solidFill>
                <a:latin typeface="Arial" panose="020B0604020202020204" pitchFamily="34" charset="0"/>
                <a:cs typeface="Arial" panose="020B0604020202020204" pitchFamily="34" charset="0"/>
              </a:rPr>
            </a:br>
            <a:endParaRPr lang="da-DK" sz="1333" dirty="0">
              <a:solidFill>
                <a:prstClr val="white"/>
              </a:solidFill>
              <a:latin typeface="Arial" panose="020B0604020202020204" pitchFamily="34" charset="0"/>
              <a:cs typeface="Arial" panose="020B0604020202020204" pitchFamily="34" charset="0"/>
            </a:endParaRPr>
          </a:p>
          <a:p>
            <a:pPr marL="0" indent="0" defTabSz="1219170">
              <a:lnSpc>
                <a:spcPct val="120000"/>
              </a:lnSpc>
              <a:buNone/>
            </a:pPr>
            <a:r>
              <a:rPr lang="da-DK" sz="3467" dirty="0">
                <a:solidFill>
                  <a:srgbClr val="FFC000"/>
                </a:solidFill>
                <a:latin typeface="Arial" panose="020B0604020202020204" pitchFamily="34" charset="0"/>
                <a:cs typeface="Arial" panose="020B0604020202020204" pitchFamily="34" charset="0"/>
              </a:rPr>
              <a:t>IPS indsatserne var billigere med bedre effekter!</a:t>
            </a:r>
            <a:endParaRPr lang="da-DK" sz="3467"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2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5">
                                            <p:txEl>
                                              <p:pRg st="2" end="2"/>
                                            </p:txEl>
                                          </p:spTgt>
                                        </p:tgtEl>
                                      </p:cBhvr>
                                    </p:animEffect>
                                    <p:anim calcmode="lin" valueType="num">
                                      <p:cBhvr>
                                        <p:cTn id="41"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42"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5" name="Tekstboks 4"/>
          <p:cNvSpPr txBox="1"/>
          <p:nvPr/>
        </p:nvSpPr>
        <p:spPr>
          <a:xfrm>
            <a:off x="815414" y="932723"/>
            <a:ext cx="10849205" cy="2144305"/>
          </a:xfrm>
          <a:prstGeom prst="rect">
            <a:avLst/>
          </a:prstGeom>
          <a:noFill/>
        </p:spPr>
        <p:txBody>
          <a:bodyPr wrap="square" rtlCol="0">
            <a:spAutoFit/>
          </a:bodyPr>
          <a:lstStyle/>
          <a:p>
            <a:pPr defTabSz="1219170"/>
            <a:r>
              <a:rPr lang="da-DK" sz="6667" b="1" dirty="0">
                <a:ln w="12700">
                  <a:noFill/>
                </a:ln>
                <a:solidFill>
                  <a:prstClr val="white"/>
                </a:solidFill>
                <a:latin typeface="Calibri"/>
              </a:rPr>
              <a:t>Grundlag for lokal IPS-indsats </a:t>
            </a:r>
          </a:p>
          <a:p>
            <a:pPr defTabSz="1219170"/>
            <a:endParaRPr lang="da-DK" sz="6667" b="1" dirty="0">
              <a:ln w="12700">
                <a:solidFill>
                  <a:srgbClr val="002060"/>
                </a:solidFill>
              </a:ln>
              <a:solidFill>
                <a:prstClr val="white"/>
              </a:solidFill>
              <a:latin typeface="Calibri"/>
            </a:endParaRPr>
          </a:p>
        </p:txBody>
      </p:sp>
      <p:sp>
        <p:nvSpPr>
          <p:cNvPr id="3" name="Pladsholder til diasnummer 2"/>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58</a:t>
            </a:fld>
            <a:endParaRPr lang="da-DK">
              <a:solidFill>
                <a:prstClr val="black">
                  <a:tint val="75000"/>
                </a:prstClr>
              </a:solidFill>
              <a:latin typeface="Calibri"/>
            </a:endParaRPr>
          </a:p>
        </p:txBody>
      </p:sp>
      <p:sp>
        <p:nvSpPr>
          <p:cNvPr id="4" name="Tekstboks 3"/>
          <p:cNvSpPr txBox="1"/>
          <p:nvPr/>
        </p:nvSpPr>
        <p:spPr>
          <a:xfrm>
            <a:off x="815413" y="2564905"/>
            <a:ext cx="3456384" cy="1241237"/>
          </a:xfrm>
          <a:prstGeom prst="rect">
            <a:avLst/>
          </a:prstGeom>
          <a:noFill/>
        </p:spPr>
        <p:txBody>
          <a:bodyPr wrap="square" rtlCol="0">
            <a:spAutoFit/>
          </a:bodyPr>
          <a:lstStyle/>
          <a:p>
            <a:pPr defTabSz="1219170"/>
            <a:r>
              <a:rPr lang="da-DK" sz="3733" dirty="0">
                <a:solidFill>
                  <a:prstClr val="white"/>
                </a:solidFill>
                <a:latin typeface="Calibri"/>
              </a:rPr>
              <a:t>Lokal investering i nye indsatser</a:t>
            </a:r>
          </a:p>
        </p:txBody>
      </p:sp>
      <p:sp>
        <p:nvSpPr>
          <p:cNvPr id="6" name="Tekstboks 5"/>
          <p:cNvSpPr txBox="1"/>
          <p:nvPr/>
        </p:nvSpPr>
        <p:spPr>
          <a:xfrm>
            <a:off x="8229352" y="2564903"/>
            <a:ext cx="3312368" cy="1815690"/>
          </a:xfrm>
          <a:prstGeom prst="rect">
            <a:avLst/>
          </a:prstGeom>
          <a:noFill/>
        </p:spPr>
        <p:txBody>
          <a:bodyPr wrap="square" rtlCol="0">
            <a:spAutoFit/>
          </a:bodyPr>
          <a:lstStyle/>
          <a:p>
            <a:pPr defTabSz="1219170"/>
            <a:r>
              <a:rPr lang="da-DK" sz="3733" dirty="0">
                <a:solidFill>
                  <a:prstClr val="white"/>
                </a:solidFill>
                <a:latin typeface="Calibri"/>
              </a:rPr>
              <a:t>Fokus på IPS-metodens resultater</a:t>
            </a:r>
          </a:p>
        </p:txBody>
      </p:sp>
      <p:sp>
        <p:nvSpPr>
          <p:cNvPr id="7" name="Tekstboks 6"/>
          <p:cNvSpPr txBox="1"/>
          <p:nvPr/>
        </p:nvSpPr>
        <p:spPr>
          <a:xfrm>
            <a:off x="4367808" y="2569500"/>
            <a:ext cx="3456384" cy="1815690"/>
          </a:xfrm>
          <a:prstGeom prst="rect">
            <a:avLst/>
          </a:prstGeom>
          <a:noFill/>
        </p:spPr>
        <p:txBody>
          <a:bodyPr wrap="square" rtlCol="0">
            <a:spAutoFit/>
          </a:bodyPr>
          <a:lstStyle/>
          <a:p>
            <a:pPr defTabSz="1219170"/>
            <a:r>
              <a:rPr lang="da-DK" sz="3733" dirty="0">
                <a:solidFill>
                  <a:prstClr val="white"/>
                </a:solidFill>
                <a:latin typeface="Calibri"/>
              </a:rPr>
              <a:t>Stor målgruppe med psykiske lidelser</a:t>
            </a:r>
          </a:p>
        </p:txBody>
      </p:sp>
    </p:spTree>
    <p:extLst>
      <p:ext uri="{BB962C8B-B14F-4D97-AF65-F5344CB8AC3E}">
        <p14:creationId xmlns:p14="http://schemas.microsoft.com/office/powerpoint/2010/main" val="3242997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3" name="Titel 2"/>
          <p:cNvSpPr>
            <a:spLocks noGrp="1"/>
          </p:cNvSpPr>
          <p:nvPr>
            <p:ph type="title"/>
          </p:nvPr>
        </p:nvSpPr>
        <p:spPr>
          <a:xfrm>
            <a:off x="623392" y="548680"/>
            <a:ext cx="10972800" cy="1143000"/>
          </a:xfrm>
        </p:spPr>
        <p:txBody>
          <a:bodyPr>
            <a:noAutofit/>
          </a:bodyPr>
          <a:lstStyle/>
          <a:p>
            <a:r>
              <a:rPr lang="da-DK" sz="6400" dirty="0">
                <a:solidFill>
                  <a:schemeClr val="bg1"/>
                </a:solidFill>
              </a:rPr>
              <a:t>IPS-team september 2017</a:t>
            </a:r>
          </a:p>
        </p:txBody>
      </p:sp>
      <p:sp>
        <p:nvSpPr>
          <p:cNvPr id="6" name="Tekstboks 5"/>
          <p:cNvSpPr txBox="1"/>
          <p:nvPr/>
        </p:nvSpPr>
        <p:spPr>
          <a:xfrm>
            <a:off x="317137" y="2468894"/>
            <a:ext cx="2112235" cy="2759282"/>
          </a:xfrm>
          <a:prstGeom prst="rect">
            <a:avLst/>
          </a:prstGeom>
          <a:noFill/>
          <a:ln w="34925" cap="rnd">
            <a:solidFill>
              <a:schemeClr val="accent1"/>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defTabSz="1219170"/>
            <a:r>
              <a:rPr lang="da-DK" sz="2933" dirty="0">
                <a:solidFill>
                  <a:srgbClr val="FFC000"/>
                </a:solidFill>
                <a:latin typeface="Calibri"/>
              </a:rPr>
              <a:t>IPS-</a:t>
            </a:r>
            <a:r>
              <a:rPr lang="da-DK" sz="2933" dirty="0" err="1">
                <a:solidFill>
                  <a:srgbClr val="FFC000"/>
                </a:solidFill>
                <a:latin typeface="Calibri"/>
              </a:rPr>
              <a:t>konsu</a:t>
            </a:r>
            <a:r>
              <a:rPr lang="da-DK" sz="2933" dirty="0">
                <a:solidFill>
                  <a:srgbClr val="FFC000"/>
                </a:solidFill>
                <a:latin typeface="Calibri"/>
              </a:rPr>
              <a:t>-</a:t>
            </a:r>
            <a:r>
              <a:rPr lang="da-DK" sz="2933" dirty="0" err="1">
                <a:solidFill>
                  <a:srgbClr val="FFC000"/>
                </a:solidFill>
                <a:latin typeface="Calibri"/>
              </a:rPr>
              <a:t>lenter</a:t>
            </a:r>
            <a:r>
              <a:rPr lang="da-DK" sz="2933" dirty="0">
                <a:solidFill>
                  <a:srgbClr val="FFC000"/>
                </a:solidFill>
                <a:latin typeface="Calibri"/>
              </a:rPr>
              <a:t>:</a:t>
            </a:r>
            <a:br>
              <a:rPr lang="da-DK" sz="3200" dirty="0">
                <a:solidFill>
                  <a:prstClr val="white"/>
                </a:solidFill>
                <a:latin typeface="Calibri"/>
              </a:rPr>
            </a:br>
            <a:r>
              <a:rPr lang="da-DK" sz="2933" dirty="0">
                <a:solidFill>
                  <a:prstClr val="white"/>
                </a:solidFill>
                <a:latin typeface="Calibri"/>
              </a:rPr>
              <a:t>Fire </a:t>
            </a:r>
          </a:p>
          <a:p>
            <a:pPr defTabSz="1219170"/>
            <a:endParaRPr lang="da-DK" sz="1333" dirty="0">
              <a:solidFill>
                <a:prstClr val="white"/>
              </a:solidFill>
              <a:latin typeface="Calibri"/>
            </a:endParaRPr>
          </a:p>
          <a:p>
            <a:pPr defTabSz="1219170"/>
            <a:endParaRPr lang="da-DK" sz="1333" dirty="0">
              <a:solidFill>
                <a:prstClr val="white"/>
              </a:solidFill>
              <a:latin typeface="Calibri"/>
            </a:endParaRPr>
          </a:p>
          <a:p>
            <a:pPr defTabSz="1219170"/>
            <a:endParaRPr lang="da-DK" sz="2933" dirty="0">
              <a:solidFill>
                <a:prstClr val="white"/>
              </a:solidFill>
              <a:latin typeface="Calibri"/>
            </a:endParaRPr>
          </a:p>
          <a:p>
            <a:pPr defTabSz="1219170"/>
            <a:endParaRPr lang="da-DK" sz="2933" dirty="0">
              <a:solidFill>
                <a:prstClr val="white"/>
              </a:solidFill>
              <a:latin typeface="Calibri"/>
            </a:endParaRPr>
          </a:p>
        </p:txBody>
      </p:sp>
      <p:sp>
        <p:nvSpPr>
          <p:cNvPr id="7" name="Tekstboks 6"/>
          <p:cNvSpPr txBox="1"/>
          <p:nvPr/>
        </p:nvSpPr>
        <p:spPr>
          <a:xfrm>
            <a:off x="2735627" y="2468894"/>
            <a:ext cx="2016224" cy="2800382"/>
          </a:xfrm>
          <a:prstGeom prst="rect">
            <a:avLst/>
          </a:prstGeom>
          <a:noFill/>
          <a:ln w="34925" cap="rnd">
            <a:solidFill>
              <a:schemeClr val="accent1"/>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defTabSz="1219170"/>
            <a:r>
              <a:rPr lang="da-DK" sz="2933" dirty="0" err="1">
                <a:solidFill>
                  <a:srgbClr val="FFC000"/>
                </a:solidFill>
                <a:latin typeface="Calibri"/>
              </a:rPr>
              <a:t>Caseload</a:t>
            </a:r>
            <a:r>
              <a:rPr lang="da-DK" sz="2933" dirty="0">
                <a:solidFill>
                  <a:prstClr val="white"/>
                </a:solidFill>
                <a:latin typeface="Calibri"/>
              </a:rPr>
              <a:t>:</a:t>
            </a:r>
          </a:p>
          <a:p>
            <a:pPr defTabSz="1219170"/>
            <a:r>
              <a:rPr lang="da-DK" sz="2933" dirty="0">
                <a:solidFill>
                  <a:prstClr val="white"/>
                </a:solidFill>
                <a:latin typeface="Calibri"/>
              </a:rPr>
              <a:t>15 borgere hver + efterværn</a:t>
            </a:r>
            <a:endParaRPr lang="da-DK" sz="1333" dirty="0">
              <a:solidFill>
                <a:prstClr val="white"/>
              </a:solidFill>
              <a:latin typeface="Calibri"/>
            </a:endParaRPr>
          </a:p>
          <a:p>
            <a:pPr defTabSz="1219170"/>
            <a:endParaRPr lang="da-DK" sz="2933" dirty="0">
              <a:solidFill>
                <a:prstClr val="white"/>
              </a:solidFill>
              <a:latin typeface="Calibri"/>
            </a:endParaRPr>
          </a:p>
          <a:p>
            <a:pPr defTabSz="1219170"/>
            <a:endParaRPr lang="da-DK" sz="2933" dirty="0">
              <a:solidFill>
                <a:prstClr val="white"/>
              </a:solidFill>
              <a:latin typeface="Calibri"/>
            </a:endParaRPr>
          </a:p>
        </p:txBody>
      </p:sp>
      <p:sp>
        <p:nvSpPr>
          <p:cNvPr id="8" name="Tekstboks 7"/>
          <p:cNvSpPr txBox="1"/>
          <p:nvPr/>
        </p:nvSpPr>
        <p:spPr>
          <a:xfrm>
            <a:off x="5087888" y="2468893"/>
            <a:ext cx="2016224" cy="2738827"/>
          </a:xfrm>
          <a:prstGeom prst="rect">
            <a:avLst/>
          </a:prstGeom>
          <a:noFill/>
          <a:ln w="34925" cap="rnd">
            <a:solidFill>
              <a:schemeClr val="accent1"/>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defTabSz="1219170"/>
            <a:r>
              <a:rPr lang="da-DK" sz="2933" dirty="0">
                <a:solidFill>
                  <a:srgbClr val="FFC000"/>
                </a:solidFill>
                <a:latin typeface="Calibri"/>
              </a:rPr>
              <a:t>I alt:</a:t>
            </a:r>
            <a:br>
              <a:rPr lang="da-DK" sz="2933" dirty="0">
                <a:solidFill>
                  <a:srgbClr val="FFC000"/>
                </a:solidFill>
                <a:latin typeface="Calibri"/>
              </a:rPr>
            </a:br>
            <a:r>
              <a:rPr lang="da-DK" sz="2933" dirty="0">
                <a:solidFill>
                  <a:prstClr val="white"/>
                </a:solidFill>
                <a:latin typeface="Calibri"/>
              </a:rPr>
              <a:t>60 borgere +  efterværn</a:t>
            </a:r>
          </a:p>
          <a:p>
            <a:pPr defTabSz="1219170"/>
            <a:endParaRPr lang="da-DK" sz="2933" dirty="0">
              <a:solidFill>
                <a:prstClr val="white"/>
              </a:solidFill>
              <a:latin typeface="Calibri"/>
            </a:endParaRPr>
          </a:p>
          <a:p>
            <a:pPr defTabSz="1219170"/>
            <a:endParaRPr lang="da-DK" sz="1200" dirty="0">
              <a:solidFill>
                <a:prstClr val="white"/>
              </a:solidFill>
              <a:latin typeface="Calibri"/>
            </a:endParaRPr>
          </a:p>
          <a:p>
            <a:pPr defTabSz="1219170"/>
            <a:endParaRPr lang="da-DK" sz="1333" dirty="0">
              <a:solidFill>
                <a:prstClr val="white"/>
              </a:solidFill>
              <a:latin typeface="Calibri"/>
            </a:endParaRPr>
          </a:p>
        </p:txBody>
      </p:sp>
      <p:sp>
        <p:nvSpPr>
          <p:cNvPr id="9" name="Tekstboks 8"/>
          <p:cNvSpPr txBox="1"/>
          <p:nvPr/>
        </p:nvSpPr>
        <p:spPr>
          <a:xfrm>
            <a:off x="7410152" y="2468893"/>
            <a:ext cx="2016224" cy="2800382"/>
          </a:xfrm>
          <a:prstGeom prst="rect">
            <a:avLst/>
          </a:prstGeom>
          <a:noFill/>
          <a:ln w="34925" cap="rnd">
            <a:solidFill>
              <a:schemeClr val="accent1"/>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defTabSz="1219170"/>
            <a:r>
              <a:rPr lang="da-DK" sz="2933" dirty="0" err="1">
                <a:solidFill>
                  <a:srgbClr val="FFC000"/>
                </a:solidFill>
                <a:latin typeface="Calibri"/>
              </a:rPr>
              <a:t>Undervis-ning</a:t>
            </a:r>
            <a:r>
              <a:rPr lang="da-DK" sz="2933" dirty="0">
                <a:solidFill>
                  <a:srgbClr val="FFC000"/>
                </a:solidFill>
                <a:latin typeface="Calibri"/>
              </a:rPr>
              <a:t>/</a:t>
            </a:r>
            <a:r>
              <a:rPr lang="da-DK" sz="2933" dirty="0" err="1">
                <a:solidFill>
                  <a:srgbClr val="FFC000"/>
                </a:solidFill>
                <a:latin typeface="Calibri"/>
              </a:rPr>
              <a:t>super-vision</a:t>
            </a:r>
            <a:r>
              <a:rPr lang="da-DK" sz="2933" dirty="0">
                <a:solidFill>
                  <a:srgbClr val="FFC000"/>
                </a:solidFill>
                <a:latin typeface="Calibri"/>
              </a:rPr>
              <a:t>: </a:t>
            </a:r>
            <a:br>
              <a:rPr lang="da-DK" sz="2933" dirty="0">
                <a:solidFill>
                  <a:srgbClr val="FFC000"/>
                </a:solidFill>
                <a:latin typeface="Calibri"/>
              </a:rPr>
            </a:br>
            <a:r>
              <a:rPr lang="da-DK" sz="2933" dirty="0">
                <a:solidFill>
                  <a:prstClr val="white"/>
                </a:solidFill>
                <a:latin typeface="Calibri"/>
              </a:rPr>
              <a:t>2 x 6 mdr. IPS-Center Danmark</a:t>
            </a:r>
            <a:endParaRPr lang="da-DK" sz="1333" dirty="0">
              <a:solidFill>
                <a:prstClr val="white"/>
              </a:solidFill>
              <a:latin typeface="Calibri"/>
            </a:endParaRPr>
          </a:p>
        </p:txBody>
      </p:sp>
      <p:sp>
        <p:nvSpPr>
          <p:cNvPr id="10" name="Tekstboks 9"/>
          <p:cNvSpPr txBox="1"/>
          <p:nvPr/>
        </p:nvSpPr>
        <p:spPr>
          <a:xfrm>
            <a:off x="9840416" y="2468894"/>
            <a:ext cx="2016224" cy="2718373"/>
          </a:xfrm>
          <a:prstGeom prst="rect">
            <a:avLst/>
          </a:prstGeom>
          <a:noFill/>
          <a:ln w="34925" cap="rnd">
            <a:solidFill>
              <a:schemeClr val="accent1"/>
            </a:solidFill>
          </a:ln>
          <a:effectLst>
            <a:glow rad="63500">
              <a:schemeClr val="accent1">
                <a:satMod val="175000"/>
                <a:alpha val="40000"/>
              </a:schemeClr>
            </a:glow>
          </a:effectLst>
          <a:scene3d>
            <a:camera prst="isometricOffAxis1Right"/>
            <a:lightRig rig="threePt" dir="t"/>
          </a:scene3d>
        </p:spPr>
        <p:txBody>
          <a:bodyPr wrap="square" rtlCol="0">
            <a:spAutoFit/>
          </a:bodyPr>
          <a:lstStyle/>
          <a:p>
            <a:pPr defTabSz="1219170"/>
            <a:r>
              <a:rPr lang="da-DK" sz="2933" dirty="0">
                <a:solidFill>
                  <a:srgbClr val="FFC000"/>
                </a:solidFill>
                <a:latin typeface="Calibri"/>
              </a:rPr>
              <a:t>Fidelity:</a:t>
            </a:r>
            <a:br>
              <a:rPr lang="da-DK" sz="2933" dirty="0">
                <a:solidFill>
                  <a:srgbClr val="FFC000"/>
                </a:solidFill>
                <a:latin typeface="Calibri"/>
              </a:rPr>
            </a:br>
            <a:r>
              <a:rPr lang="da-DK" sz="2933" dirty="0">
                <a:solidFill>
                  <a:prstClr val="white"/>
                </a:solidFill>
                <a:latin typeface="Calibri"/>
              </a:rPr>
              <a:t>Årligt</a:t>
            </a:r>
          </a:p>
          <a:p>
            <a:pPr defTabSz="1219170"/>
            <a:endParaRPr lang="da-DK" sz="1333" dirty="0">
              <a:solidFill>
                <a:prstClr val="white"/>
              </a:solidFill>
              <a:latin typeface="Calibri"/>
            </a:endParaRPr>
          </a:p>
          <a:p>
            <a:pPr defTabSz="1219170"/>
            <a:endParaRPr lang="da-DK" sz="3200" dirty="0">
              <a:solidFill>
                <a:prstClr val="white"/>
              </a:solidFill>
              <a:latin typeface="Calibri"/>
            </a:endParaRPr>
          </a:p>
          <a:p>
            <a:pPr defTabSz="1219170"/>
            <a:endParaRPr lang="da-DK" sz="3733" dirty="0">
              <a:solidFill>
                <a:prstClr val="white"/>
              </a:solidFill>
              <a:latin typeface="Calibri"/>
            </a:endParaRPr>
          </a:p>
          <a:p>
            <a:pPr defTabSz="1219170"/>
            <a:endParaRPr lang="da-DK" sz="2933" dirty="0">
              <a:solidFill>
                <a:prstClr val="white"/>
              </a:solidFill>
              <a:latin typeface="Calibri"/>
            </a:endParaRPr>
          </a:p>
        </p:txBody>
      </p:sp>
      <p:sp>
        <p:nvSpPr>
          <p:cNvPr id="4" name="Pladsholder til diasnummer 3"/>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59</a:t>
            </a:fld>
            <a:endParaRPr lang="da-DK">
              <a:solidFill>
                <a:prstClr val="black">
                  <a:tint val="75000"/>
                </a:prstClr>
              </a:solidFill>
              <a:latin typeface="Calibri"/>
            </a:endParaRPr>
          </a:p>
        </p:txBody>
      </p:sp>
    </p:spTree>
    <p:extLst>
      <p:ext uri="{BB962C8B-B14F-4D97-AF65-F5344CB8AC3E}">
        <p14:creationId xmlns:p14="http://schemas.microsoft.com/office/powerpoint/2010/main" val="4181235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924488" y="2094428"/>
          <a:ext cx="9825535" cy="4205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felt 3"/>
          <p:cNvSpPr txBox="1"/>
          <p:nvPr/>
        </p:nvSpPr>
        <p:spPr>
          <a:xfrm>
            <a:off x="770464" y="6508472"/>
            <a:ext cx="6202569"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Kilde: Psykiatriens Administrative Patientsystem</a:t>
            </a:r>
          </a:p>
        </p:txBody>
      </p:sp>
      <p:sp>
        <p:nvSpPr>
          <p:cNvPr id="3" name="Rektangel 2"/>
          <p:cNvSpPr/>
          <p:nvPr/>
        </p:nvSpPr>
        <p:spPr>
          <a:xfrm>
            <a:off x="3048000" y="2551837"/>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838200" y="365126"/>
            <a:ext cx="10515600" cy="587374"/>
          </a:xfrm>
        </p:spPr>
        <p:txBody>
          <a:bodyPr>
            <a:normAutofit fontScale="90000"/>
          </a:bodyPr>
          <a:lstStyle/>
          <a:p>
            <a:r>
              <a:rPr lang="da-DK" b="1" dirty="0">
                <a:latin typeface="+mn-lt"/>
              </a:rPr>
              <a:t>Pres på den ambulante voksenpsykiatri</a:t>
            </a:r>
            <a:br>
              <a:rPr lang="da-DK" b="1" dirty="0">
                <a:latin typeface="+mn-lt"/>
              </a:rPr>
            </a:br>
            <a:r>
              <a:rPr lang="da-DK" b="1" dirty="0">
                <a:latin typeface="+mn-lt"/>
              </a:rPr>
              <a:t>Udvikling de mest syge</a:t>
            </a:r>
          </a:p>
        </p:txBody>
      </p:sp>
      <p:sp>
        <p:nvSpPr>
          <p:cNvPr id="6" name="Tekstfelt 5"/>
          <p:cNvSpPr txBox="1"/>
          <p:nvPr/>
        </p:nvSpPr>
        <p:spPr>
          <a:xfrm>
            <a:off x="542926" y="1276350"/>
            <a:ext cx="11362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Indeksberegning af unikke patienter i behandling i voksenpsykiatrien (+18 år) i Region Nordjylland fordelt på patienter med skizofreni (DF20) som aktionsdiagnose og patienter med andre aktionsdiagnoser.</a:t>
            </a:r>
            <a:endParaRPr kumimoji="0" lang="da-DK"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6671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5" name="Tekstboks 4"/>
          <p:cNvSpPr txBox="1"/>
          <p:nvPr/>
        </p:nvSpPr>
        <p:spPr>
          <a:xfrm>
            <a:off x="609672" y="932722"/>
            <a:ext cx="10849205" cy="1323439"/>
          </a:xfrm>
          <a:prstGeom prst="rect">
            <a:avLst/>
          </a:prstGeom>
          <a:noFill/>
        </p:spPr>
        <p:txBody>
          <a:bodyPr wrap="square" rtlCol="0">
            <a:spAutoFit/>
          </a:bodyPr>
          <a:lstStyle/>
          <a:p>
            <a:pPr algn="ctr" defTabSz="1219170"/>
            <a:r>
              <a:rPr lang="da-DK" sz="6667" b="1" dirty="0">
                <a:ln w="12700">
                  <a:noFill/>
                </a:ln>
                <a:solidFill>
                  <a:prstClr val="white"/>
                </a:solidFill>
                <a:latin typeface="Arial" panose="020B0604020202020204" pitchFamily="34" charset="0"/>
                <a:cs typeface="Arial" panose="020B0604020202020204" pitchFamily="34" charset="0"/>
              </a:rPr>
              <a:t>Målgruppe</a:t>
            </a:r>
          </a:p>
          <a:p>
            <a:pPr defTabSz="1219170"/>
            <a:endParaRPr lang="da-DK" sz="1333" b="1" dirty="0">
              <a:ln w="12700">
                <a:solidFill>
                  <a:srgbClr val="002060"/>
                </a:solidFill>
              </a:ln>
              <a:solidFill>
                <a:prstClr val="white"/>
              </a:solidFill>
              <a:latin typeface="Calibri"/>
            </a:endParaRPr>
          </a:p>
        </p:txBody>
      </p:sp>
      <p:sp>
        <p:nvSpPr>
          <p:cNvPr id="3" name="Pladsholder til diasnummer 2"/>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60</a:t>
            </a:fld>
            <a:endParaRPr lang="da-DK">
              <a:solidFill>
                <a:prstClr val="black">
                  <a:tint val="75000"/>
                </a:prstClr>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34" y="2286939"/>
            <a:ext cx="5331884"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994" y="2286939"/>
            <a:ext cx="5331884" cy="325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54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3" name="Titel 2"/>
          <p:cNvSpPr>
            <a:spLocks noGrp="1"/>
          </p:cNvSpPr>
          <p:nvPr>
            <p:ph type="title"/>
          </p:nvPr>
        </p:nvSpPr>
        <p:spPr>
          <a:xfrm>
            <a:off x="561595" y="359689"/>
            <a:ext cx="10972800" cy="1143000"/>
          </a:xfrm>
        </p:spPr>
        <p:txBody>
          <a:bodyPr>
            <a:noAutofit/>
          </a:bodyPr>
          <a:lstStyle/>
          <a:p>
            <a:r>
              <a:rPr lang="da-DK" sz="4800" b="1" dirty="0">
                <a:solidFill>
                  <a:schemeClr val="accent1">
                    <a:lumMod val="20000"/>
                    <a:lumOff val="80000"/>
                  </a:schemeClr>
                </a:solidFill>
                <a:latin typeface="Arial" panose="020B0604020202020204" pitchFamily="34" charset="0"/>
                <a:cs typeface="Arial" panose="020B0604020202020204" pitchFamily="34" charset="0"/>
              </a:rPr>
              <a:t>Foreløbig evaluering medio 2018</a:t>
            </a:r>
            <a:endParaRPr lang="da-DK" sz="3200" b="1" dirty="0">
              <a:solidFill>
                <a:schemeClr val="accent1">
                  <a:lumMod val="20000"/>
                  <a:lumOff val="80000"/>
                </a:schemeClr>
              </a:solidFill>
              <a:latin typeface="Arial" panose="020B0604020202020204" pitchFamily="34" charset="0"/>
              <a:cs typeface="Arial" panose="020B0604020202020204" pitchFamily="34" charset="0"/>
            </a:endParaRPr>
          </a:p>
        </p:txBody>
      </p:sp>
      <p:sp>
        <p:nvSpPr>
          <p:cNvPr id="6" name="Tekstboks 5"/>
          <p:cNvSpPr txBox="1"/>
          <p:nvPr/>
        </p:nvSpPr>
        <p:spPr>
          <a:xfrm>
            <a:off x="671397" y="1538882"/>
            <a:ext cx="10753195" cy="3785523"/>
          </a:xfrm>
          <a:prstGeom prst="rect">
            <a:avLst/>
          </a:prstGeom>
          <a:noFill/>
        </p:spPr>
        <p:txBody>
          <a:bodyPr wrap="square" rtlCol="0">
            <a:spAutoFit/>
          </a:bodyPr>
          <a:lstStyle/>
          <a:p>
            <a:pPr algn="ctr" defTabSz="1219170">
              <a:spcBef>
                <a:spcPct val="20000"/>
              </a:spcBef>
            </a:pPr>
            <a:r>
              <a:rPr lang="da-DK" sz="23999" b="1" kern="0" dirty="0">
                <a:solidFill>
                  <a:srgbClr val="FFC000"/>
                </a:solidFill>
                <a:latin typeface="Arial" panose="020B0604020202020204" pitchFamily="34" charset="0"/>
                <a:cs typeface="Arial" panose="020B0604020202020204" pitchFamily="34" charset="0"/>
              </a:rPr>
              <a:t>56 %</a:t>
            </a:r>
          </a:p>
        </p:txBody>
      </p:sp>
      <p:sp>
        <p:nvSpPr>
          <p:cNvPr id="4" name="Pladsholder til diasnummer 3"/>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61</a:t>
            </a:fld>
            <a:endParaRPr lang="da-DK">
              <a:solidFill>
                <a:prstClr val="black">
                  <a:tint val="75000"/>
                </a:prstClr>
              </a:solidFill>
              <a:latin typeface="Calibri"/>
            </a:endParaRPr>
          </a:p>
        </p:txBody>
      </p:sp>
      <p:sp>
        <p:nvSpPr>
          <p:cNvPr id="5" name="Tekstboks 4"/>
          <p:cNvSpPr txBox="1"/>
          <p:nvPr/>
        </p:nvSpPr>
        <p:spPr>
          <a:xfrm>
            <a:off x="2063552" y="5061182"/>
            <a:ext cx="7776864" cy="913007"/>
          </a:xfrm>
          <a:prstGeom prst="rect">
            <a:avLst/>
          </a:prstGeom>
          <a:noFill/>
        </p:spPr>
        <p:txBody>
          <a:bodyPr wrap="square" rtlCol="0">
            <a:spAutoFit/>
          </a:bodyPr>
          <a:lstStyle/>
          <a:p>
            <a:pPr algn="ctr" defTabSz="1219170">
              <a:spcBef>
                <a:spcPct val="20000"/>
              </a:spcBef>
            </a:pPr>
            <a:r>
              <a:rPr lang="da-DK" sz="5333" b="1" kern="0" dirty="0">
                <a:solidFill>
                  <a:srgbClr val="4F81BD">
                    <a:lumMod val="20000"/>
                    <a:lumOff val="80000"/>
                  </a:srgbClr>
                </a:solidFill>
                <a:latin typeface="Arial" panose="020B0604020202020204" pitchFamily="34" charset="0"/>
                <a:cs typeface="Arial" panose="020B0604020202020204" pitchFamily="34" charset="0"/>
              </a:rPr>
              <a:t>i job eller uddannelse </a:t>
            </a:r>
          </a:p>
        </p:txBody>
      </p:sp>
      <p:sp>
        <p:nvSpPr>
          <p:cNvPr id="7" name="Tekstfelt 6">
            <a:extLst>
              <a:ext uri="{FF2B5EF4-FFF2-40B4-BE49-F238E27FC236}">
                <a16:creationId xmlns:a16="http://schemas.microsoft.com/office/drawing/2014/main" id="{AA1E26CD-1394-4F64-AB69-3EAD0C2E6035}"/>
              </a:ext>
            </a:extLst>
          </p:cNvPr>
          <p:cNvSpPr txBox="1"/>
          <p:nvPr/>
        </p:nvSpPr>
        <p:spPr>
          <a:xfrm>
            <a:off x="2063552" y="1311505"/>
            <a:ext cx="8256917" cy="584775"/>
          </a:xfrm>
          <a:prstGeom prst="rect">
            <a:avLst/>
          </a:prstGeom>
          <a:noFill/>
        </p:spPr>
        <p:txBody>
          <a:bodyPr wrap="square" rtlCol="0">
            <a:spAutoFit/>
          </a:bodyPr>
          <a:lstStyle/>
          <a:p>
            <a:pPr defTabSz="1219170"/>
            <a:r>
              <a:rPr lang="da-DK" sz="3200" dirty="0">
                <a:solidFill>
                  <a:srgbClr val="4F81BD">
                    <a:lumMod val="20000"/>
                    <a:lumOff val="80000"/>
                  </a:srgbClr>
                </a:solidFill>
                <a:latin typeface="Arial" panose="020B0604020202020204" pitchFamily="34" charset="0"/>
                <a:cs typeface="Arial" panose="020B0604020202020204" pitchFamily="34" charset="0"/>
              </a:rPr>
              <a:t>Resultat efter 10 måneder - afsluttede sager</a:t>
            </a:r>
            <a:endParaRPr lang="da-DK" sz="3200" dirty="0">
              <a:solidFill>
                <a:prstClr val="black"/>
              </a:solidFill>
              <a:latin typeface="Calibri"/>
            </a:endParaRPr>
          </a:p>
        </p:txBody>
      </p:sp>
    </p:spTree>
    <p:extLst>
      <p:ext uri="{BB962C8B-B14F-4D97-AF65-F5344CB8AC3E}">
        <p14:creationId xmlns:p14="http://schemas.microsoft.com/office/powerpoint/2010/main" val="2927942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366507" y="921767"/>
            <a:ext cx="11952651" cy="7273658"/>
          </a:xfrm>
          <a:prstGeom prst="rect">
            <a:avLst/>
          </a:prstGeom>
          <a:noFill/>
        </p:spPr>
        <p:txBody>
          <a:bodyPr wrap="square" rtlCol="0">
            <a:spAutoFit/>
          </a:bodyPr>
          <a:lstStyle/>
          <a:p>
            <a:pPr algn="ctr" defTabSz="1219170">
              <a:defRPr/>
            </a:pPr>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5" name="Tekstboks 4"/>
          <p:cNvSpPr txBox="1"/>
          <p:nvPr/>
        </p:nvSpPr>
        <p:spPr>
          <a:xfrm>
            <a:off x="719403" y="740701"/>
            <a:ext cx="10849205" cy="995209"/>
          </a:xfrm>
          <a:prstGeom prst="rect">
            <a:avLst/>
          </a:prstGeom>
          <a:noFill/>
        </p:spPr>
        <p:txBody>
          <a:bodyPr wrap="square" rtlCol="0">
            <a:spAutoFit/>
          </a:bodyPr>
          <a:lstStyle/>
          <a:p>
            <a:pPr defTabSz="1219170">
              <a:defRPr/>
            </a:pPr>
            <a:r>
              <a:rPr lang="da-DK" sz="5867" b="1" dirty="0">
                <a:ln w="12700">
                  <a:noFill/>
                </a:ln>
                <a:solidFill>
                  <a:prstClr val="white"/>
                </a:solidFill>
                <a:latin typeface="Arial" panose="020B0604020202020204" pitchFamily="34" charset="0"/>
                <a:cs typeface="Arial" panose="020B0604020202020204" pitchFamily="34" charset="0"/>
              </a:rPr>
              <a:t>Samarbejdet med Psykiatrien</a:t>
            </a:r>
          </a:p>
        </p:txBody>
      </p:sp>
      <p:sp>
        <p:nvSpPr>
          <p:cNvPr id="3" name="Pladsholder til diasnummer 2"/>
          <p:cNvSpPr>
            <a:spLocks noGrp="1"/>
          </p:cNvSpPr>
          <p:nvPr>
            <p:ph type="sldNum" sz="quarter" idx="12"/>
          </p:nvPr>
        </p:nvSpPr>
        <p:spPr/>
        <p:txBody>
          <a:bodyPr/>
          <a:lstStyle/>
          <a:p>
            <a:pPr defTabSz="1219170">
              <a:defRPr/>
            </a:pPr>
            <a:fld id="{FF0F2760-1504-4076-AFA8-860074AD46CB}" type="slidenum">
              <a:rPr lang="da-DK">
                <a:solidFill>
                  <a:prstClr val="black">
                    <a:tint val="75000"/>
                  </a:prstClr>
                </a:solidFill>
                <a:latin typeface="Calibri"/>
              </a:rPr>
              <a:pPr defTabSz="1219170">
                <a:defRPr/>
              </a:pPr>
              <a:t>62</a:t>
            </a:fld>
            <a:endParaRPr lang="da-DK">
              <a:solidFill>
                <a:prstClr val="black">
                  <a:tint val="75000"/>
                </a:prstClr>
              </a:solidFill>
              <a:latin typeface="Calibri"/>
            </a:endParaRPr>
          </a:p>
        </p:txBody>
      </p:sp>
      <p:sp>
        <p:nvSpPr>
          <p:cNvPr id="6" name="Tekstboks 5"/>
          <p:cNvSpPr txBox="1"/>
          <p:nvPr/>
        </p:nvSpPr>
        <p:spPr>
          <a:xfrm>
            <a:off x="733014" y="2009246"/>
            <a:ext cx="11219637" cy="3929217"/>
          </a:xfrm>
          <a:prstGeom prst="rect">
            <a:avLst/>
          </a:prstGeom>
          <a:noFill/>
        </p:spPr>
        <p:txBody>
          <a:bodyPr wrap="square" rtlCol="0">
            <a:spAutoFit/>
          </a:bodyPr>
          <a:lstStyle/>
          <a:p>
            <a:pPr defTabSz="1219170">
              <a:defRPr/>
            </a:pPr>
            <a:r>
              <a:rPr lang="da-DK" sz="3200" b="1" dirty="0">
                <a:ln w="12700">
                  <a:noFill/>
                </a:ln>
                <a:solidFill>
                  <a:srgbClr val="FFC000"/>
                </a:solidFill>
                <a:latin typeface="Arial" panose="020B0604020202020204" pitchFamily="34" charset="0"/>
                <a:cs typeface="Arial" panose="020B0604020202020204" pitchFamily="34" charset="0"/>
              </a:rPr>
              <a:t>Samarbejdsaftale med Psykiatrien i Region Nordjylland</a:t>
            </a:r>
          </a:p>
          <a:p>
            <a:pPr defTabSz="1219170">
              <a:defRPr/>
            </a:pPr>
            <a:br>
              <a:rPr lang="da-DK" sz="1333" b="1" dirty="0">
                <a:ln w="12700">
                  <a:noFill/>
                </a:ln>
                <a:solidFill>
                  <a:prstClr val="white"/>
                </a:solidFill>
                <a:latin typeface="Arial" panose="020B0604020202020204" pitchFamily="34" charset="0"/>
                <a:cs typeface="Arial" panose="020B0604020202020204" pitchFamily="34" charset="0"/>
              </a:rPr>
            </a:br>
            <a:r>
              <a:rPr lang="da-DK" sz="3200" dirty="0">
                <a:ln w="12700">
                  <a:noFill/>
                </a:ln>
                <a:solidFill>
                  <a:prstClr val="white"/>
                </a:solidFill>
                <a:latin typeface="Arial" panose="020B0604020202020204" pitchFamily="34" charset="0"/>
                <a:cs typeface="Arial" panose="020B0604020202020204" pitchFamily="34" charset="0"/>
              </a:rPr>
              <a:t>IPS-konsulenten indgår i ‘Patientens team’ og deltager i koordineringen på tværs af fagligheder og sektorer</a:t>
            </a:r>
            <a:br>
              <a:rPr lang="da-DK" sz="3200" dirty="0">
                <a:ln w="12700">
                  <a:noFill/>
                </a:ln>
                <a:solidFill>
                  <a:prstClr val="white"/>
                </a:solidFill>
                <a:latin typeface="Arial" panose="020B0604020202020204" pitchFamily="34" charset="0"/>
                <a:cs typeface="Arial" panose="020B0604020202020204" pitchFamily="34" charset="0"/>
              </a:rPr>
            </a:br>
            <a:endParaRPr lang="da-DK" sz="1200" dirty="0">
              <a:ln w="12700">
                <a:noFill/>
              </a:ln>
              <a:solidFill>
                <a:prstClr val="white"/>
              </a:solidFill>
              <a:latin typeface="Arial" panose="020B0604020202020204" pitchFamily="34" charset="0"/>
              <a:cs typeface="Arial" panose="020B0604020202020204" pitchFamily="34" charset="0"/>
            </a:endParaRPr>
          </a:p>
          <a:p>
            <a:pPr defTabSz="1219170">
              <a:defRPr/>
            </a:pPr>
            <a:r>
              <a:rPr lang="da-DK" sz="3200" dirty="0">
                <a:ln w="12700">
                  <a:noFill/>
                </a:ln>
                <a:solidFill>
                  <a:prstClr val="white"/>
                </a:solidFill>
                <a:latin typeface="Arial" panose="020B0604020202020204" pitchFamily="34" charset="0"/>
                <a:cs typeface="Arial" panose="020B0604020202020204" pitchFamily="34" charset="0"/>
              </a:rPr>
              <a:t>Vi oplever meget stor interesse og engagement i Psykiatrien i forhold til IPS, og samtidig kan vi se muligheder for at intensivere og forbedre samarbejdet</a:t>
            </a:r>
          </a:p>
          <a:p>
            <a:pPr defTabSz="1219170">
              <a:defRPr/>
            </a:pPr>
            <a:endParaRPr lang="da-DK" sz="3200" dirty="0">
              <a:ln w="12700">
                <a:noFill/>
              </a:ln>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589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defRPr/>
            </a:pPr>
            <a:r>
              <a:rPr lang="da-DK" sz="46666" b="1" dirty="0">
                <a:solidFill>
                  <a:srgbClr val="1F497D">
                    <a:lumMod val="75000"/>
                  </a:srgbClr>
                </a:solidFill>
                <a:latin typeface="Arial" panose="020B0604020202020204" pitchFamily="34" charset="0"/>
                <a:cs typeface="Arial" panose="020B0604020202020204" pitchFamily="34" charset="0"/>
              </a:rPr>
              <a:t>IPS</a:t>
            </a:r>
          </a:p>
        </p:txBody>
      </p:sp>
      <p:graphicFrame>
        <p:nvGraphicFramePr>
          <p:cNvPr id="6" name="Tabel 5"/>
          <p:cNvGraphicFramePr>
            <a:graphicFrameLocks noGrp="1"/>
          </p:cNvGraphicFramePr>
          <p:nvPr>
            <p:extLst/>
          </p:nvPr>
        </p:nvGraphicFramePr>
        <p:xfrm>
          <a:off x="1200537" y="1988840"/>
          <a:ext cx="9793088" cy="3468600"/>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1748640">
                <a:tc>
                  <a:txBody>
                    <a:bodyPr/>
                    <a:lstStyle/>
                    <a:p>
                      <a:pPr algn="ctr"/>
                      <a:r>
                        <a:rPr lang="da-DK" sz="3700" dirty="0">
                          <a:solidFill>
                            <a:schemeClr val="bg1"/>
                          </a:solidFill>
                          <a:latin typeface="Arial" panose="020B0604020202020204" pitchFamily="34" charset="0"/>
                          <a:cs typeface="Arial" panose="020B0604020202020204" pitchFamily="34" charset="0"/>
                        </a:rPr>
                        <a:t>Diagnose</a:t>
                      </a:r>
                    </a:p>
                  </a:txBody>
                  <a:tcPr marL="121920" marR="121920" marT="60960" marB="60960" anchor="ctr">
                    <a:solidFill>
                      <a:schemeClr val="tx2">
                        <a:lumMod val="75000"/>
                      </a:schemeClr>
                    </a:solidFill>
                  </a:tcPr>
                </a:tc>
                <a:tc>
                  <a:txBody>
                    <a:bodyPr/>
                    <a:lstStyle/>
                    <a:p>
                      <a:pPr algn="ctr"/>
                      <a:r>
                        <a:rPr lang="da-DK" sz="3700" dirty="0">
                          <a:solidFill>
                            <a:schemeClr val="bg1"/>
                          </a:solidFill>
                          <a:latin typeface="Arial" panose="020B0604020202020204" pitchFamily="34" charset="0"/>
                          <a:cs typeface="Arial" panose="020B0604020202020204" pitchFamily="34" charset="0"/>
                        </a:rPr>
                        <a:t>Under udredning</a:t>
                      </a:r>
                    </a:p>
                  </a:txBody>
                  <a:tcPr marL="121920" marR="121920" marT="60960" marB="60960" anchor="ctr">
                    <a:solidFill>
                      <a:schemeClr val="tx2">
                        <a:lumMod val="75000"/>
                      </a:schemeClr>
                    </a:solidFill>
                  </a:tcPr>
                </a:tc>
                <a:tc>
                  <a:txBody>
                    <a:bodyPr/>
                    <a:lstStyle/>
                    <a:p>
                      <a:pPr algn="ctr"/>
                      <a:r>
                        <a:rPr lang="da-DK" sz="3700" dirty="0">
                          <a:solidFill>
                            <a:schemeClr val="bg1"/>
                          </a:solidFill>
                          <a:latin typeface="Arial" panose="020B0604020202020204" pitchFamily="34" charset="0"/>
                          <a:cs typeface="Arial" panose="020B0604020202020204" pitchFamily="34" charset="0"/>
                        </a:rPr>
                        <a:t>Psykisk sårbare</a:t>
                      </a:r>
                    </a:p>
                  </a:txBody>
                  <a:tcPr marL="121920" marR="121920" marT="60960" marB="60960" anchor="ctr">
                    <a:solidFill>
                      <a:schemeClr val="tx2">
                        <a:lumMod val="75000"/>
                      </a:schemeClr>
                    </a:solidFill>
                  </a:tcPr>
                </a:tc>
                <a:tc>
                  <a:txBody>
                    <a:bodyPr/>
                    <a:lstStyle/>
                    <a:p>
                      <a:pPr algn="ctr"/>
                      <a:r>
                        <a:rPr lang="da-DK" sz="3700" dirty="0">
                          <a:solidFill>
                            <a:schemeClr val="bg1"/>
                          </a:solidFill>
                          <a:latin typeface="Arial" panose="020B0604020202020204" pitchFamily="34" charset="0"/>
                          <a:cs typeface="Arial" panose="020B0604020202020204" pitchFamily="34" charset="0"/>
                        </a:rPr>
                        <a:t>Total</a:t>
                      </a:r>
                    </a:p>
                  </a:txBody>
                  <a:tcPr marL="121920" marR="121920" marT="60960" marB="60960" anchor="ctr">
                    <a:solidFill>
                      <a:schemeClr val="tx2">
                        <a:lumMod val="75000"/>
                      </a:schemeClr>
                    </a:solidFill>
                  </a:tcPr>
                </a:tc>
                <a:extLst>
                  <a:ext uri="{0D108BD9-81ED-4DB2-BD59-A6C34878D82A}">
                    <a16:rowId xmlns:a16="http://schemas.microsoft.com/office/drawing/2014/main" val="10001"/>
                  </a:ext>
                </a:extLst>
              </a:tr>
              <a:tr h="1719960">
                <a:tc>
                  <a:txBody>
                    <a:bodyPr/>
                    <a:lstStyle/>
                    <a:p>
                      <a:pPr algn="ctr"/>
                      <a:r>
                        <a:rPr lang="da-DK" sz="3700" dirty="0">
                          <a:solidFill>
                            <a:schemeClr val="tx2">
                              <a:lumMod val="20000"/>
                              <a:lumOff val="80000"/>
                            </a:schemeClr>
                          </a:solidFill>
                          <a:latin typeface="Arial" panose="020B0604020202020204" pitchFamily="34" charset="0"/>
                          <a:cs typeface="Arial" panose="020B0604020202020204" pitchFamily="34" charset="0"/>
                        </a:rPr>
                        <a:t>670</a:t>
                      </a:r>
                    </a:p>
                  </a:txBody>
                  <a:tcPr marL="121920" marR="121920" marT="60960" marB="60960" anchor="ctr">
                    <a:solidFill>
                      <a:schemeClr val="accent1">
                        <a:lumMod val="75000"/>
                      </a:schemeClr>
                    </a:solidFill>
                  </a:tcPr>
                </a:tc>
                <a:tc>
                  <a:txBody>
                    <a:bodyPr/>
                    <a:lstStyle/>
                    <a:p>
                      <a:pPr algn="ctr"/>
                      <a:r>
                        <a:rPr lang="da-DK" sz="3700" dirty="0">
                          <a:solidFill>
                            <a:schemeClr val="tx2">
                              <a:lumMod val="20000"/>
                              <a:lumOff val="80000"/>
                            </a:schemeClr>
                          </a:solidFill>
                          <a:latin typeface="Arial" panose="020B0604020202020204" pitchFamily="34" charset="0"/>
                          <a:cs typeface="Arial" panose="020B0604020202020204" pitchFamily="34" charset="0"/>
                        </a:rPr>
                        <a:t>129</a:t>
                      </a:r>
                    </a:p>
                  </a:txBody>
                  <a:tcPr marL="121920" marR="121920" marT="60960" marB="60960" anchor="ctr">
                    <a:solidFill>
                      <a:schemeClr val="accent1">
                        <a:lumMod val="75000"/>
                      </a:schemeClr>
                    </a:solidFill>
                  </a:tcPr>
                </a:tc>
                <a:tc>
                  <a:txBody>
                    <a:bodyPr/>
                    <a:lstStyle/>
                    <a:p>
                      <a:pPr algn="ctr"/>
                      <a:r>
                        <a:rPr lang="da-DK" sz="3700" dirty="0">
                          <a:solidFill>
                            <a:schemeClr val="tx2">
                              <a:lumMod val="20000"/>
                              <a:lumOff val="80000"/>
                            </a:schemeClr>
                          </a:solidFill>
                          <a:latin typeface="Arial" panose="020B0604020202020204" pitchFamily="34" charset="0"/>
                          <a:cs typeface="Arial" panose="020B0604020202020204" pitchFamily="34" charset="0"/>
                        </a:rPr>
                        <a:t>501</a:t>
                      </a:r>
                    </a:p>
                  </a:txBody>
                  <a:tcPr marL="121920" marR="121920" marT="60960" marB="60960" anchor="ctr">
                    <a:solidFill>
                      <a:schemeClr val="accent1">
                        <a:lumMod val="75000"/>
                      </a:schemeClr>
                    </a:solidFill>
                  </a:tcPr>
                </a:tc>
                <a:tc>
                  <a:txBody>
                    <a:bodyPr/>
                    <a:lstStyle/>
                    <a:p>
                      <a:pPr algn="ctr"/>
                      <a:r>
                        <a:rPr lang="da-DK" sz="3700" b="1" dirty="0">
                          <a:solidFill>
                            <a:srgbClr val="FFC000"/>
                          </a:solidFill>
                          <a:latin typeface="Arial" panose="020B0604020202020204" pitchFamily="34" charset="0"/>
                          <a:cs typeface="Arial" panose="020B0604020202020204" pitchFamily="34" charset="0"/>
                        </a:rPr>
                        <a:t>1300</a:t>
                      </a:r>
                    </a:p>
                  </a:txBody>
                  <a:tcPr marL="121920" marR="121920" marT="60960" marB="60960" anchor="ct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3" name="Pladsholder til diasnummer 2"/>
          <p:cNvSpPr>
            <a:spLocks noGrp="1"/>
          </p:cNvSpPr>
          <p:nvPr>
            <p:ph type="sldNum" sz="quarter" idx="12"/>
          </p:nvPr>
        </p:nvSpPr>
        <p:spPr/>
        <p:txBody>
          <a:bodyPr/>
          <a:lstStyle/>
          <a:p>
            <a:pPr defTabSz="1219170">
              <a:defRPr/>
            </a:pPr>
            <a:fld id="{FF0F2760-1504-4076-AFA8-860074AD46CB}" type="slidenum">
              <a:rPr lang="da-DK">
                <a:solidFill>
                  <a:prstClr val="black">
                    <a:tint val="75000"/>
                  </a:prstClr>
                </a:solidFill>
                <a:latin typeface="Calibri"/>
              </a:rPr>
              <a:pPr defTabSz="1219170">
                <a:defRPr/>
              </a:pPr>
              <a:t>63</a:t>
            </a:fld>
            <a:endParaRPr lang="da-DK">
              <a:solidFill>
                <a:prstClr val="black">
                  <a:tint val="75000"/>
                </a:prstClr>
              </a:solidFill>
              <a:latin typeface="Calibri"/>
            </a:endParaRPr>
          </a:p>
        </p:txBody>
      </p:sp>
      <p:sp>
        <p:nvSpPr>
          <p:cNvPr id="4" name="Tekstboks 3"/>
          <p:cNvSpPr txBox="1"/>
          <p:nvPr/>
        </p:nvSpPr>
        <p:spPr>
          <a:xfrm>
            <a:off x="1680591" y="460799"/>
            <a:ext cx="8832981" cy="830997"/>
          </a:xfrm>
          <a:prstGeom prst="rect">
            <a:avLst/>
          </a:prstGeom>
          <a:noFill/>
        </p:spPr>
        <p:txBody>
          <a:bodyPr wrap="square" rtlCol="0">
            <a:spAutoFit/>
          </a:bodyPr>
          <a:lstStyle/>
          <a:p>
            <a:pPr algn="ctr" defTabSz="1219170"/>
            <a:r>
              <a:rPr lang="da-DK" sz="4800" b="1" dirty="0">
                <a:solidFill>
                  <a:prstClr val="white"/>
                </a:solidFill>
                <a:latin typeface="Arial" panose="020B0604020202020204" pitchFamily="34" charset="0"/>
                <a:cs typeface="Arial" panose="020B0604020202020204" pitchFamily="34" charset="0"/>
              </a:rPr>
              <a:t>Målgruppeundersøgelse 2018</a:t>
            </a:r>
          </a:p>
        </p:txBody>
      </p:sp>
    </p:spTree>
    <p:extLst>
      <p:ext uri="{BB962C8B-B14F-4D97-AF65-F5344CB8AC3E}">
        <p14:creationId xmlns:p14="http://schemas.microsoft.com/office/powerpoint/2010/main" val="1990180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kstboks 1"/>
          <p:cNvSpPr txBox="1"/>
          <p:nvPr/>
        </p:nvSpPr>
        <p:spPr>
          <a:xfrm>
            <a:off x="239349" y="1"/>
            <a:ext cx="11952651" cy="7273658"/>
          </a:xfrm>
          <a:prstGeom prst="rect">
            <a:avLst/>
          </a:prstGeom>
          <a:noFill/>
        </p:spPr>
        <p:txBody>
          <a:bodyPr wrap="square" rtlCol="0">
            <a:spAutoFit/>
          </a:bodyPr>
          <a:lstStyle/>
          <a:p>
            <a:pPr algn="ctr" defTabSz="1219170"/>
            <a:r>
              <a:rPr lang="da-DK" sz="46666" b="1" dirty="0">
                <a:solidFill>
                  <a:srgbClr val="1F497D">
                    <a:lumMod val="75000"/>
                  </a:srgbClr>
                </a:solidFill>
                <a:latin typeface="Arial" panose="020B0604020202020204" pitchFamily="34" charset="0"/>
                <a:cs typeface="Arial" panose="020B0604020202020204" pitchFamily="34" charset="0"/>
              </a:rPr>
              <a:t>IPS</a:t>
            </a:r>
          </a:p>
        </p:txBody>
      </p:sp>
      <p:sp>
        <p:nvSpPr>
          <p:cNvPr id="3" name="Titel 2"/>
          <p:cNvSpPr>
            <a:spLocks noGrp="1"/>
          </p:cNvSpPr>
          <p:nvPr>
            <p:ph type="title"/>
          </p:nvPr>
        </p:nvSpPr>
        <p:spPr>
          <a:xfrm>
            <a:off x="623392" y="644691"/>
            <a:ext cx="10972800" cy="1143000"/>
          </a:xfrm>
        </p:spPr>
        <p:txBody>
          <a:bodyPr>
            <a:noAutofit/>
          </a:bodyPr>
          <a:lstStyle/>
          <a:p>
            <a:r>
              <a:rPr lang="da-DK" b="1" dirty="0">
                <a:solidFill>
                  <a:schemeClr val="bg1"/>
                </a:solidFill>
                <a:latin typeface="Arial" panose="020B0604020202020204" pitchFamily="34" charset="0"/>
                <a:cs typeface="Arial" panose="020B0604020202020204" pitchFamily="34" charset="0"/>
              </a:rPr>
              <a:t>Udvidelse november 2018 </a:t>
            </a:r>
          </a:p>
        </p:txBody>
      </p:sp>
      <p:sp>
        <p:nvSpPr>
          <p:cNvPr id="4" name="Pladsholder til diasnummer 3"/>
          <p:cNvSpPr>
            <a:spLocks noGrp="1"/>
          </p:cNvSpPr>
          <p:nvPr>
            <p:ph type="sldNum" sz="quarter" idx="12"/>
          </p:nvPr>
        </p:nvSpPr>
        <p:spPr/>
        <p:txBody>
          <a:bodyPr/>
          <a:lstStyle/>
          <a:p>
            <a:pPr defTabSz="1219170"/>
            <a:fld id="{FF0F2760-1504-4076-AFA8-860074AD46CB}" type="slidenum">
              <a:rPr lang="da-DK">
                <a:solidFill>
                  <a:prstClr val="black">
                    <a:tint val="75000"/>
                  </a:prstClr>
                </a:solidFill>
                <a:latin typeface="Calibri"/>
              </a:rPr>
              <a:pPr defTabSz="1219170"/>
              <a:t>64</a:t>
            </a:fld>
            <a:endParaRPr lang="da-DK">
              <a:solidFill>
                <a:prstClr val="black">
                  <a:tint val="75000"/>
                </a:prstClr>
              </a:solidFill>
              <a:latin typeface="Calibri"/>
            </a:endParaRPr>
          </a:p>
        </p:txBody>
      </p:sp>
      <p:sp>
        <p:nvSpPr>
          <p:cNvPr id="11" name="Tekstboks 10"/>
          <p:cNvSpPr txBox="1"/>
          <p:nvPr/>
        </p:nvSpPr>
        <p:spPr>
          <a:xfrm>
            <a:off x="1295467" y="2092881"/>
            <a:ext cx="9889099" cy="3908762"/>
          </a:xfrm>
          <a:prstGeom prst="rect">
            <a:avLst/>
          </a:prstGeom>
          <a:noFill/>
        </p:spPr>
        <p:txBody>
          <a:bodyPr wrap="square" rtlCol="0">
            <a:spAutoFit/>
          </a:bodyPr>
          <a:lstStyle/>
          <a:p>
            <a:pPr algn="ctr" defTabSz="1219170"/>
            <a:r>
              <a:rPr lang="da-DK" sz="5333" dirty="0">
                <a:solidFill>
                  <a:srgbClr val="1F497D">
                    <a:lumMod val="20000"/>
                    <a:lumOff val="80000"/>
                  </a:srgbClr>
                </a:solidFill>
                <a:latin typeface="Arial" panose="020B0604020202020204" pitchFamily="34" charset="0"/>
                <a:cs typeface="Arial" panose="020B0604020202020204" pitchFamily="34" charset="0"/>
              </a:rPr>
              <a:t>Aktuel bemanding:</a:t>
            </a:r>
          </a:p>
          <a:p>
            <a:pPr defTabSz="1219170"/>
            <a:endParaRPr lang="da-DK" sz="1333" dirty="0">
              <a:solidFill>
                <a:prstClr val="white"/>
              </a:solidFill>
              <a:latin typeface="Arial" panose="020B0604020202020204" pitchFamily="34" charset="0"/>
              <a:cs typeface="Arial" panose="020B0604020202020204" pitchFamily="34" charset="0"/>
            </a:endParaRPr>
          </a:p>
          <a:p>
            <a:pPr algn="ctr" defTabSz="1219170"/>
            <a:r>
              <a:rPr lang="da-DK" sz="4267" dirty="0">
                <a:solidFill>
                  <a:srgbClr val="FFC000"/>
                </a:solidFill>
                <a:latin typeface="Arial" panose="020B0604020202020204" pitchFamily="34" charset="0"/>
                <a:cs typeface="Arial" panose="020B0604020202020204" pitchFamily="34" charset="0"/>
              </a:rPr>
              <a:t>8 IPS-konsulenter  </a:t>
            </a:r>
            <a:br>
              <a:rPr lang="da-DK" sz="4267" dirty="0">
                <a:solidFill>
                  <a:srgbClr val="FFC000"/>
                </a:solidFill>
                <a:latin typeface="Arial" panose="020B0604020202020204" pitchFamily="34" charset="0"/>
                <a:cs typeface="Arial" panose="020B0604020202020204" pitchFamily="34" charset="0"/>
              </a:rPr>
            </a:br>
            <a:r>
              <a:rPr lang="da-DK" sz="4267" dirty="0">
                <a:solidFill>
                  <a:srgbClr val="FFC000"/>
                </a:solidFill>
                <a:latin typeface="Arial" panose="020B0604020202020204" pitchFamily="34" charset="0"/>
                <a:cs typeface="Arial" panose="020B0604020202020204" pitchFamily="34" charset="0"/>
              </a:rPr>
              <a:t>heraf 1 IPS-konsulent/faglig koordinator</a:t>
            </a:r>
          </a:p>
          <a:p>
            <a:pPr algn="ctr" defTabSz="1219170"/>
            <a:r>
              <a:rPr lang="da-DK" sz="5333" dirty="0">
                <a:solidFill>
                  <a:srgbClr val="1F497D">
                    <a:lumMod val="20000"/>
                    <a:lumOff val="80000"/>
                  </a:srgbClr>
                </a:solidFill>
                <a:latin typeface="Arial" panose="020B0604020202020204" pitchFamily="34" charset="0"/>
                <a:cs typeface="Arial" panose="020B0604020202020204" pitchFamily="34" charset="0"/>
              </a:rPr>
              <a:t>Kapacitet: </a:t>
            </a:r>
          </a:p>
          <a:p>
            <a:pPr algn="ctr" defTabSz="1219170"/>
            <a:r>
              <a:rPr lang="da-DK" sz="4267" dirty="0">
                <a:solidFill>
                  <a:srgbClr val="FFC000"/>
                </a:solidFill>
                <a:latin typeface="Arial" panose="020B0604020202020204" pitchFamily="34" charset="0"/>
                <a:cs typeface="Arial" panose="020B0604020202020204" pitchFamily="34" charset="0"/>
              </a:rPr>
              <a:t>112 borgere + efterværn = max. 150</a:t>
            </a:r>
          </a:p>
        </p:txBody>
      </p:sp>
    </p:spTree>
    <p:extLst>
      <p:ext uri="{BB962C8B-B14F-4D97-AF65-F5344CB8AC3E}">
        <p14:creationId xmlns:p14="http://schemas.microsoft.com/office/powerpoint/2010/main" val="929065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4B657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54687C"/>
              </a:solidFill>
              <a:effectLst/>
              <a:uLnTx/>
              <a:uFillTx/>
              <a:latin typeface="Arial"/>
              <a:ea typeface="+mn-ea"/>
              <a:cs typeface="Aria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3" name="TitlepagePicture_bmkArt"/>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
            <a:ext cx="12192000" cy="6854828"/>
          </a:xfrm>
          <a:prstGeom prst="rect">
            <a:avLst/>
          </a:prstGeom>
        </p:spPr>
      </p:pic>
      <p:sp>
        <p:nvSpPr>
          <p:cNvPr id="4" name="SecondaryColor"/>
          <p:cNvSpPr/>
          <p:nvPr/>
        </p:nvSpPr>
        <p:spPr>
          <a:xfrm>
            <a:off x="0" y="5475600"/>
            <a:ext cx="12192002" cy="1382400"/>
          </a:xfrm>
          <a:prstGeom prst="rect">
            <a:avLst/>
          </a:prstGeom>
          <a:solidFill>
            <a:srgbClr val="1D41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el 1"/>
          <p:cNvSpPr>
            <a:spLocks noGrp="1"/>
          </p:cNvSpPr>
          <p:nvPr>
            <p:ph type="ctrTitle"/>
          </p:nvPr>
        </p:nvSpPr>
        <p:spPr>
          <a:xfrm>
            <a:off x="369651" y="5533200"/>
            <a:ext cx="10184860" cy="1217796"/>
          </a:xfrm>
        </p:spPr>
        <p:txBody>
          <a:bodyPr/>
          <a:lstStyle/>
          <a:p>
            <a:r>
              <a:rPr lang="da-DK" dirty="0"/>
              <a:t>Udskrivningsaftaler og koordinationsplaner som redskab til at sikre koordinering og samarbejde</a:t>
            </a:r>
            <a:br>
              <a:rPr lang="da-DK" dirty="0"/>
            </a:br>
            <a:r>
              <a:rPr lang="da-DK" sz="1400" dirty="0"/>
              <a:t>v/ </a:t>
            </a:r>
            <a:r>
              <a:rPr lang="da-DK" sz="1400" dirty="0" err="1"/>
              <a:t>tine</a:t>
            </a:r>
            <a:r>
              <a:rPr lang="da-DK" sz="1400" dirty="0"/>
              <a:t> </a:t>
            </a:r>
            <a:r>
              <a:rPr lang="da-DK" sz="1400" dirty="0" err="1"/>
              <a:t>blach</a:t>
            </a:r>
            <a:r>
              <a:rPr lang="da-DK" sz="1400" dirty="0"/>
              <a:t> </a:t>
            </a:r>
            <a:r>
              <a:rPr lang="da-DK" sz="1400" dirty="0" err="1"/>
              <a:t>nielsen</a:t>
            </a:r>
            <a:r>
              <a:rPr lang="da-DK" sz="1400" dirty="0"/>
              <a:t> og </a:t>
            </a:r>
            <a:r>
              <a:rPr lang="da-DK" sz="1400" dirty="0" err="1"/>
              <a:t>dorte</a:t>
            </a:r>
            <a:r>
              <a:rPr lang="da-DK" sz="1400" dirty="0"/>
              <a:t> </a:t>
            </a:r>
            <a:r>
              <a:rPr lang="da-DK" sz="1400" dirty="0" err="1"/>
              <a:t>rømer</a:t>
            </a:r>
            <a:endParaRPr lang="da-DK" sz="1400" dirty="0"/>
          </a:p>
        </p:txBody>
      </p:sp>
    </p:spTree>
    <p:extLst>
      <p:ext uri="{BB962C8B-B14F-4D97-AF65-F5344CB8AC3E}">
        <p14:creationId xmlns:p14="http://schemas.microsoft.com/office/powerpoint/2010/main" val="2513508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a:t>
            </a:r>
            <a:br>
              <a:rPr lang="da-DK" dirty="0"/>
            </a:br>
            <a:endParaRPr lang="da-DK" dirty="0"/>
          </a:p>
        </p:txBody>
      </p:sp>
      <p:sp>
        <p:nvSpPr>
          <p:cNvPr id="3" name="Pladsholder til indhold 2"/>
          <p:cNvSpPr>
            <a:spLocks noGrp="1"/>
          </p:cNvSpPr>
          <p:nvPr>
            <p:ph idx="1"/>
          </p:nvPr>
        </p:nvSpPr>
        <p:spPr/>
        <p:txBody>
          <a:bodyPr/>
          <a:lstStyle/>
          <a:p>
            <a:pPr marL="0" indent="0">
              <a:buNone/>
            </a:pPr>
            <a:r>
              <a:rPr lang="da-DK" dirty="0"/>
              <a:t>Den 1. juli 2019 blev der indført en ”skal” paragraf i Servicelovens afsnit V:</a:t>
            </a:r>
          </a:p>
          <a:p>
            <a:r>
              <a:rPr lang="da-DK" dirty="0"/>
              <a:t>Indlagte patienter, der som følge af nedsat psykisk funktionsevne modtager støtte i henhold til Serviceloven afsnit V, skal inden udskrivning have udarbejdet en udskrivningsaftale/ koordinationsplan.</a:t>
            </a:r>
          </a:p>
          <a:p>
            <a:r>
              <a:rPr lang="da-DK" dirty="0"/>
              <a:t>En udskrivningsaftale er en frivillig aftale, der udarbejdes i et samarbejde mellem patienten, den psykiatriske afdeling og de relevante kommunale myndigheder, privatpraktiserende sundhedspersoner m.fl. </a:t>
            </a:r>
          </a:p>
          <a:p>
            <a:r>
              <a:rPr lang="da-DK" dirty="0"/>
              <a:t>Hvis patienten ikke vil medvirke, skal der udarbejdes en koordinationsplan. </a:t>
            </a:r>
          </a:p>
          <a:p>
            <a:pPr marL="0" indent="0">
              <a:buNone/>
            </a:pPr>
            <a:endParaRPr lang="da-DK" dirty="0"/>
          </a:p>
          <a:p>
            <a:pPr marL="0" indent="0">
              <a:buNone/>
            </a:pPr>
            <a:r>
              <a:rPr lang="da-DK" dirty="0"/>
              <a:t>Lovændringen medfører en stigning i antallet af udskrivningsaftaler og koordinationsplaner.</a:t>
            </a:r>
          </a:p>
          <a:p>
            <a:pPr marL="0" indent="0">
              <a:buNone/>
            </a:pPr>
            <a:endParaRPr lang="da-DK" dirty="0"/>
          </a:p>
        </p:txBody>
      </p:sp>
    </p:spTree>
    <p:extLst>
      <p:ext uri="{BB962C8B-B14F-4D97-AF65-F5344CB8AC3E}">
        <p14:creationId xmlns:p14="http://schemas.microsoft.com/office/powerpoint/2010/main" val="1982972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Udskrivningsaftaler/</a:t>
            </a:r>
            <a:br>
              <a:rPr lang="da-DK" dirty="0"/>
            </a:br>
            <a:r>
              <a:rPr lang="da-DK" dirty="0"/>
              <a:t>koordinationsplaner</a:t>
            </a:r>
          </a:p>
        </p:txBody>
      </p:sp>
      <p:sp>
        <p:nvSpPr>
          <p:cNvPr id="3" name="Pladsholder til tekst 2"/>
          <p:cNvSpPr>
            <a:spLocks noGrp="1"/>
          </p:cNvSpPr>
          <p:nvPr>
            <p:ph type="body" sz="quarter" idx="14"/>
          </p:nvPr>
        </p:nvSpPr>
        <p:spPr>
          <a:xfrm>
            <a:off x="765174" y="2095500"/>
            <a:ext cx="4797425" cy="4367196"/>
          </a:xfrm>
        </p:spPr>
        <p:txBody>
          <a:bodyPr/>
          <a:lstStyle/>
          <a:p>
            <a:r>
              <a:rPr lang="da-DK" dirty="0"/>
              <a:t>Aftalerne/planerne udarbejdes og koordineres indenfor rammerne af Patientens team.</a:t>
            </a:r>
          </a:p>
          <a:p>
            <a:pPr marL="0" indent="0">
              <a:buNone/>
            </a:pPr>
            <a:endParaRPr lang="da-DK" dirty="0"/>
          </a:p>
          <a:p>
            <a:r>
              <a:rPr lang="da-DK" dirty="0"/>
              <a:t>Patientens team sikrer rammerne for en fælles platform mellem alle aktører i teamet.</a:t>
            </a:r>
          </a:p>
          <a:p>
            <a:pPr marL="0" indent="0">
              <a:buNone/>
            </a:pPr>
            <a:endParaRPr lang="da-DK" dirty="0"/>
          </a:p>
        </p:txBody>
      </p:sp>
      <p:pic>
        <p:nvPicPr>
          <p:cNvPr id="7" name="Pladsholder til billede 6"/>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89762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Behov for tværsektorielt samarbejde</a:t>
            </a:r>
            <a:br>
              <a:rPr lang="da-DK" dirty="0"/>
            </a:br>
            <a:endParaRPr lang="da-DK" dirty="0"/>
          </a:p>
        </p:txBody>
      </p:sp>
      <p:sp>
        <p:nvSpPr>
          <p:cNvPr id="3" name="Pladsholder til indhold 2"/>
          <p:cNvSpPr>
            <a:spLocks noGrp="1"/>
          </p:cNvSpPr>
          <p:nvPr>
            <p:ph idx="1"/>
          </p:nvPr>
        </p:nvSpPr>
        <p:spPr/>
        <p:txBody>
          <a:bodyPr/>
          <a:lstStyle/>
          <a:p>
            <a:r>
              <a:rPr lang="da-DK" dirty="0"/>
              <a:t>De fælles forløb er ofte præget af en høj grad af kompleksitet.</a:t>
            </a:r>
          </a:p>
          <a:p>
            <a:endParaRPr lang="da-DK" dirty="0"/>
          </a:p>
          <a:p>
            <a:r>
              <a:rPr lang="da-DK" dirty="0"/>
              <a:t>Den enkelte aktør kan ikke løse opgaven på egen hånd. </a:t>
            </a:r>
          </a:p>
          <a:p>
            <a:endParaRPr lang="da-DK" b="1" dirty="0"/>
          </a:p>
          <a:p>
            <a:pPr marL="0" indent="0">
              <a:buNone/>
            </a:pPr>
            <a:r>
              <a:rPr lang="da-DK" sz="2400" b="1" dirty="0"/>
              <a:t>Vi har brug for hinanden!</a:t>
            </a:r>
          </a:p>
          <a:p>
            <a:endParaRPr lang="da-DK" dirty="0"/>
          </a:p>
          <a:p>
            <a:r>
              <a:rPr lang="da-DK" dirty="0"/>
              <a:t>Patientens team og udskrivningsaftaler/koordinationsplaner kan understøtte den fælles problemløsning.</a:t>
            </a:r>
          </a:p>
          <a:p>
            <a:endParaRPr lang="da-DK" dirty="0"/>
          </a:p>
        </p:txBody>
      </p:sp>
    </p:spTree>
    <p:extLst>
      <p:ext uri="{BB962C8B-B14F-4D97-AF65-F5344CB8AC3E}">
        <p14:creationId xmlns:p14="http://schemas.microsoft.com/office/powerpoint/2010/main" val="502047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perspektiver</a:t>
            </a:r>
          </a:p>
        </p:txBody>
      </p:sp>
      <p:sp>
        <p:nvSpPr>
          <p:cNvPr id="3" name="Pladsholder til tekst 2"/>
          <p:cNvSpPr>
            <a:spLocks noGrp="1"/>
          </p:cNvSpPr>
          <p:nvPr>
            <p:ph type="body" sz="quarter" idx="14"/>
          </p:nvPr>
        </p:nvSpPr>
        <p:spPr/>
        <p:txBody>
          <a:bodyPr/>
          <a:lstStyle/>
          <a:p>
            <a:pPr marL="0" indent="0">
              <a:buNone/>
            </a:pPr>
            <a:r>
              <a:rPr lang="da-DK" dirty="0"/>
              <a:t>Udskrivningsaftaler/koordinationsplaner øger muligheden for at mobilisere netværket i Patientens team sammen med patienten.</a:t>
            </a:r>
          </a:p>
          <a:p>
            <a:pPr marL="0" indent="0">
              <a:buNone/>
            </a:pPr>
            <a:endParaRPr lang="da-DK" dirty="0"/>
          </a:p>
        </p:txBody>
      </p:sp>
      <p:pic>
        <p:nvPicPr>
          <p:cNvPr id="11" name="Pladsholder til billede 10"/>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919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9B070-BB52-4232-AA3C-AA18EE2C34EA}"/>
              </a:ext>
            </a:extLst>
          </p:cNvPr>
          <p:cNvSpPr>
            <a:spLocks noGrp="1"/>
          </p:cNvSpPr>
          <p:nvPr>
            <p:ph type="title"/>
          </p:nvPr>
        </p:nvSpPr>
        <p:spPr>
          <a:xfrm>
            <a:off x="905934" y="0"/>
            <a:ext cx="11082866" cy="1325563"/>
          </a:xfrm>
        </p:spPr>
        <p:txBody>
          <a:bodyPr>
            <a:normAutofit/>
          </a:bodyPr>
          <a:lstStyle/>
          <a:p>
            <a:r>
              <a:rPr lang="da-DK" sz="3200" b="1" dirty="0">
                <a:latin typeface="+mn-lt"/>
              </a:rPr>
              <a:t>Borgere i behandling i voksenpsykiatrien</a:t>
            </a:r>
            <a:br>
              <a:rPr lang="da-DK" sz="3200" b="1" dirty="0">
                <a:latin typeface="+mn-lt"/>
              </a:rPr>
            </a:br>
            <a:r>
              <a:rPr lang="da-DK" sz="3200" b="1" dirty="0">
                <a:latin typeface="+mn-lt"/>
              </a:rPr>
              <a:t>fordelt på de største diagnosegrupper</a:t>
            </a:r>
          </a:p>
        </p:txBody>
      </p:sp>
      <p:sp>
        <p:nvSpPr>
          <p:cNvPr id="6" name="Rektangel 5">
            <a:extLst>
              <a:ext uri="{FF2B5EF4-FFF2-40B4-BE49-F238E27FC236}">
                <a16:creationId xmlns:a16="http://schemas.microsoft.com/office/drawing/2014/main" id="{28D6BBD8-2CCB-4C1A-9C8E-03CBA58142DF}"/>
              </a:ext>
            </a:extLst>
          </p:cNvPr>
          <p:cNvSpPr/>
          <p:nvPr/>
        </p:nvSpPr>
        <p:spPr>
          <a:xfrm>
            <a:off x="753534" y="4792133"/>
            <a:ext cx="10659533" cy="1913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Data viser følgende for perioden 2013-2018: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En stigning i antallet af patienter i behandling på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En stor stigning i antal voksne i behandling særligt i forhold til ”Affektive lidelser” og ”Nervøse og stress-relaterede tilstande”.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Kilde: Psykiatriens Administrative Patientsystem</a:t>
            </a:r>
          </a:p>
        </p:txBody>
      </p:sp>
      <p:graphicFrame>
        <p:nvGraphicFramePr>
          <p:cNvPr id="9" name="Diagram 8">
            <a:extLst>
              <a:ext uri="{FF2B5EF4-FFF2-40B4-BE49-F238E27FC236}">
                <a16:creationId xmlns:a16="http://schemas.microsoft.com/office/drawing/2014/main" id="{B29D56CF-EFE7-4A65-972D-3E852B30A74E}"/>
              </a:ext>
            </a:extLst>
          </p:cNvPr>
          <p:cNvGraphicFramePr/>
          <p:nvPr>
            <p:extLst/>
          </p:nvPr>
        </p:nvGraphicFramePr>
        <p:xfrm>
          <a:off x="2133600" y="1210732"/>
          <a:ext cx="7899400" cy="3513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976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4286" y="677565"/>
            <a:ext cx="10656887" cy="917771"/>
          </a:xfrm>
        </p:spPr>
        <p:txBody>
          <a:body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Fokusområder</a:t>
            </a:r>
            <a:br>
              <a:rPr lang="da-DK" dirty="0"/>
            </a:br>
            <a:endParaRPr lang="da-DK" dirty="0"/>
          </a:p>
        </p:txBody>
      </p:sp>
      <p:sp>
        <p:nvSpPr>
          <p:cNvPr id="3" name="Pladsholder til indhold 2"/>
          <p:cNvSpPr>
            <a:spLocks noGrp="1"/>
          </p:cNvSpPr>
          <p:nvPr>
            <p:ph idx="1"/>
          </p:nvPr>
        </p:nvSpPr>
        <p:spPr>
          <a:xfrm>
            <a:off x="765174" y="1439694"/>
            <a:ext cx="10655999" cy="4221804"/>
          </a:xfrm>
        </p:spPr>
        <p:txBody>
          <a:bodyPr/>
          <a:lstStyle/>
          <a:p>
            <a:pPr marL="0" indent="0">
              <a:buNone/>
            </a:pPr>
            <a:endParaRPr lang="da-DK" dirty="0"/>
          </a:p>
          <a:p>
            <a:pPr marL="0" indent="0">
              <a:buNone/>
            </a:pPr>
            <a:r>
              <a:rPr lang="da-DK" dirty="0"/>
              <a:t>Samarbejdet i forhold til udskrivningsaftaler/koordinationsplaner i regi af Patientens team sikrer:</a:t>
            </a:r>
          </a:p>
          <a:p>
            <a:r>
              <a:rPr lang="da-DK" dirty="0"/>
              <a:t>Fokus på involvering af patienten og dennes pårørende</a:t>
            </a:r>
          </a:p>
          <a:p>
            <a:r>
              <a:rPr lang="da-DK" dirty="0"/>
              <a:t>Ressourcemobilisering og fremme af patientens handlemuligheder i livet – </a:t>
            </a:r>
            <a:r>
              <a:rPr lang="da-DK" b="1" dirty="0" err="1"/>
              <a:t>empowerment</a:t>
            </a:r>
            <a:endParaRPr lang="da-DK" b="1" dirty="0"/>
          </a:p>
          <a:p>
            <a:r>
              <a:rPr lang="da-DK" dirty="0"/>
              <a:t>Understøttelse af at de enkelte aktører når egne mål</a:t>
            </a:r>
          </a:p>
          <a:p>
            <a:r>
              <a:rPr lang="da-DK" dirty="0"/>
              <a:t>Forudsætning for ligeværdige relationer mellem offentlige ansatte og patienter</a:t>
            </a:r>
          </a:p>
          <a:p>
            <a:r>
              <a:rPr lang="da-DK" dirty="0"/>
              <a:t>Fokus flyttes fra at levere service til at levere </a:t>
            </a:r>
            <a:r>
              <a:rPr lang="da-DK" dirty="0" err="1"/>
              <a:t>outcome</a:t>
            </a:r>
            <a:r>
              <a:rPr lang="da-DK" dirty="0"/>
              <a:t> - langvarige effekter for det enkelte menneske.</a:t>
            </a:r>
          </a:p>
          <a:p>
            <a:endParaRPr lang="da-DK" dirty="0"/>
          </a:p>
          <a:p>
            <a:endParaRPr lang="da-DK" dirty="0"/>
          </a:p>
        </p:txBody>
      </p:sp>
    </p:spTree>
    <p:extLst>
      <p:ext uri="{BB962C8B-B14F-4D97-AF65-F5344CB8AC3E}">
        <p14:creationId xmlns:p14="http://schemas.microsoft.com/office/powerpoint/2010/main" val="1801998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dirty="0"/>
            </a:br>
            <a:r>
              <a:rPr lang="da-DK" dirty="0"/>
              <a:t>Fokusområder - fortsat</a:t>
            </a:r>
          </a:p>
        </p:txBody>
      </p:sp>
      <p:sp>
        <p:nvSpPr>
          <p:cNvPr id="3" name="Pladsholder til indhold 2"/>
          <p:cNvSpPr>
            <a:spLocks noGrp="1"/>
          </p:cNvSpPr>
          <p:nvPr>
            <p:ph idx="1"/>
          </p:nvPr>
        </p:nvSpPr>
        <p:spPr>
          <a:xfrm>
            <a:off x="765174" y="2071990"/>
            <a:ext cx="10655999" cy="4390705"/>
          </a:xfrm>
        </p:spPr>
        <p:txBody>
          <a:bodyPr/>
          <a:lstStyle/>
          <a:p>
            <a:r>
              <a:rPr lang="da-DK" dirty="0"/>
              <a:t>Fokus på kontinuerligt at tilpasse sig hinandens arbejdstilgange og måder - blive på egen banehalvdel men agere i en fælles interesse.</a:t>
            </a:r>
          </a:p>
          <a:p>
            <a:r>
              <a:rPr lang="da-DK" dirty="0"/>
              <a:t>Udgangspunkt i mennesker og deres problemer frem for regler og procedurer.</a:t>
            </a:r>
          </a:p>
          <a:p>
            <a:r>
              <a:rPr lang="da-DK" dirty="0"/>
              <a:t>Bidrager til at opbygge kapacitet hos patienten og velfærdsydelser på tværs af sektorer - netværkstankegangen er i fokus.</a:t>
            </a:r>
          </a:p>
          <a:p>
            <a:r>
              <a:rPr lang="da-DK" dirty="0"/>
              <a:t>Fokus på de roller medarbejdere, patienter og pårørende påtager sig.</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37402721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Fokusområder – fortsat</a:t>
            </a:r>
            <a:br>
              <a:rPr lang="da-DK" dirty="0"/>
            </a:br>
            <a:endParaRPr lang="da-DK" dirty="0"/>
          </a:p>
        </p:txBody>
      </p:sp>
      <p:sp>
        <p:nvSpPr>
          <p:cNvPr id="3" name="Pladsholder til tekst 2"/>
          <p:cNvSpPr>
            <a:spLocks noGrp="1"/>
          </p:cNvSpPr>
          <p:nvPr>
            <p:ph type="body" sz="quarter" idx="14"/>
          </p:nvPr>
        </p:nvSpPr>
        <p:spPr/>
        <p:txBody>
          <a:bodyPr/>
          <a:lstStyle/>
          <a:p>
            <a:r>
              <a:rPr lang="da-DK" dirty="0"/>
              <a:t>Minimerer ”bump” på vejen og i forbindelse med overgange.</a:t>
            </a:r>
          </a:p>
          <a:p>
            <a:endParaRPr lang="da-DK" dirty="0"/>
          </a:p>
          <a:p>
            <a:r>
              <a:rPr lang="da-DK" dirty="0"/>
              <a:t>Fokus på det kontinuerlige samarbejde og fælles forebyggelse.</a:t>
            </a:r>
          </a:p>
          <a:p>
            <a:endParaRPr lang="da-DK" dirty="0"/>
          </a:p>
          <a:p>
            <a:r>
              <a:rPr lang="da-DK" dirty="0"/>
              <a:t>Øget tilgængelighed i samarbejdet.  </a:t>
            </a:r>
          </a:p>
          <a:p>
            <a:endParaRPr lang="da-DK" dirty="0"/>
          </a:p>
          <a:p>
            <a:r>
              <a:rPr lang="da-DK" dirty="0"/>
              <a:t>Gennemsigtighed i samarbejdet – ingen skjult dagsorden.</a:t>
            </a:r>
          </a:p>
          <a:p>
            <a:pPr marL="0" indent="0">
              <a:buNone/>
            </a:pPr>
            <a:endParaRPr lang="da-DK" dirty="0"/>
          </a:p>
        </p:txBody>
      </p:sp>
      <p:pic>
        <p:nvPicPr>
          <p:cNvPr id="7" name="Pladsholder til billede 6"/>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707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1931" y="0"/>
            <a:ext cx="8310880" cy="6858000"/>
          </a:xfrm>
          <a:prstGeom prst="rect">
            <a:avLst/>
          </a:prstGeom>
          <a:solidFill>
            <a:srgbClr val="5B99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p:cNvSpPr>
            <a:spLocks noGrp="1"/>
          </p:cNvSpPr>
          <p:nvPr>
            <p:ph type="ctrTitle"/>
          </p:nvPr>
        </p:nvSpPr>
        <p:spPr>
          <a:xfrm>
            <a:off x="364629" y="2334985"/>
            <a:ext cx="7894320" cy="5417283"/>
          </a:xfrm>
        </p:spPr>
        <p:txBody>
          <a:bodyPr>
            <a:normAutofit fontScale="90000"/>
          </a:bodyPr>
          <a:lstStyle/>
          <a:p>
            <a:pPr algn="l"/>
            <a:r>
              <a:rPr lang="da-DK" sz="7800" b="1" dirty="0">
                <a:solidFill>
                  <a:srgbClr val="DDEBEA"/>
                </a:solidFill>
              </a:rPr>
              <a:t>Alliancen om den nære psykiatri</a:t>
            </a:r>
            <a:br>
              <a:rPr lang="da-DK" sz="7800" b="1" dirty="0">
                <a:solidFill>
                  <a:srgbClr val="DDEBEA"/>
                </a:solidFill>
              </a:rPr>
            </a:br>
            <a:r>
              <a:rPr lang="da-DK" sz="7800" b="1" dirty="0">
                <a:solidFill>
                  <a:srgbClr val="DDEBEA"/>
                </a:solidFill>
              </a:rPr>
              <a:t>i Midtjylland </a:t>
            </a:r>
            <a:br>
              <a:rPr lang="da-DK" sz="7800" b="1" dirty="0">
                <a:solidFill>
                  <a:srgbClr val="DDEBEA"/>
                </a:solidFill>
              </a:rPr>
            </a:br>
            <a:br>
              <a:rPr lang="da-DK" sz="2700" b="1" dirty="0">
                <a:solidFill>
                  <a:srgbClr val="DDEBEA"/>
                </a:solidFill>
              </a:rPr>
            </a:br>
            <a:r>
              <a:rPr lang="da-DK" sz="3600" b="1" dirty="0">
                <a:solidFill>
                  <a:srgbClr val="DDEBEA"/>
                </a:solidFill>
              </a:rPr>
              <a:t>15. januar 2020</a:t>
            </a:r>
            <a:br>
              <a:rPr lang="da-DK" sz="3600" b="1" dirty="0">
                <a:solidFill>
                  <a:srgbClr val="DDEBEA"/>
                </a:solidFill>
              </a:rPr>
            </a:br>
            <a:br>
              <a:rPr lang="da-DK" sz="3600" b="1" dirty="0">
                <a:solidFill>
                  <a:srgbClr val="DDEBEA"/>
                </a:solidFill>
              </a:rPr>
            </a:br>
            <a:r>
              <a:rPr lang="da-DK" sz="3600" b="1" dirty="0">
                <a:solidFill>
                  <a:srgbClr val="DDEBEA"/>
                </a:solidFill>
              </a:rPr>
              <a:t>Oplæg v/ Tina Ebler, Direktør for Psykiatri og Social – Region Midtjylland </a:t>
            </a:r>
            <a:r>
              <a:rPr lang="da-DK" sz="3600" b="1">
                <a:solidFill>
                  <a:srgbClr val="DDEBEA"/>
                </a:solidFill>
              </a:rPr>
              <a:t>og </a:t>
            </a:r>
            <a:br>
              <a:rPr lang="da-DK" sz="3600" b="1">
                <a:solidFill>
                  <a:srgbClr val="DDEBEA"/>
                </a:solidFill>
              </a:rPr>
            </a:br>
            <a:r>
              <a:rPr lang="da-DK" sz="3600" b="1">
                <a:solidFill>
                  <a:srgbClr val="DDEBEA"/>
                </a:solidFill>
              </a:rPr>
              <a:t>Steinar </a:t>
            </a:r>
            <a:r>
              <a:rPr lang="da-DK" sz="3600" b="1" dirty="0">
                <a:solidFill>
                  <a:srgbClr val="DDEBEA"/>
                </a:solidFill>
              </a:rPr>
              <a:t>Eggen Kristensen, Direktør for Social og Arbejdsmarked – Randers Kommune</a:t>
            </a:r>
            <a:br>
              <a:rPr lang="da-DK" sz="7000" b="1" dirty="0">
                <a:solidFill>
                  <a:schemeClr val="bg1"/>
                </a:solidFill>
              </a:rPr>
            </a:br>
            <a:br>
              <a:rPr lang="da-DK" sz="7000" b="1" dirty="0">
                <a:solidFill>
                  <a:schemeClr val="bg1"/>
                </a:solidFill>
              </a:rPr>
            </a:br>
            <a:endParaRPr lang="da-DK" sz="7000" b="1" dirty="0">
              <a:solidFill>
                <a:schemeClr val="bg1"/>
              </a:solidFill>
            </a:endParaRPr>
          </a:p>
        </p:txBody>
      </p:sp>
      <p:sp>
        <p:nvSpPr>
          <p:cNvPr id="3" name="Undertitel 2"/>
          <p:cNvSpPr>
            <a:spLocks noGrp="1"/>
          </p:cNvSpPr>
          <p:nvPr>
            <p:ph type="subTitle" idx="1"/>
          </p:nvPr>
        </p:nvSpPr>
        <p:spPr>
          <a:xfrm>
            <a:off x="509409" y="1638417"/>
            <a:ext cx="7188200" cy="379070"/>
          </a:xfrm>
        </p:spPr>
        <p:txBody>
          <a:bodyPr>
            <a:normAutofit fontScale="55000" lnSpcReduction="20000"/>
          </a:bodyPr>
          <a:lstStyle/>
          <a:p>
            <a:br>
              <a:rPr lang="da-DK" dirty="0"/>
            </a:br>
            <a:endParaRPr lang="da-DK" dirty="0"/>
          </a:p>
        </p:txBody>
      </p:sp>
      <p:pic>
        <p:nvPicPr>
          <p:cNvPr id="11" name="Grafik 1" descr="Gruppe">
            <a:extLst>
              <a:ext uri="{FF2B5EF4-FFF2-40B4-BE49-F238E27FC236}">
                <a16:creationId xmlns:a16="http://schemas.microsoft.com/office/drawing/2014/main" id="{0B2EFC4C-DCA0-48B9-AF80-5EC5765C6883}"/>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4310" y="2938229"/>
            <a:ext cx="2058809" cy="1860611"/>
          </a:xfrm>
          <a:prstGeom prst="rect">
            <a:avLst/>
          </a:prstGeom>
        </p:spPr>
      </p:pic>
      <p:sp>
        <p:nvSpPr>
          <p:cNvPr id="12" name="Tekstfelt 11">
            <a:extLst>
              <a:ext uri="{FF2B5EF4-FFF2-40B4-BE49-F238E27FC236}">
                <a16:creationId xmlns:a16="http://schemas.microsoft.com/office/drawing/2014/main" id="{2229D82D-C57E-4373-B990-8A1285E489DF}"/>
              </a:ext>
            </a:extLst>
          </p:cNvPr>
          <p:cNvSpPr txBox="1"/>
          <p:nvPr/>
        </p:nvSpPr>
        <p:spPr>
          <a:xfrm>
            <a:off x="8403729" y="4549676"/>
            <a:ext cx="3469390"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5B9993"/>
                </a:solidFill>
                <a:effectLst/>
                <a:uLnTx/>
                <a:uFillTx/>
                <a:latin typeface="Calibri" panose="020F0502020204030204"/>
                <a:ea typeface="+mn-ea"/>
                <a:cs typeface="+mn-cs"/>
              </a:rPr>
              <a:t>Alliancen om den nære psykiatri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rPr>
              <a:t>Patient- og pårørendeforeninger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rPr>
              <a:t>Praktiserende læger (PLO Midt)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rPr>
              <a:t>Region Midtjylland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rPr>
              <a:t>De 19 midtjyske kommuner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5B999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32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p:cNvSpPr/>
          <p:nvPr/>
        </p:nvSpPr>
        <p:spPr>
          <a:xfrm rot="16200000">
            <a:off x="-1777752" y="1777749"/>
            <a:ext cx="6857999" cy="3302495"/>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5" name="Diagram 4">
            <a:extLst>
              <a:ext uri="{FF2B5EF4-FFF2-40B4-BE49-F238E27FC236}">
                <a16:creationId xmlns:a16="http://schemas.microsoft.com/office/drawing/2014/main" id="{FA6A00E5-B4D3-44F6-AFCF-DEC30B0BE341}"/>
              </a:ext>
            </a:extLst>
          </p:cNvPr>
          <p:cNvGraphicFramePr/>
          <p:nvPr>
            <p:extLst/>
          </p:nvPr>
        </p:nvGraphicFramePr>
        <p:xfrm>
          <a:off x="4290273" y="367380"/>
          <a:ext cx="7063530" cy="251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6353933-A139-4B34-942B-D72953607D69}"/>
              </a:ext>
            </a:extLst>
          </p:cNvPr>
          <p:cNvGraphicFramePr/>
          <p:nvPr>
            <p:extLst/>
          </p:nvPr>
        </p:nvGraphicFramePr>
        <p:xfrm>
          <a:off x="4394082" y="3186769"/>
          <a:ext cx="7063530" cy="2435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ktangel: afrundede hjørner 6">
            <a:extLst>
              <a:ext uri="{FF2B5EF4-FFF2-40B4-BE49-F238E27FC236}">
                <a16:creationId xmlns:a16="http://schemas.microsoft.com/office/drawing/2014/main" id="{6AB86EE1-D6ED-4EF3-95AC-E0F279F52284}"/>
              </a:ext>
            </a:extLst>
          </p:cNvPr>
          <p:cNvSpPr/>
          <p:nvPr/>
        </p:nvSpPr>
        <p:spPr>
          <a:xfrm>
            <a:off x="6184777" y="3186769"/>
            <a:ext cx="1476464" cy="905833"/>
          </a:xfrm>
          <a:prstGeom prst="roundRect">
            <a:avLst/>
          </a:prstGeom>
          <a:solidFill>
            <a:srgbClr val="5B99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Klynge samarbejdet</a:t>
            </a:r>
          </a:p>
        </p:txBody>
      </p:sp>
      <p:sp>
        <p:nvSpPr>
          <p:cNvPr id="19" name="Pladsholder til slidenummer 18">
            <a:extLst>
              <a:ext uri="{FF2B5EF4-FFF2-40B4-BE49-F238E27FC236}">
                <a16:creationId xmlns:a16="http://schemas.microsoft.com/office/drawing/2014/main" id="{0A25B45B-7EDB-46A6-AA3D-DE7F091DDD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22AB1B34-4636-4BF7-8536-1CC86A2AD03A}"/>
              </a:ext>
            </a:extLst>
          </p:cNvPr>
          <p:cNvSpPr/>
          <p:nvPr/>
        </p:nvSpPr>
        <p:spPr>
          <a:xfrm>
            <a:off x="3961712" y="346171"/>
            <a:ext cx="7720651" cy="6010183"/>
          </a:xfrm>
          <a:prstGeom prst="ellipse">
            <a:avLst/>
          </a:prstGeom>
          <a:noFill/>
          <a:ln w="190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kstboks 7"/>
          <p:cNvSpPr txBox="1"/>
          <p:nvPr/>
        </p:nvSpPr>
        <p:spPr>
          <a:xfrm>
            <a:off x="367885" y="518320"/>
            <a:ext cx="239306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300" b="0" i="0" u="none" strike="noStrike" kern="1200" cap="none" spc="0" normalizeH="0" baseline="0" noProof="0" dirty="0">
                <a:ln>
                  <a:noFill/>
                </a:ln>
                <a:solidFill>
                  <a:srgbClr val="DDEBEA"/>
                </a:solidFill>
                <a:effectLst/>
                <a:uLnTx/>
                <a:uFillTx/>
                <a:latin typeface="Calibri" panose="020F0502020204030204"/>
                <a:ea typeface="+mn-ea"/>
                <a:cs typeface="+mn-cs"/>
              </a:rPr>
              <a:t>Alliancen er os alle!</a:t>
            </a:r>
          </a:p>
        </p:txBody>
      </p:sp>
      <p:cxnSp>
        <p:nvCxnSpPr>
          <p:cNvPr id="11" name="Lige forbindelse 10">
            <a:extLst>
              <a:ext uri="{FF2B5EF4-FFF2-40B4-BE49-F238E27FC236}">
                <a16:creationId xmlns:a16="http://schemas.microsoft.com/office/drawing/2014/main" id="{351C3855-CCEC-43F4-9D4B-9D5EAB353DB5}"/>
              </a:ext>
            </a:extLst>
          </p:cNvPr>
          <p:cNvCxnSpPr/>
          <p:nvPr/>
        </p:nvCxnSpPr>
        <p:spPr>
          <a:xfrm>
            <a:off x="6649375" y="4092602"/>
            <a:ext cx="0" cy="5948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0EA6EA1D-6C13-4C2E-A1D2-19AB65979477}"/>
              </a:ext>
            </a:extLst>
          </p:cNvPr>
          <p:cNvCxnSpPr/>
          <p:nvPr/>
        </p:nvCxnSpPr>
        <p:spPr>
          <a:xfrm>
            <a:off x="7423212" y="4092602"/>
            <a:ext cx="0" cy="5948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D053262-35A9-4CF9-BD54-85D32D62AE31}"/>
              </a:ext>
            </a:extLst>
          </p:cNvPr>
          <p:cNvSpPr/>
          <p:nvPr/>
        </p:nvSpPr>
        <p:spPr>
          <a:xfrm>
            <a:off x="3461657" y="2612571"/>
            <a:ext cx="1959429" cy="6923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Børn/unge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(almen/udsatte)</a:t>
            </a:r>
          </a:p>
        </p:txBody>
      </p:sp>
      <p:sp>
        <p:nvSpPr>
          <p:cNvPr id="12" name="Ellipse 11">
            <a:extLst>
              <a:ext uri="{FF2B5EF4-FFF2-40B4-BE49-F238E27FC236}">
                <a16:creationId xmlns:a16="http://schemas.microsoft.com/office/drawing/2014/main" id="{0AFF340E-B3E4-4DB8-9E1A-A61C9E17A003}"/>
              </a:ext>
            </a:extLst>
          </p:cNvPr>
          <p:cNvSpPr/>
          <p:nvPr/>
        </p:nvSpPr>
        <p:spPr>
          <a:xfrm>
            <a:off x="4623738" y="3005096"/>
            <a:ext cx="1153886" cy="685636"/>
          </a:xfrm>
          <a:prstGeom prst="ellipse">
            <a:avLst/>
          </a:prstGeom>
          <a:solidFill>
            <a:schemeClr val="lt1">
              <a:alpha val="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Social</a:t>
            </a:r>
          </a:p>
        </p:txBody>
      </p:sp>
      <p:sp>
        <p:nvSpPr>
          <p:cNvPr id="13" name="Ellipse 12">
            <a:extLst>
              <a:ext uri="{FF2B5EF4-FFF2-40B4-BE49-F238E27FC236}">
                <a16:creationId xmlns:a16="http://schemas.microsoft.com/office/drawing/2014/main" id="{593C698E-C506-4A86-B813-30AEFEB87C02}"/>
              </a:ext>
            </a:extLst>
          </p:cNvPr>
          <p:cNvSpPr/>
          <p:nvPr/>
        </p:nvSpPr>
        <p:spPr>
          <a:xfrm>
            <a:off x="3669770" y="3203619"/>
            <a:ext cx="1241005" cy="609101"/>
          </a:xfrm>
          <a:prstGeom prst="ellipse">
            <a:avLst/>
          </a:prstGeom>
          <a:solidFill>
            <a:schemeClr val="lt1">
              <a:alpha val="0"/>
            </a:schemeClr>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Sundhed</a:t>
            </a:r>
          </a:p>
        </p:txBody>
      </p:sp>
      <p:sp>
        <p:nvSpPr>
          <p:cNvPr id="14" name="Ellipse 13">
            <a:extLst>
              <a:ext uri="{FF2B5EF4-FFF2-40B4-BE49-F238E27FC236}">
                <a16:creationId xmlns:a16="http://schemas.microsoft.com/office/drawing/2014/main" id="{D22BD86C-F378-4AAC-AC97-7FD22E08D9A1}"/>
              </a:ext>
            </a:extLst>
          </p:cNvPr>
          <p:cNvSpPr/>
          <p:nvPr/>
        </p:nvSpPr>
        <p:spPr>
          <a:xfrm>
            <a:off x="4114562" y="3579438"/>
            <a:ext cx="1854030" cy="537182"/>
          </a:xfrm>
          <a:prstGeom prst="ellipse">
            <a:avLst/>
          </a:prstGeom>
          <a:solidFill>
            <a:schemeClr val="lt1">
              <a:alpha val="0"/>
            </a:schemeClr>
          </a:solid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Beskæftigelse</a:t>
            </a:r>
          </a:p>
        </p:txBody>
      </p:sp>
    </p:spTree>
    <p:extLst>
      <p:ext uri="{BB962C8B-B14F-4D97-AF65-F5344CB8AC3E}">
        <p14:creationId xmlns:p14="http://schemas.microsoft.com/office/powerpoint/2010/main" val="4230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 y="4"/>
            <a:ext cx="12192000" cy="1197413"/>
          </a:xfrm>
          <a:prstGeom prst="rect">
            <a:avLst/>
          </a:prstGeom>
          <a:solidFill>
            <a:srgbClr val="5B9993"/>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da-DK" sz="4700" b="1" i="0" u="none" strike="noStrike" kern="1200" cap="none" spc="0" normalizeH="0" baseline="0" noProof="0" dirty="0">
                <a:ln>
                  <a:noFill/>
                </a:ln>
                <a:solidFill>
                  <a:srgbClr val="DDEBEA"/>
                </a:solidFill>
                <a:effectLst/>
                <a:uLnTx/>
                <a:uFillTx/>
                <a:latin typeface="Calibri Light" panose="020F0302020204030204"/>
                <a:ea typeface="+mj-ea"/>
                <a:cs typeface="+mj-cs"/>
              </a:rPr>
              <a:t>Baggrund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Pladsholder til slidenummer 6"/>
          <p:cNvSpPr>
            <a:spLocks noGrp="1"/>
          </p:cNvSpPr>
          <p:nvPr>
            <p:ph type="sldNum" sz="quarter" idx="12"/>
          </p:nvPr>
        </p:nvSpPr>
        <p:spPr>
          <a:xfrm>
            <a:off x="9144002" y="63324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6" name="Grafik 26" descr="Håndtryk">
            <a:extLst>
              <a:ext uri="{FF2B5EF4-FFF2-40B4-BE49-F238E27FC236}">
                <a16:creationId xmlns:a16="http://schemas.microsoft.com/office/drawing/2014/main" id="{73EC23CF-C618-4C8B-9799-0AB51DEBDB6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784" y="77340"/>
            <a:ext cx="1042416" cy="1120074"/>
          </a:xfrm>
          <a:prstGeom prst="rect">
            <a:avLst/>
          </a:prstGeom>
        </p:spPr>
      </p:pic>
      <p:graphicFrame>
        <p:nvGraphicFramePr>
          <p:cNvPr id="2" name="Diagram 1"/>
          <p:cNvGraphicFramePr/>
          <p:nvPr>
            <p:extLst/>
          </p:nvPr>
        </p:nvGraphicFramePr>
        <p:xfrm>
          <a:off x="0" y="321972"/>
          <a:ext cx="12192002" cy="6536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2508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ED99F28E-3387-4A67-9A16-A1BFC4CC7824}"/>
              </a:ext>
            </a:extLst>
          </p:cNvPr>
          <p:cNvSpPr txBox="1"/>
          <p:nvPr/>
        </p:nvSpPr>
        <p:spPr>
          <a:xfrm>
            <a:off x="3657601" y="156956"/>
            <a:ext cx="8281481" cy="7204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100" normalizeH="0" baseline="0" noProof="0" dirty="0">
                <a:ln>
                  <a:noFill/>
                </a:ln>
                <a:solidFill>
                  <a:srgbClr val="000000"/>
                </a:solidFill>
                <a:effectLst/>
                <a:uLnTx/>
                <a:uFillTx/>
                <a:latin typeface="Calibri" panose="020F0502020204030204"/>
                <a:ea typeface="+mn-ea"/>
                <a:cs typeface="+mn-cs"/>
              </a:rPr>
              <a:t>Politisk momentum til at gøre noget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1" i="0" u="none" strike="noStrike" kern="1200" cap="none" spc="-10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10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sng" strike="noStrike" kern="1200" cap="none" spc="-100" normalizeH="0" baseline="0" noProof="0" dirty="0">
                <a:ln>
                  <a:noFill/>
                </a:ln>
                <a:solidFill>
                  <a:srgbClr val="000000"/>
                </a:solidFill>
                <a:effectLst/>
                <a:uLnTx/>
                <a:uFillTx/>
                <a:latin typeface="Calibri" panose="020F0502020204030204"/>
                <a:ea typeface="+mn-ea"/>
                <a:cs typeface="+mn-cs"/>
              </a:rPr>
              <a:t>Alliancens fokus: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100" normalizeH="0" baseline="0" noProof="0" dirty="0">
                <a:ln>
                  <a:noFill/>
                </a:ln>
                <a:solidFill>
                  <a:srgbClr val="000000"/>
                </a:solidFill>
                <a:effectLst/>
                <a:uLnTx/>
                <a:uFillTx/>
                <a:latin typeface="Calibri" panose="020F0502020204030204"/>
                <a:ea typeface="+mn-ea"/>
                <a:cs typeface="+mn-cs"/>
              </a:rPr>
              <a:t>Hvordan vi forbedrer borgerrejsen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100" normalizeH="0" baseline="0" noProof="0" dirty="0">
                <a:ln>
                  <a:noFill/>
                </a:ln>
                <a:solidFill>
                  <a:srgbClr val="000000"/>
                </a:solidFill>
                <a:effectLst/>
                <a:uLnTx/>
                <a:uFillTx/>
                <a:latin typeface="Calibri" panose="020F0502020204030204"/>
                <a:ea typeface="+mn-ea"/>
                <a:cs typeface="+mn-cs"/>
              </a:rPr>
              <a:t>Hvordan vi sikrer sammenhængende forløb uden borgeren falder mellem to stole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0" i="0" u="none" strike="noStrike" kern="1200" cap="none" spc="-100" normalizeH="0" baseline="0" noProof="0" dirty="0">
                <a:ln>
                  <a:noFill/>
                </a:ln>
                <a:solidFill>
                  <a:srgbClr val="000000"/>
                </a:solidFill>
                <a:effectLst/>
                <a:uLnTx/>
                <a:uFillTx/>
                <a:latin typeface="Calibri" panose="020F0502020204030204"/>
                <a:ea typeface="+mn-ea"/>
                <a:cs typeface="+mn-cs"/>
              </a:rPr>
              <a:t>At vi gør det bedst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10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sng" strike="noStrike" kern="1200" cap="none" spc="-100" normalizeH="0" baseline="0" noProof="0" dirty="0">
                <a:ln>
                  <a:noFill/>
                </a:ln>
                <a:solidFill>
                  <a:srgbClr val="000000"/>
                </a:solidFill>
                <a:effectLst/>
                <a:uLnTx/>
                <a:uFillTx/>
                <a:latin typeface="Calibri" panose="020F0502020204030204"/>
                <a:ea typeface="+mn-ea"/>
                <a:cs typeface="+mn-cs"/>
              </a:rPr>
              <a:t>Alliancens 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Borgeren ved roret i den nære psykiatri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Ligeværdigt samarbejde om nye fælles løsninger på tværs </a:t>
            </a:r>
            <a:endParaRPr kumimoji="0" lang="da-DK"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Fokus på borgerens hverdagsliv</a:t>
            </a: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Familie og netværk</a:t>
            </a: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Handle hurtigt </a:t>
            </a:r>
          </a:p>
          <a:p>
            <a:pPr marL="342900" marR="0" lvl="0" indent="-3429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solidFill>
                <a:effectLst/>
                <a:uLnTx/>
                <a:uFillTx/>
                <a:latin typeface="Calibri" panose="020F0502020204030204"/>
                <a:ea typeface="+mn-ea"/>
                <a:cs typeface="+mn-cs"/>
              </a:rPr>
              <a:t>Sikre sammenhæng</a:t>
            </a:r>
            <a:endParaRPr kumimoji="0" lang="da-DK" sz="3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100" normalizeH="0" baseline="0" noProof="0" dirty="0">
              <a:ln>
                <a:noFill/>
              </a:ln>
              <a:solidFill>
                <a:srgbClr val="0083B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Pladsholder til slidenummer 2">
            <a:extLst>
              <a:ext uri="{FF2B5EF4-FFF2-40B4-BE49-F238E27FC236}">
                <a16:creationId xmlns:a16="http://schemas.microsoft.com/office/drawing/2014/main" id="{82A3613C-A0DB-4062-B61D-BB80301307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1" name="Gruppe 10"/>
          <p:cNvGrpSpPr/>
          <p:nvPr/>
        </p:nvGrpSpPr>
        <p:grpSpPr>
          <a:xfrm>
            <a:off x="64455" y="90282"/>
            <a:ext cx="3593146" cy="6677433"/>
            <a:chOff x="0" y="8003"/>
            <a:chExt cx="3784505" cy="6677433"/>
          </a:xfrm>
        </p:grpSpPr>
        <p:sp>
          <p:nvSpPr>
            <p:cNvPr id="13" name="Rektangel 12"/>
            <p:cNvSpPr/>
            <p:nvPr/>
          </p:nvSpPr>
          <p:spPr>
            <a:xfrm rot="16200000">
              <a:off x="-1446464" y="1454467"/>
              <a:ext cx="6677433" cy="3784505"/>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ktangel 13"/>
            <p:cNvSpPr/>
            <p:nvPr/>
          </p:nvSpPr>
          <p:spPr>
            <a:xfrm rot="16200000">
              <a:off x="-1446464" y="1454467"/>
              <a:ext cx="6677433" cy="3784505"/>
            </a:xfrm>
            <a:prstGeom prst="rect">
              <a:avLst/>
            </a:prstGeom>
          </p:spPr>
          <p:style>
            <a:lnRef idx="0">
              <a:scrgbClr r="0" g="0" b="0"/>
            </a:lnRef>
            <a:fillRef idx="0">
              <a:scrgbClr r="0" g="0" b="0"/>
            </a:fillRef>
            <a:effectRef idx="0">
              <a:scrgbClr r="0" g="0" b="0"/>
            </a:effectRef>
            <a:fontRef idx="minor">
              <a:schemeClr val="lt1"/>
            </a:fontRef>
          </p:style>
          <p:txBody>
            <a:bodyPr spcFirstLastPara="0" vert="vert" wrap="square" lIns="40005" tIns="40005" rIns="40005" bIns="4000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r>
                <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rPr>
                <a:t>Alliancen om den nære psykiatri i Midtjylland</a:t>
              </a:r>
              <a:br>
                <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rPr>
                <a:t>– helt kort</a:t>
              </a:r>
            </a:p>
          </p:txBody>
        </p:sp>
      </p:grpSp>
      <p:pic>
        <p:nvPicPr>
          <p:cNvPr id="15" name="Grafik 4" descr="Gruppe">
            <a:extLst>
              <a:ext uri="{FF2B5EF4-FFF2-40B4-BE49-F238E27FC236}">
                <a16:creationId xmlns:a16="http://schemas.microsoft.com/office/drawing/2014/main" id="{338B7985-FBEB-4AFE-8CAE-82213D025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21889" y="4978808"/>
            <a:ext cx="1478276" cy="1478276"/>
          </a:xfrm>
          <a:prstGeom prst="rect">
            <a:avLst/>
          </a:prstGeom>
        </p:spPr>
      </p:pic>
    </p:spTree>
    <p:extLst>
      <p:ext uri="{BB962C8B-B14F-4D97-AF65-F5344CB8AC3E}">
        <p14:creationId xmlns:p14="http://schemas.microsoft.com/office/powerpoint/2010/main" val="1049867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lidenummer 6"/>
          <p:cNvSpPr>
            <a:spLocks noGrp="1"/>
          </p:cNvSpPr>
          <p:nvPr>
            <p:ph type="sldNum" sz="quarter" idx="12"/>
          </p:nvPr>
        </p:nvSpPr>
        <p:spPr>
          <a:xfrm>
            <a:off x="9144002" y="63324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Diagram 1"/>
          <p:cNvGraphicFramePr/>
          <p:nvPr>
            <p:extLst/>
          </p:nvPr>
        </p:nvGraphicFramePr>
        <p:xfrm>
          <a:off x="2" y="0"/>
          <a:ext cx="12191998" cy="668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3" descr="Gruppe">
            <a:extLst>
              <a:ext uri="{FF2B5EF4-FFF2-40B4-BE49-F238E27FC236}">
                <a16:creationId xmlns:a16="http://schemas.microsoft.com/office/drawing/2014/main" id="{1F9BF5F5-93EE-4EF3-B3AA-E5E3583264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581" y="4007729"/>
            <a:ext cx="2309358" cy="2309358"/>
          </a:xfrm>
          <a:prstGeom prst="rect">
            <a:avLst/>
          </a:prstGeom>
        </p:spPr>
      </p:pic>
    </p:spTree>
    <p:extLst>
      <p:ext uri="{BB962C8B-B14F-4D97-AF65-F5344CB8AC3E}">
        <p14:creationId xmlns:p14="http://schemas.microsoft.com/office/powerpoint/2010/main" val="377593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1"/>
            <a:ext cx="12192000" cy="791935"/>
          </a:xfrm>
          <a:prstGeom prst="rect">
            <a:avLst/>
          </a:prstGeom>
          <a:solidFill>
            <a:srgbClr val="5B9993"/>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300" b="1" i="0" u="none" strike="noStrike" kern="1200" cap="none" spc="0" normalizeH="0" baseline="0" noProof="0" dirty="0">
                <a:ln>
                  <a:noFill/>
                </a:ln>
                <a:solidFill>
                  <a:srgbClr val="DDEBEA"/>
                </a:solidFill>
                <a:effectLst/>
                <a:uLnTx/>
                <a:uFillTx/>
                <a:latin typeface="Calibri Light" panose="020F0302020204030204"/>
                <a:ea typeface="+mj-ea"/>
                <a:cs typeface="+mj-cs"/>
              </a:rPr>
              <a:t>Den nære psykiatri – prioriteret indsatsområde i Sundhedsaftalen og Rammeaftalen</a:t>
            </a:r>
          </a:p>
        </p:txBody>
      </p:sp>
      <p:sp>
        <p:nvSpPr>
          <p:cNvPr id="7" name="Pladsholder til slidenummer 6"/>
          <p:cNvSpPr>
            <a:spLocks noGrp="1"/>
          </p:cNvSpPr>
          <p:nvPr>
            <p:ph type="sldNum" sz="quarter" idx="12"/>
          </p:nvPr>
        </p:nvSpPr>
        <p:spPr>
          <a:xfrm>
            <a:off x="9144000" y="63324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Pladsholder til indhold 2">
            <a:extLst>
              <a:ext uri="{FF2B5EF4-FFF2-40B4-BE49-F238E27FC236}">
                <a16:creationId xmlns:a16="http://schemas.microsoft.com/office/drawing/2014/main" id="{321D905A-261A-468E-B293-BCF44C18DA96}"/>
              </a:ext>
            </a:extLst>
          </p:cNvPr>
          <p:cNvSpPr>
            <a:spLocks noGrp="1"/>
          </p:cNvSpPr>
          <p:nvPr/>
        </p:nvSpPr>
        <p:spPr>
          <a:xfrm>
            <a:off x="5717406" y="1755389"/>
            <a:ext cx="6169794" cy="484470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B9BD5"/>
              </a:buClr>
              <a:buSzTx/>
              <a:buFont typeface="Wingdings 2" pitchFamily="18" charset="2"/>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Mental sundhed hos børn og unge </a:t>
            </a:r>
          </a:p>
          <a:p>
            <a:pPr marL="182880" marR="0" lvl="0" indent="-182880" algn="l" defTabSz="914400" rtl="0" eaLnBrk="1" fontAlgn="auto" latinLnBrk="0" hangingPunct="1">
              <a:lnSpc>
                <a:spcPct val="90000"/>
              </a:lnSpc>
              <a:spcBef>
                <a:spcPts val="1200"/>
              </a:spcBef>
              <a:spcAft>
                <a:spcPts val="0"/>
              </a:spcAft>
              <a:buClr>
                <a:srgbClr val="5B9BD5"/>
              </a:buClr>
              <a:buSzTx/>
              <a:buFont typeface="Wingdings 2" pitchFamily="18" charset="2"/>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Målet: Forbedre den mentale sundhed og mindske mistrivsel hos børn og unge</a:t>
            </a:r>
          </a:p>
          <a:p>
            <a:pPr marL="182880" marR="0" lvl="0" indent="-182880" algn="l" defTabSz="914400" rtl="0" eaLnBrk="1" fontAlgn="auto" latinLnBrk="0" hangingPunct="1">
              <a:lnSpc>
                <a:spcPct val="90000"/>
              </a:lnSpc>
              <a:spcBef>
                <a:spcPts val="1200"/>
              </a:spcBef>
              <a:spcAft>
                <a:spcPts val="0"/>
              </a:spcAft>
              <a:buClr>
                <a:srgbClr val="5B9BD5"/>
              </a:buClr>
              <a:buSzTx/>
              <a:buFont typeface="Wingdings 2" pitchFamily="18" charset="2"/>
              <a:buChar char=""/>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0"/>
              </a:spcAft>
              <a:buClr>
                <a:srgbClr val="5B9BD5"/>
              </a:buClr>
              <a:buSzTx/>
              <a:buFont typeface="Wingdings 2" pitchFamily="18" charset="2"/>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Voksne med svær psykisk sygdom</a:t>
            </a:r>
          </a:p>
          <a:p>
            <a:pPr marL="182880" marR="0" lvl="0" indent="-182880" algn="l" defTabSz="914400" rtl="0" eaLnBrk="1" fontAlgn="auto" latinLnBrk="0" hangingPunct="1">
              <a:lnSpc>
                <a:spcPct val="90000"/>
              </a:lnSpc>
              <a:spcBef>
                <a:spcPts val="1200"/>
              </a:spcBef>
              <a:spcAft>
                <a:spcPts val="0"/>
              </a:spcAft>
              <a:buClr>
                <a:srgbClr val="5B9BD5"/>
              </a:buClr>
              <a:buSzTx/>
              <a:buFont typeface="Wingdings 2" pitchFamily="18" charset="2"/>
              <a:buChar char=""/>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Målet: Forbedre sundheden og sikre bedre sammenhængende patientforløb for voksne med svær psykisk sygdom</a:t>
            </a:r>
          </a:p>
          <a:p>
            <a:pPr marL="182880" marR="0" lvl="0" indent="-182880" algn="l" defTabSz="914400" rtl="0" eaLnBrk="1" fontAlgn="auto" latinLnBrk="0" hangingPunct="1">
              <a:lnSpc>
                <a:spcPct val="90000"/>
              </a:lnSpc>
              <a:spcBef>
                <a:spcPts val="1200"/>
              </a:spcBef>
              <a:spcAft>
                <a:spcPts val="0"/>
              </a:spcAft>
              <a:buClr>
                <a:srgbClr val="5B9BD5"/>
              </a:buClr>
              <a:buSzTx/>
              <a:buFont typeface="Wingdings 2" pitchFamily="18" charset="2"/>
              <a:buChar char=""/>
              <a:tabLst/>
              <a:defRPr/>
            </a:pPr>
            <a:endParaRPr kumimoji="0" lang="da-DK"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Billede 1">
            <a:extLst>
              <a:ext uri="{FF2B5EF4-FFF2-40B4-BE49-F238E27FC236}">
                <a16:creationId xmlns:a16="http://schemas.microsoft.com/office/drawing/2014/main" id="{71B48BA1-4B05-45A5-85E9-8A29B8A1C656}"/>
              </a:ext>
            </a:extLst>
          </p:cNvPr>
          <p:cNvPicPr>
            <a:picLocks noChangeAspect="1"/>
          </p:cNvPicPr>
          <p:nvPr/>
        </p:nvPicPr>
        <p:blipFill>
          <a:blip r:embed="rId3"/>
          <a:stretch>
            <a:fillRect/>
          </a:stretch>
        </p:blipFill>
        <p:spPr>
          <a:xfrm>
            <a:off x="622193" y="2508464"/>
            <a:ext cx="4224738" cy="2977936"/>
          </a:xfrm>
          <a:prstGeom prst="rect">
            <a:avLst/>
          </a:prstGeom>
        </p:spPr>
      </p:pic>
    </p:spTree>
    <p:extLst>
      <p:ext uri="{BB962C8B-B14F-4D97-AF65-F5344CB8AC3E}">
        <p14:creationId xmlns:p14="http://schemas.microsoft.com/office/powerpoint/2010/main" val="19051955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B83F450-D6C7-4149-900E-4B4B470DF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Lige pilforbindelse 6">
            <a:extLst>
              <a:ext uri="{FF2B5EF4-FFF2-40B4-BE49-F238E27FC236}">
                <a16:creationId xmlns:a16="http://schemas.microsoft.com/office/drawing/2014/main" id="{D3D307B7-2C77-44B0-A5AE-26EC4556EE32}"/>
              </a:ext>
            </a:extLst>
          </p:cNvPr>
          <p:cNvCxnSpPr>
            <a:cxnSpLocks/>
          </p:cNvCxnSpPr>
          <p:nvPr/>
        </p:nvCxnSpPr>
        <p:spPr>
          <a:xfrm>
            <a:off x="3596640" y="5036820"/>
            <a:ext cx="8525321" cy="0"/>
          </a:xfrm>
          <a:prstGeom prst="straightConnector1">
            <a:avLst/>
          </a:prstGeom>
          <a:ln w="250825">
            <a:solidFill>
              <a:srgbClr val="B0D0C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aleboble: rektangel med afrundede hjørner 9">
            <a:extLst>
              <a:ext uri="{FF2B5EF4-FFF2-40B4-BE49-F238E27FC236}">
                <a16:creationId xmlns:a16="http://schemas.microsoft.com/office/drawing/2014/main" id="{D8B504B3-4117-44A5-B6AB-E63062708F75}"/>
              </a:ext>
            </a:extLst>
          </p:cNvPr>
          <p:cNvSpPr/>
          <p:nvPr/>
        </p:nvSpPr>
        <p:spPr>
          <a:xfrm>
            <a:off x="3977640" y="1630681"/>
            <a:ext cx="1905000" cy="2049780"/>
          </a:xfrm>
          <a:prstGeom prst="wedgeRoundRectCallout">
            <a:avLst>
              <a:gd name="adj1" fmla="val -23633"/>
              <a:gd name="adj2" fmla="val 101400"/>
              <a:gd name="adj3" fmla="val 16667"/>
            </a:avLst>
          </a:prstGeom>
          <a:solidFill>
            <a:srgbClr val="5B999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white"/>
                </a:solidFill>
                <a:effectLst/>
                <a:uLnTx/>
                <a:uFillTx/>
                <a:latin typeface="Calibri" panose="020F0502020204030204"/>
                <a:ea typeface="+mn-ea"/>
                <a:cs typeface="+mn-cs"/>
              </a:rPr>
              <a:t>Dårlig mental sundhed</a:t>
            </a:r>
          </a:p>
        </p:txBody>
      </p:sp>
      <p:sp>
        <p:nvSpPr>
          <p:cNvPr id="11" name="Taleboble: rektangel med afrundede hjørner 10">
            <a:extLst>
              <a:ext uri="{FF2B5EF4-FFF2-40B4-BE49-F238E27FC236}">
                <a16:creationId xmlns:a16="http://schemas.microsoft.com/office/drawing/2014/main" id="{E8A7AF41-6A6A-44D7-8730-875221954A6B}"/>
              </a:ext>
            </a:extLst>
          </p:cNvPr>
          <p:cNvSpPr/>
          <p:nvPr/>
        </p:nvSpPr>
        <p:spPr>
          <a:xfrm>
            <a:off x="6972300" y="1630681"/>
            <a:ext cx="1905000" cy="2049780"/>
          </a:xfrm>
          <a:prstGeom prst="wedgeRoundRectCallout">
            <a:avLst>
              <a:gd name="adj1" fmla="val -23633"/>
              <a:gd name="adj2" fmla="val 101400"/>
              <a:gd name="adj3" fmla="val 16667"/>
            </a:avLst>
          </a:prstGeom>
          <a:solidFill>
            <a:srgbClr val="5B999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white"/>
                </a:solidFill>
                <a:effectLst/>
                <a:uLnTx/>
                <a:uFillTx/>
                <a:latin typeface="Calibri" panose="020F0502020204030204"/>
                <a:ea typeface="+mn-ea"/>
                <a:cs typeface="+mn-cs"/>
              </a:rPr>
              <a:t>Psykisk sygdom og funktions-nedsættelse</a:t>
            </a:r>
          </a:p>
        </p:txBody>
      </p:sp>
      <p:sp>
        <p:nvSpPr>
          <p:cNvPr id="12" name="Taleboble: rektangel med afrundede hjørner 11">
            <a:extLst>
              <a:ext uri="{FF2B5EF4-FFF2-40B4-BE49-F238E27FC236}">
                <a16:creationId xmlns:a16="http://schemas.microsoft.com/office/drawing/2014/main" id="{47F39CA2-95A9-460B-A4EC-F6F521A08860}"/>
              </a:ext>
            </a:extLst>
          </p:cNvPr>
          <p:cNvSpPr/>
          <p:nvPr/>
        </p:nvSpPr>
        <p:spPr>
          <a:xfrm>
            <a:off x="9768840" y="1630681"/>
            <a:ext cx="1905000" cy="2049780"/>
          </a:xfrm>
          <a:prstGeom prst="wedgeRoundRectCallout">
            <a:avLst>
              <a:gd name="adj1" fmla="val 13240"/>
              <a:gd name="adj2" fmla="val 99339"/>
              <a:gd name="adj3" fmla="val 16667"/>
            </a:avLst>
          </a:prstGeom>
          <a:solidFill>
            <a:srgbClr val="5B999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white"/>
                </a:solidFill>
                <a:effectLst/>
                <a:uLnTx/>
                <a:uFillTx/>
                <a:latin typeface="Calibri" panose="020F0502020204030204"/>
                <a:ea typeface="+mn-ea"/>
                <a:cs typeface="+mn-cs"/>
              </a:rPr>
              <a:t>Svær psykisk sygdom eller svære symptomer</a:t>
            </a:r>
          </a:p>
        </p:txBody>
      </p:sp>
      <p:grpSp>
        <p:nvGrpSpPr>
          <p:cNvPr id="14" name="Gruppe 13"/>
          <p:cNvGrpSpPr/>
          <p:nvPr/>
        </p:nvGrpSpPr>
        <p:grpSpPr>
          <a:xfrm>
            <a:off x="64455" y="90282"/>
            <a:ext cx="3593146" cy="6677433"/>
            <a:chOff x="0" y="8003"/>
            <a:chExt cx="3784505" cy="6677433"/>
          </a:xfrm>
        </p:grpSpPr>
        <p:sp>
          <p:nvSpPr>
            <p:cNvPr id="15" name="Rektangel 14"/>
            <p:cNvSpPr/>
            <p:nvPr/>
          </p:nvSpPr>
          <p:spPr>
            <a:xfrm rot="16200000">
              <a:off x="-1446464" y="1454467"/>
              <a:ext cx="6677433" cy="3784505"/>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ktangel 15"/>
            <p:cNvSpPr/>
            <p:nvPr/>
          </p:nvSpPr>
          <p:spPr>
            <a:xfrm rot="16200000">
              <a:off x="-1446464" y="1454467"/>
              <a:ext cx="6677433" cy="3784505"/>
            </a:xfrm>
            <a:prstGeom prst="rect">
              <a:avLst/>
            </a:prstGeom>
          </p:spPr>
          <p:style>
            <a:lnRef idx="0">
              <a:scrgbClr r="0" g="0" b="0"/>
            </a:lnRef>
            <a:fillRef idx="0">
              <a:scrgbClr r="0" g="0" b="0"/>
            </a:fillRef>
            <a:effectRef idx="0">
              <a:scrgbClr r="0" g="0" b="0"/>
            </a:effectRef>
            <a:fontRef idx="minor">
              <a:schemeClr val="lt1"/>
            </a:fontRef>
          </p:style>
          <p:txBody>
            <a:bodyPr spcFirstLastPara="0" vert="vert" wrap="square" lIns="40005" tIns="40005" rIns="40005" bIns="4000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r>
                <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rPr>
                <a:t>Målgrupper </a:t>
              </a:r>
            </a:p>
            <a:p>
              <a:pPr marL="0" marR="0" lvl="0" indent="0" algn="ctr" defTabSz="2800350" rtl="0" eaLnBrk="1" fontAlgn="auto" latinLnBrk="0" hangingPunct="1">
                <a:lnSpc>
                  <a:spcPct val="90000"/>
                </a:lnSpc>
                <a:spcBef>
                  <a:spcPct val="0"/>
                </a:spcBef>
                <a:spcAft>
                  <a:spcPct val="35000"/>
                </a:spcAft>
                <a:buClrTx/>
                <a:buSzTx/>
                <a:buFontTx/>
                <a:buNone/>
                <a:tabLst/>
                <a:defRPr/>
              </a:pPr>
              <a:endParaRPr kumimoji="0" lang="da-DK"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2800350" rtl="0" eaLnBrk="1" fontAlgn="auto" latinLnBrk="0" hangingPunct="1">
                <a:lnSpc>
                  <a:spcPct val="90000"/>
                </a:lnSpc>
                <a:spcBef>
                  <a:spcPct val="0"/>
                </a:spcBef>
                <a:spcAft>
                  <a:spcPct val="35000"/>
                </a:spcAft>
                <a:buClrTx/>
                <a:buSzTx/>
                <a:buFontTx/>
                <a:buNone/>
                <a:tabLst/>
                <a:defRPr/>
              </a:pPr>
              <a:r>
                <a:rPr kumimoji="0" lang="da-DK" sz="4000" b="0" i="1" u="none" strike="noStrike" kern="1200" cap="none" spc="0" normalizeH="0" baseline="0" noProof="0" dirty="0">
                  <a:ln>
                    <a:noFill/>
                  </a:ln>
                  <a:solidFill>
                    <a:prstClr val="white"/>
                  </a:solidFill>
                  <a:effectLst/>
                  <a:uLnTx/>
                  <a:uFillTx/>
                  <a:latin typeface="Calibri" panose="020F0502020204030204"/>
                  <a:ea typeface="+mn-ea"/>
                  <a:cs typeface="+mn-cs"/>
                </a:rPr>
                <a:t>Vi arbejder indenfor et kontinuum</a:t>
              </a:r>
            </a:p>
          </p:txBody>
        </p:sp>
      </p:grpSp>
    </p:spTree>
    <p:extLst>
      <p:ext uri="{BB962C8B-B14F-4D97-AF65-F5344CB8AC3E}">
        <p14:creationId xmlns:p14="http://schemas.microsoft.com/office/powerpoint/2010/main" val="12782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9B070-BB52-4232-AA3C-AA18EE2C34EA}"/>
              </a:ext>
            </a:extLst>
          </p:cNvPr>
          <p:cNvSpPr>
            <a:spLocks noGrp="1"/>
          </p:cNvSpPr>
          <p:nvPr>
            <p:ph type="title"/>
          </p:nvPr>
        </p:nvSpPr>
        <p:spPr>
          <a:xfrm>
            <a:off x="888220" y="62970"/>
            <a:ext cx="10515600" cy="1325563"/>
          </a:xfrm>
        </p:spPr>
        <p:txBody>
          <a:bodyPr>
            <a:normAutofit/>
          </a:bodyPr>
          <a:lstStyle/>
          <a:p>
            <a:r>
              <a:rPr lang="da-DK" sz="3200" b="1" dirty="0">
                <a:latin typeface="+mn-lt"/>
              </a:rPr>
              <a:t>Borgere i behandling i Børne- og Ungdomspsykiatrien </a:t>
            </a:r>
            <a:br>
              <a:rPr lang="da-DK" sz="3200" b="1" dirty="0">
                <a:latin typeface="+mn-lt"/>
              </a:rPr>
            </a:br>
            <a:r>
              <a:rPr lang="da-DK" sz="3200" b="1" dirty="0">
                <a:latin typeface="+mn-lt"/>
              </a:rPr>
              <a:t>fordelt på de største diagnosegrupper</a:t>
            </a:r>
            <a:br>
              <a:rPr lang="da-DK" sz="3200" b="1" dirty="0">
                <a:latin typeface="+mn-lt"/>
              </a:rPr>
            </a:br>
            <a:endParaRPr lang="da-DK" sz="2000" b="1" dirty="0">
              <a:latin typeface="+mn-lt"/>
            </a:endParaRPr>
          </a:p>
        </p:txBody>
      </p:sp>
      <p:graphicFrame>
        <p:nvGraphicFramePr>
          <p:cNvPr id="5" name="Diagram 4">
            <a:extLst>
              <a:ext uri="{FF2B5EF4-FFF2-40B4-BE49-F238E27FC236}">
                <a16:creationId xmlns:a16="http://schemas.microsoft.com/office/drawing/2014/main" id="{A0ABD402-0C00-43F3-82FE-2A441C8E59A5}"/>
              </a:ext>
            </a:extLst>
          </p:cNvPr>
          <p:cNvGraphicFramePr/>
          <p:nvPr>
            <p:extLst/>
          </p:nvPr>
        </p:nvGraphicFramePr>
        <p:xfrm>
          <a:off x="1794933" y="1388533"/>
          <a:ext cx="7823199" cy="3335867"/>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a:extLst>
              <a:ext uri="{FF2B5EF4-FFF2-40B4-BE49-F238E27FC236}">
                <a16:creationId xmlns:a16="http://schemas.microsoft.com/office/drawing/2014/main" id="{28D6BBD8-2CCB-4C1A-9C8E-03CBA58142DF}"/>
              </a:ext>
            </a:extLst>
          </p:cNvPr>
          <p:cNvSpPr/>
          <p:nvPr/>
        </p:nvSpPr>
        <p:spPr>
          <a:xfrm>
            <a:off x="709639" y="4811297"/>
            <a:ext cx="10872762" cy="183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Data viser følgende for perioden 2013-2018: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En stor stigning i antallet af patienter i behandling på 79%.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Den største stigning er i forhold til antal børn og unge i behandling i forbindelse med ”Adfærds- og følelsesmæssige forstyrrelser” (primært ADHD).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white"/>
                </a:solidFill>
                <a:effectLst/>
                <a:uLnTx/>
                <a:uFillTx/>
                <a:latin typeface="Calibri"/>
                <a:ea typeface="+mn-ea"/>
                <a:cs typeface="+mn-cs"/>
              </a:rPr>
              <a:t>Kilde: Psykiatriens Administrative Patientsystem</a:t>
            </a:r>
          </a:p>
        </p:txBody>
      </p:sp>
    </p:spTree>
    <p:extLst>
      <p:ext uri="{BB962C8B-B14F-4D97-AF65-F5344CB8AC3E}">
        <p14:creationId xmlns:p14="http://schemas.microsoft.com/office/powerpoint/2010/main" val="187337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1"/>
            <a:ext cx="12192000" cy="1197413"/>
          </a:xfrm>
          <a:prstGeom prst="rect">
            <a:avLst/>
          </a:prstGeom>
          <a:solidFill>
            <a:srgbClr val="5B9993"/>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da-DK" sz="4700" b="1" i="0" u="none" strike="noStrike" kern="1200" cap="none" spc="0" normalizeH="0" baseline="0" noProof="0" dirty="0">
                <a:ln>
                  <a:noFill/>
                </a:ln>
                <a:solidFill>
                  <a:srgbClr val="DDEBEA"/>
                </a:solidFill>
                <a:effectLst/>
                <a:uLnTx/>
                <a:uFillTx/>
                <a:latin typeface="Calibri Light" panose="020F0302020204030204"/>
                <a:ea typeface="+mj-ea"/>
                <a:cs typeface="+mj-cs"/>
              </a:rPr>
              <a:t>Tværgående fokus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Pladsholder til slidenummer 6"/>
          <p:cNvSpPr>
            <a:spLocks noGrp="1"/>
          </p:cNvSpPr>
          <p:nvPr>
            <p:ph type="sldNum" sz="quarter" idx="12"/>
          </p:nvPr>
        </p:nvSpPr>
        <p:spPr>
          <a:xfrm>
            <a:off x="9144000" y="63324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ED99F28E-3387-4A67-9A16-A1BFC4CC7824}"/>
              </a:ext>
            </a:extLst>
          </p:cNvPr>
          <p:cNvSpPr txBox="1"/>
          <p:nvPr/>
        </p:nvSpPr>
        <p:spPr>
          <a:xfrm>
            <a:off x="292898" y="1377692"/>
            <a:ext cx="4062285"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I figuren ses de tværgående indsatsområder – på tværs af målgrupper – vi gerne vil have fokus på i Alliancen.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492CF573-2E53-4134-B0CE-982D5A36A6C5}"/>
              </a:ext>
            </a:extLst>
          </p:cNvPr>
          <p:cNvGraphicFramePr/>
          <p:nvPr>
            <p:extLst/>
          </p:nvPr>
        </p:nvGraphicFramePr>
        <p:xfrm>
          <a:off x="2234153" y="1687398"/>
          <a:ext cx="10228081" cy="464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15" descr="Puslespil">
            <a:extLst>
              <a:ext uri="{FF2B5EF4-FFF2-40B4-BE49-F238E27FC236}">
                <a16:creationId xmlns:a16="http://schemas.microsoft.com/office/drawing/2014/main" id="{9DB1D7D9-AAEE-44CA-9527-C7AE3FB7C7BE}"/>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72800" y="141507"/>
            <a:ext cx="914400" cy="914400"/>
          </a:xfrm>
          <a:prstGeom prst="rect">
            <a:avLst/>
          </a:prstGeom>
        </p:spPr>
      </p:pic>
    </p:spTree>
    <p:extLst>
      <p:ext uri="{BB962C8B-B14F-4D97-AF65-F5344CB8AC3E}">
        <p14:creationId xmlns:p14="http://schemas.microsoft.com/office/powerpoint/2010/main" val="6031891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B9E9825-B24D-4630-B04D-906B74F812D7}"/>
              </a:ext>
            </a:extLst>
          </p:cNvPr>
          <p:cNvGraphicFramePr>
            <a:graphicFrameLocks noGrp="1"/>
          </p:cNvGraphicFramePr>
          <p:nvPr>
            <p:ph idx="1"/>
            <p:extLst/>
          </p:nvPr>
        </p:nvGraphicFramePr>
        <p:xfrm>
          <a:off x="2501330" y="788289"/>
          <a:ext cx="8924476" cy="549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e 4">
            <a:extLst>
              <a:ext uri="{FF2B5EF4-FFF2-40B4-BE49-F238E27FC236}">
                <a16:creationId xmlns:a16="http://schemas.microsoft.com/office/drawing/2014/main" id="{599329D1-CD9A-495A-BF8B-C4676325B2D1}"/>
              </a:ext>
            </a:extLst>
          </p:cNvPr>
          <p:cNvGrpSpPr/>
          <p:nvPr/>
        </p:nvGrpSpPr>
        <p:grpSpPr>
          <a:xfrm>
            <a:off x="9808114" y="2293766"/>
            <a:ext cx="1886137" cy="3431254"/>
            <a:chOff x="5281642" y="1690020"/>
            <a:chExt cx="1638808" cy="3431254"/>
          </a:xfrm>
        </p:grpSpPr>
        <p:sp>
          <p:nvSpPr>
            <p:cNvPr id="6" name="Rektangel 5">
              <a:extLst>
                <a:ext uri="{FF2B5EF4-FFF2-40B4-BE49-F238E27FC236}">
                  <a16:creationId xmlns:a16="http://schemas.microsoft.com/office/drawing/2014/main" id="{87E3107D-4A79-49F2-9748-DBB5787A8A38}"/>
                </a:ext>
              </a:extLst>
            </p:cNvPr>
            <p:cNvSpPr/>
            <p:nvPr/>
          </p:nvSpPr>
          <p:spPr>
            <a:xfrm>
              <a:off x="5281642" y="1690020"/>
              <a:ext cx="1638808" cy="34312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kstfelt 6">
              <a:extLst>
                <a:ext uri="{FF2B5EF4-FFF2-40B4-BE49-F238E27FC236}">
                  <a16:creationId xmlns:a16="http://schemas.microsoft.com/office/drawing/2014/main" id="{AF565CB3-305E-4969-9B4B-E4A208B6AFF1}"/>
                </a:ext>
              </a:extLst>
            </p:cNvPr>
            <p:cNvSpPr txBox="1"/>
            <p:nvPr/>
          </p:nvSpPr>
          <p:spPr>
            <a:xfrm>
              <a:off x="5281642" y="1690020"/>
              <a:ext cx="1638808" cy="34312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9195" tIns="0" rIns="0" bIns="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da-DK" sz="16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Resultater og spredning</a:t>
              </a:r>
              <a:endPar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Konference i januar 2020</a:t>
              </a: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Præsentation af</a:t>
              </a: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resultater</a:t>
              </a: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3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Politisk beslutning</a:t>
              </a: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3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da-DK" sz="600" b="0" i="0" u="none" strike="noStrike" kern="1200" cap="none" spc="0" normalizeH="0" baseline="0" noProof="0" dirty="0">
                <a:ln>
                  <a:noFill/>
                </a:ln>
                <a:solidFill>
                  <a:srgbClr val="0083B2"/>
                </a:solidFill>
                <a:effectLst/>
                <a:uLnTx/>
                <a:uFillTx/>
                <a:latin typeface="Corbel" panose="020B0503020204020204"/>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da-DK" sz="1600" b="0" i="0" u="none" strike="noStrike" kern="1200" cap="none" spc="0" normalizeH="0" baseline="0" noProof="0" dirty="0">
                  <a:ln>
                    <a:noFill/>
                  </a:ln>
                  <a:solidFill>
                    <a:srgbClr val="5B9993"/>
                  </a:solidFill>
                  <a:effectLst/>
                  <a:uLnTx/>
                  <a:uFillTx/>
                  <a:latin typeface="Corbel" panose="020B0503020204020204"/>
                  <a:ea typeface="+mn-ea"/>
                  <a:cs typeface="+mn-cs"/>
                </a:rPr>
                <a:t>Primo 2020</a:t>
              </a: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a:t>
              </a: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9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9" name="Pladsholder til slidenummer 8">
            <a:extLst>
              <a:ext uri="{FF2B5EF4-FFF2-40B4-BE49-F238E27FC236}">
                <a16:creationId xmlns:a16="http://schemas.microsoft.com/office/drawing/2014/main" id="{52BF3A98-8E6F-463A-A3CE-F3CC03B08E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F5CA84F3-1D3E-4104-9F61-CADAFF976EF8}"/>
              </a:ext>
            </a:extLst>
          </p:cNvPr>
          <p:cNvSpPr/>
          <p:nvPr/>
        </p:nvSpPr>
        <p:spPr>
          <a:xfrm>
            <a:off x="9691007" y="2024743"/>
            <a:ext cx="2003244" cy="2490107"/>
          </a:xfrm>
          <a:prstGeom prst="ellipse">
            <a:avLst/>
          </a:prstGeom>
          <a:noFill/>
          <a:ln w="190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ktangel 9"/>
          <p:cNvSpPr/>
          <p:nvPr/>
        </p:nvSpPr>
        <p:spPr>
          <a:xfrm rot="16200000">
            <a:off x="2483501" y="-2415277"/>
            <a:ext cx="2168586" cy="7135585"/>
          </a:xfrm>
          <a:prstGeom prst="rect">
            <a:avLst/>
          </a:prstGeom>
          <a:solidFill>
            <a:srgbClr val="5B9993"/>
          </a:solidFill>
          <a:effectLst>
            <a:outerShdw blurRad="50800" dist="38100" dir="10800000" algn="r" rotWithShape="0">
              <a:prstClr val="black">
                <a:alpha val="40000"/>
              </a:prstClr>
            </a:outerShdw>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kstboks 10"/>
          <p:cNvSpPr txBox="1"/>
          <p:nvPr/>
        </p:nvSpPr>
        <p:spPr>
          <a:xfrm>
            <a:off x="367393" y="367685"/>
            <a:ext cx="6262007" cy="1569660"/>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0" i="0" u="none" strike="noStrike" kern="1200" cap="none" spc="0" normalizeH="0" baseline="0" noProof="0" dirty="0">
                <a:ln>
                  <a:noFill/>
                </a:ln>
                <a:solidFill>
                  <a:prstClr val="white"/>
                </a:solidFill>
                <a:effectLst/>
                <a:uLnTx/>
                <a:uFillTx/>
                <a:latin typeface="Calibri" panose="020F0502020204030204"/>
                <a:ea typeface="+mn-ea"/>
                <a:cs typeface="+mn-cs"/>
              </a:rPr>
              <a:t>Hvor kom vi fra – og hvor er vi nu?</a:t>
            </a:r>
          </a:p>
        </p:txBody>
      </p:sp>
    </p:spTree>
    <p:extLst>
      <p:ext uri="{BB962C8B-B14F-4D97-AF65-F5344CB8AC3E}">
        <p14:creationId xmlns:p14="http://schemas.microsoft.com/office/powerpoint/2010/main" val="35930781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1"/>
            <a:ext cx="12192000" cy="1197413"/>
          </a:xfrm>
          <a:prstGeom prst="rect">
            <a:avLst/>
          </a:prstGeom>
          <a:solidFill>
            <a:srgbClr val="5B99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DDEBEA"/>
                </a:solidFill>
                <a:effectLst/>
                <a:uLnTx/>
                <a:uFillTx/>
                <a:latin typeface="Calibri Light" panose="020F0302020204030204"/>
                <a:ea typeface="+mj-ea"/>
                <a:cs typeface="+mj-cs"/>
              </a:rPr>
              <a:t>    </a:t>
            </a:r>
            <a:r>
              <a:rPr kumimoji="0" lang="da-DK" sz="4300" b="1" i="0" u="none" strike="noStrike" kern="1200" cap="none" spc="0" normalizeH="0" baseline="0" noProof="0" dirty="0">
                <a:ln>
                  <a:noFill/>
                </a:ln>
                <a:solidFill>
                  <a:srgbClr val="DDEBEA"/>
                </a:solidFill>
                <a:effectLst/>
                <a:uLnTx/>
                <a:uFillTx/>
                <a:latin typeface="Calibri Light" panose="020F0302020204030204"/>
                <a:ea typeface="+mj-ea"/>
                <a:cs typeface="+mj-cs"/>
              </a:rPr>
              <a:t>Oversigt over alliancens første initiativer</a:t>
            </a:r>
            <a:endParaRPr kumimoji="0" lang="da-DK" sz="4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Pladsholder til slidenummer 6"/>
          <p:cNvSpPr>
            <a:spLocks noGrp="1"/>
          </p:cNvSpPr>
          <p:nvPr>
            <p:ph type="sldNum" sz="quarter" idx="12"/>
          </p:nvPr>
        </p:nvSpPr>
        <p:spPr>
          <a:xfrm>
            <a:off x="9144000" y="63324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ED99F28E-3387-4A67-9A16-A1BFC4CC7824}"/>
              </a:ext>
            </a:extLst>
          </p:cNvPr>
          <p:cNvSpPr txBox="1"/>
          <p:nvPr/>
        </p:nvSpPr>
        <p:spPr>
          <a:xfrm>
            <a:off x="5285232" y="141507"/>
            <a:ext cx="8174736"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Diagram 3"/>
          <p:cNvGraphicFramePr/>
          <p:nvPr>
            <p:extLst/>
          </p:nvPr>
        </p:nvGraphicFramePr>
        <p:xfrm>
          <a:off x="760826" y="1399327"/>
          <a:ext cx="5335173" cy="360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B6FBF52-91D2-4DCC-B604-EB73AB2C47FA}"/>
              </a:ext>
            </a:extLst>
          </p:cNvPr>
          <p:cNvGraphicFramePr/>
          <p:nvPr>
            <p:extLst/>
          </p:nvPr>
        </p:nvGraphicFramePr>
        <p:xfrm>
          <a:off x="6350882" y="1399327"/>
          <a:ext cx="5080291" cy="3609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7AB78072-5441-4B34-8BB7-E640E062F8A3}"/>
              </a:ext>
            </a:extLst>
          </p:cNvPr>
          <p:cNvGraphicFramePr/>
          <p:nvPr>
            <p:extLst/>
          </p:nvPr>
        </p:nvGraphicFramePr>
        <p:xfrm>
          <a:off x="760826" y="5210977"/>
          <a:ext cx="10670347" cy="13881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26107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599329D1-CD9A-495A-BF8B-C4676325B2D1}"/>
              </a:ext>
            </a:extLst>
          </p:cNvPr>
          <p:cNvGrpSpPr/>
          <p:nvPr/>
        </p:nvGrpSpPr>
        <p:grpSpPr>
          <a:xfrm>
            <a:off x="367394" y="2293766"/>
            <a:ext cx="11326858" cy="3431254"/>
            <a:chOff x="-2921117" y="1690020"/>
            <a:chExt cx="9841568" cy="3431254"/>
          </a:xfrm>
        </p:grpSpPr>
        <p:sp>
          <p:nvSpPr>
            <p:cNvPr id="6" name="Rektangel 5">
              <a:extLst>
                <a:ext uri="{FF2B5EF4-FFF2-40B4-BE49-F238E27FC236}">
                  <a16:creationId xmlns:a16="http://schemas.microsoft.com/office/drawing/2014/main" id="{87E3107D-4A79-49F2-9748-DBB5787A8A38}"/>
                </a:ext>
              </a:extLst>
            </p:cNvPr>
            <p:cNvSpPr/>
            <p:nvPr/>
          </p:nvSpPr>
          <p:spPr>
            <a:xfrm>
              <a:off x="5281642" y="1690020"/>
              <a:ext cx="1638808" cy="34312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kstfelt 6">
              <a:extLst>
                <a:ext uri="{FF2B5EF4-FFF2-40B4-BE49-F238E27FC236}">
                  <a16:creationId xmlns:a16="http://schemas.microsoft.com/office/drawing/2014/main" id="{AF565CB3-305E-4969-9B4B-E4A208B6AFF1}"/>
                </a:ext>
              </a:extLst>
            </p:cNvPr>
            <p:cNvSpPr txBox="1"/>
            <p:nvPr/>
          </p:nvSpPr>
          <p:spPr>
            <a:xfrm>
              <a:off x="-2921117" y="1690020"/>
              <a:ext cx="9841568" cy="34312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9195" tIns="0" rIns="0" bIns="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da-DK" sz="28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Resultater og spredning</a:t>
              </a:r>
              <a:endPar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342900" marR="0" lvl="0" indent="-342900" algn="l" defTabSz="84455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err="1">
                  <a:ln>
                    <a:noFill/>
                  </a:ln>
                  <a:solidFill>
                    <a:srgbClr val="000000">
                      <a:hueOff val="0"/>
                      <a:satOff val="0"/>
                      <a:lumOff val="0"/>
                      <a:alphaOff val="0"/>
                    </a:srgbClr>
                  </a:solidFill>
                  <a:effectLst/>
                  <a:uLnTx/>
                  <a:uFillTx/>
                  <a:latin typeface="Corbel" panose="020B0503020204020204"/>
                  <a:ea typeface="+mn-ea"/>
                  <a:cs typeface="+mn-cs"/>
                </a:rPr>
                <a:t>Januarkonference</a:t>
              </a:r>
              <a:r>
                <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14. januar</a:t>
              </a:r>
            </a:p>
            <a:p>
              <a:pPr marL="171450" marR="0" lvl="0" indent="-171450" algn="l" defTabSz="84455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kumimoji="0" lang="da-DK" sz="8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342900" marR="0" lvl="0" indent="-342900" algn="l" defTabSz="84455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Politisk deltagelse fra region og de 19 midtjyske kommuner, patient- og pårørendeforeninger, PLO-M, nationale samarbejdspartnere mv. </a:t>
              </a:r>
            </a:p>
            <a:p>
              <a:pPr marL="342900" marR="0" lvl="0" indent="-342900" algn="l" defTabSz="84455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Præsentation af resultater</a:t>
              </a:r>
            </a:p>
            <a:p>
              <a:pPr marL="342900" marR="0" lvl="0" indent="-342900" algn="l" defTabSz="84455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2020 er et </a:t>
              </a:r>
              <a:r>
                <a:rPr kumimoji="0" lang="da-DK" sz="2400" b="0" i="0" u="none" strike="noStrike" kern="1200" cap="none" spc="0" normalizeH="0" baseline="0" noProof="0" dirty="0" err="1">
                  <a:ln>
                    <a:noFill/>
                  </a:ln>
                  <a:solidFill>
                    <a:srgbClr val="000000">
                      <a:hueOff val="0"/>
                      <a:satOff val="0"/>
                      <a:lumOff val="0"/>
                      <a:alphaOff val="0"/>
                    </a:srgbClr>
                  </a:solidFill>
                  <a:effectLst/>
                  <a:uLnTx/>
                  <a:uFillTx/>
                  <a:latin typeface="Corbel" panose="020B0503020204020204"/>
                  <a:ea typeface="+mn-ea"/>
                  <a:cs typeface="+mn-cs"/>
                </a:rPr>
                <a:t>implementeringsår</a:t>
              </a:r>
              <a:endParaRPr kumimoji="0" lang="da-DK" sz="2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r>
                <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rPr>
                <a:t> </a:t>
              </a: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9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a:p>
              <a:pPr marL="0" marR="0" lvl="0" indent="0" algn="l" defTabSz="844550" rtl="0" eaLnBrk="1" fontAlgn="auto" latinLnBrk="0" hangingPunct="1">
                <a:lnSpc>
                  <a:spcPct val="90000"/>
                </a:lnSpc>
                <a:spcBef>
                  <a:spcPct val="0"/>
                </a:spcBef>
                <a:spcAft>
                  <a:spcPts val="0"/>
                </a:spcAft>
                <a:buClrTx/>
                <a:buSzTx/>
                <a:buFontTx/>
                <a:buNone/>
                <a:tabLst/>
                <a:defRPr/>
              </a:pPr>
              <a:endParaRPr kumimoji="0" lang="da-DK" sz="14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9" name="Pladsholder til slidenummer 8">
            <a:extLst>
              <a:ext uri="{FF2B5EF4-FFF2-40B4-BE49-F238E27FC236}">
                <a16:creationId xmlns:a16="http://schemas.microsoft.com/office/drawing/2014/main" id="{52BF3A98-8E6F-463A-A3CE-F3CC03B08E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Rektangel 9"/>
          <p:cNvSpPr/>
          <p:nvPr/>
        </p:nvSpPr>
        <p:spPr>
          <a:xfrm rot="16200000">
            <a:off x="2871203" y="-2802978"/>
            <a:ext cx="1393184" cy="7135585"/>
          </a:xfrm>
          <a:prstGeom prst="rect">
            <a:avLst/>
          </a:prstGeom>
          <a:solidFill>
            <a:srgbClr val="5B9993"/>
          </a:solidFill>
          <a:effectLst>
            <a:outerShdw blurRad="50800" dist="38100" dir="10800000" algn="r" rotWithShape="0">
              <a:prstClr val="black">
                <a:alpha val="40000"/>
              </a:prstClr>
            </a:outerShdw>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kstboks 10"/>
          <p:cNvSpPr txBox="1"/>
          <p:nvPr/>
        </p:nvSpPr>
        <p:spPr>
          <a:xfrm>
            <a:off x="367393" y="367685"/>
            <a:ext cx="6262007" cy="830997"/>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0" i="0" u="none" strike="noStrike" kern="1200" cap="none" spc="0" normalizeH="0" baseline="0" noProof="0" dirty="0" err="1">
                <a:ln>
                  <a:noFill/>
                </a:ln>
                <a:solidFill>
                  <a:prstClr val="white"/>
                </a:solidFill>
                <a:effectLst/>
                <a:uLnTx/>
                <a:uFillTx/>
                <a:latin typeface="Calibri" panose="020F0502020204030204"/>
                <a:ea typeface="+mn-ea"/>
                <a:cs typeface="+mn-cs"/>
              </a:rPr>
              <a:t>Januarkonference</a:t>
            </a:r>
            <a:r>
              <a:rPr kumimoji="0" lang="da-DK" sz="4800" b="0" i="0" u="none" strike="noStrike" kern="1200" cap="none" spc="0" normalizeH="0" baseline="0" noProof="0" dirty="0">
                <a:ln>
                  <a:noFill/>
                </a:ln>
                <a:solidFill>
                  <a:prstClr val="white"/>
                </a:solidFill>
                <a:effectLst/>
                <a:uLnTx/>
                <a:uFillTx/>
                <a:latin typeface="Calibri" panose="020F0502020204030204"/>
                <a:ea typeface="+mn-ea"/>
                <a:cs typeface="+mn-cs"/>
              </a:rPr>
              <a:t> 2020</a:t>
            </a:r>
          </a:p>
        </p:txBody>
      </p:sp>
    </p:spTree>
    <p:extLst>
      <p:ext uri="{BB962C8B-B14F-4D97-AF65-F5344CB8AC3E}">
        <p14:creationId xmlns:p14="http://schemas.microsoft.com/office/powerpoint/2010/main" val="32685121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03D831D-90DD-49C4-AF8D-DE45276B9635}"/>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DC21F0BC-1133-45B9-A763-A9BD517446E5}"/>
              </a:ext>
            </a:extLst>
          </p:cNvPr>
          <p:cNvSpPr>
            <a:spLocks noGrp="1"/>
          </p:cNvSpPr>
          <p:nvPr>
            <p:ph type="title"/>
          </p:nvPr>
        </p:nvSpPr>
        <p:spPr>
          <a:xfrm>
            <a:off x="211879" y="1128408"/>
            <a:ext cx="2947482" cy="4601183"/>
          </a:xfrm>
        </p:spPr>
        <p:txBody>
          <a:bodyPr>
            <a:normAutofit fontScale="90000"/>
          </a:bodyPr>
          <a:lstStyle/>
          <a:p>
            <a:br>
              <a:rPr lang="da-DK" sz="2200" dirty="0">
                <a:solidFill>
                  <a:schemeClr val="bg1"/>
                </a:solidFill>
              </a:rPr>
            </a:br>
            <a:br>
              <a:rPr lang="da-DK" sz="2200" dirty="0">
                <a:solidFill>
                  <a:schemeClr val="bg1"/>
                </a:solidFill>
              </a:rPr>
            </a:br>
            <a:br>
              <a:rPr lang="da-DK" sz="2200" dirty="0">
                <a:solidFill>
                  <a:schemeClr val="bg1"/>
                </a:solidFill>
              </a:rPr>
            </a:br>
            <a:br>
              <a:rPr lang="da-DK" sz="2200" dirty="0">
                <a:solidFill>
                  <a:schemeClr val="bg1"/>
                </a:solidFill>
              </a:rPr>
            </a:br>
            <a:r>
              <a:rPr lang="da-DK" sz="2200" dirty="0">
                <a:solidFill>
                  <a:schemeClr val="bg1"/>
                </a:solidFill>
              </a:rPr>
              <a:t>Mental sundhed hos børn og unge</a:t>
            </a:r>
            <a:br>
              <a:rPr lang="da-DK" sz="4000" dirty="0">
                <a:solidFill>
                  <a:schemeClr val="bg1"/>
                </a:solidFill>
              </a:rPr>
            </a:br>
            <a:br>
              <a:rPr lang="da-DK" sz="4000" dirty="0">
                <a:solidFill>
                  <a:schemeClr val="bg1"/>
                </a:solidFill>
              </a:rPr>
            </a:br>
            <a:r>
              <a:rPr lang="da-DK" sz="4000" dirty="0">
                <a:solidFill>
                  <a:schemeClr val="bg1"/>
                </a:solidFill>
              </a:rPr>
              <a:t>Initiativ 1</a:t>
            </a:r>
            <a:br>
              <a:rPr lang="da-DK" sz="4000" b="1" dirty="0">
                <a:solidFill>
                  <a:schemeClr val="bg1"/>
                </a:solidFill>
              </a:rPr>
            </a:br>
            <a:br>
              <a:rPr lang="da-DK" sz="4000" dirty="0">
                <a:solidFill>
                  <a:schemeClr val="bg1"/>
                </a:solidFill>
              </a:rPr>
            </a:br>
            <a:r>
              <a:rPr lang="da-DK" sz="4000" dirty="0">
                <a:solidFill>
                  <a:schemeClr val="bg1"/>
                </a:solidFill>
              </a:rPr>
              <a:t>Fælles forpligtende forløb og handleplan </a:t>
            </a:r>
            <a:br>
              <a:rPr lang="da-DK" dirty="0"/>
            </a:br>
            <a:br>
              <a:rPr lang="da-DK" dirty="0"/>
            </a:br>
            <a:br>
              <a:rPr lang="da-DK" dirty="0"/>
            </a:br>
            <a:br>
              <a:rPr lang="da-DK" dirty="0"/>
            </a:br>
            <a:br>
              <a:rPr lang="da-DK" dirty="0"/>
            </a:br>
            <a:br>
              <a:rPr lang="da-DK" dirty="0"/>
            </a:br>
            <a:endParaRPr lang="da-DK" dirty="0"/>
          </a:p>
        </p:txBody>
      </p:sp>
      <p:sp>
        <p:nvSpPr>
          <p:cNvPr id="6" name="Rectangle 1">
            <a:extLst>
              <a:ext uri="{FF2B5EF4-FFF2-40B4-BE49-F238E27FC236}">
                <a16:creationId xmlns:a16="http://schemas.microsoft.com/office/drawing/2014/main" id="{96E15A5C-818E-447B-A163-1D0B861DFDDE}"/>
              </a:ext>
            </a:extLst>
          </p:cNvPr>
          <p:cNvSpPr>
            <a:spLocks noGrp="1" noChangeArrowheads="1"/>
          </p:cNvSpPr>
          <p:nvPr>
            <p:ph idx="1"/>
          </p:nvPr>
        </p:nvSpPr>
        <p:spPr bwMode="auto">
          <a:xfrm>
            <a:off x="3525436" y="-95588"/>
            <a:ext cx="8454685" cy="761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None/>
            </a:pPr>
            <a:r>
              <a:rPr lang="da-DK" altLang="da-DK" sz="2000" spc="-100" dirty="0">
                <a:solidFill>
                  <a:srgbClr val="5B9993"/>
                </a:solidFill>
                <a:latin typeface="Calibri" panose="020F0502020204030204" pitchFamily="34" charset="0"/>
                <a:cs typeface="Calibri" panose="020F0502020204030204" pitchFamily="34" charset="0"/>
              </a:rPr>
              <a:t>Status</a:t>
            </a:r>
          </a:p>
          <a:p>
            <a:r>
              <a:rPr lang="da-DK" sz="2000" dirty="0">
                <a:solidFill>
                  <a:schemeClr val="tx1"/>
                </a:solidFill>
              </a:rPr>
              <a:t>Målet er, at sikre et godt og sammenhængende forløb for børn der ikke trives</a:t>
            </a:r>
          </a:p>
          <a:p>
            <a:r>
              <a:rPr lang="da-DK" sz="2000" dirty="0">
                <a:solidFill>
                  <a:schemeClr val="tx1"/>
                </a:solidFill>
              </a:rPr>
              <a:t>Der er udarbejdet en model for Fælles forpligtende forløb og handle plan, som har til formål at skabe:</a:t>
            </a:r>
          </a:p>
          <a:p>
            <a:pPr lvl="1"/>
            <a:r>
              <a:rPr lang="da-DK" sz="1600" dirty="0">
                <a:solidFill>
                  <a:schemeClr val="tx1"/>
                </a:solidFill>
              </a:rPr>
              <a:t>Bedre sammenhæng og klar ansvarsfordeling i barnets forløb</a:t>
            </a:r>
          </a:p>
          <a:p>
            <a:pPr lvl="1"/>
            <a:r>
              <a:rPr lang="da-DK" sz="1600" dirty="0">
                <a:solidFill>
                  <a:schemeClr val="tx1"/>
                </a:solidFill>
              </a:rPr>
              <a:t>Hurtigere og mere målrettet indsats til barn og familie</a:t>
            </a:r>
          </a:p>
          <a:p>
            <a:pPr lvl="1"/>
            <a:r>
              <a:rPr lang="da-DK" sz="1600" dirty="0">
                <a:solidFill>
                  <a:schemeClr val="tx1"/>
                </a:solidFill>
              </a:rPr>
              <a:t>Én indgang til alle regionens kommuner for praktiserende læger, somatiske børne- og ungeafdelinger og Børne- og Ungdomspsykiatrisk afdeling. </a:t>
            </a:r>
          </a:p>
          <a:p>
            <a:pPr lvl="1"/>
            <a:r>
              <a:rPr lang="da-DK" sz="1600" dirty="0">
                <a:solidFill>
                  <a:schemeClr val="tx1"/>
                </a:solidFill>
              </a:rPr>
              <a:t>Mulighed for at fagprofessionelle får adgang til sparring med andre fagprofessionelle herunder Børne- og Ungdomspsykiatrisk afdeling</a:t>
            </a:r>
          </a:p>
          <a:p>
            <a:pPr lvl="1"/>
            <a:r>
              <a:rPr lang="da-DK" sz="1600" dirty="0">
                <a:solidFill>
                  <a:schemeClr val="tx1"/>
                </a:solidFill>
              </a:rPr>
              <a:t>Mere kvalificerede henvisninger til Børne og Ungdomspsykiatrisk afdeling</a:t>
            </a:r>
          </a:p>
          <a:p>
            <a:r>
              <a:rPr lang="da-DK" sz="2000" dirty="0">
                <a:solidFill>
                  <a:schemeClr val="tx1"/>
                </a:solidFill>
              </a:rPr>
              <a:t>Modellen er udarbejdet, så den kan rumme de andre initiativer under den nære psykiatri.</a:t>
            </a:r>
          </a:p>
          <a:p>
            <a:pPr marL="0" indent="0" eaLnBrk="0" fontAlgn="base" hangingPunct="0">
              <a:lnSpc>
                <a:spcPct val="100000"/>
              </a:lnSpc>
              <a:spcBef>
                <a:spcPct val="0"/>
              </a:spcBef>
              <a:spcAft>
                <a:spcPct val="0"/>
              </a:spcAft>
              <a:buClrTx/>
              <a:buNone/>
            </a:pPr>
            <a:endParaRPr lang="da-DK" altLang="da-DK" sz="2000" spc="-100" dirty="0">
              <a:solidFill>
                <a:schemeClr val="tx1"/>
              </a:solidFill>
              <a:latin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None/>
            </a:pPr>
            <a:r>
              <a:rPr lang="da-DK" altLang="da-DK" sz="2000" spc="-100" dirty="0">
                <a:solidFill>
                  <a:srgbClr val="5B9993"/>
                </a:solidFill>
                <a:latin typeface="Calibri" panose="020F0502020204030204" pitchFamily="34" charset="0"/>
                <a:cs typeface="Calibri" panose="020F0502020204030204" pitchFamily="34" charset="0"/>
              </a:rPr>
              <a:t>Hvem arbejder med initiativet?</a:t>
            </a:r>
          </a:p>
          <a:p>
            <a:pPr fontAlgn="base">
              <a:spcAft>
                <a:spcPct val="0"/>
              </a:spcAft>
            </a:pPr>
            <a:r>
              <a:rPr lang="da-DK" sz="2000" dirty="0">
                <a:solidFill>
                  <a:schemeClr val="tx1"/>
                </a:solidFill>
              </a:rPr>
              <a:t>Rammen for arbejdet er laboratoriemodellen (udviklet i Randersklyngen)</a:t>
            </a:r>
          </a:p>
          <a:p>
            <a:pPr fontAlgn="base">
              <a:spcAft>
                <a:spcPct val="0"/>
              </a:spcAft>
            </a:pPr>
            <a:r>
              <a:rPr lang="da-DK" altLang="da-DK" sz="2000" dirty="0">
                <a:solidFill>
                  <a:schemeClr val="tx1"/>
                </a:solidFill>
              </a:rPr>
              <a:t>Fælles laboratorium mellem Randersklyngen (facilitator), Midtklyngen, Horsensklyngen og Aarhusklyngen</a:t>
            </a:r>
          </a:p>
          <a:p>
            <a:pPr fontAlgn="base">
              <a:spcAft>
                <a:spcPct val="0"/>
              </a:spcAft>
            </a:pPr>
            <a:r>
              <a:rPr lang="da-DK" altLang="da-DK" sz="2000" dirty="0">
                <a:solidFill>
                  <a:schemeClr val="tx1"/>
                </a:solidFill>
              </a:rPr>
              <a:t>Pårørende</a:t>
            </a:r>
          </a:p>
          <a:p>
            <a:pPr fontAlgn="base">
              <a:spcAft>
                <a:spcPct val="0"/>
              </a:spcAft>
            </a:pPr>
            <a:r>
              <a:rPr lang="da-DK" altLang="da-DK" sz="2000" dirty="0">
                <a:solidFill>
                  <a:schemeClr val="tx1"/>
                </a:solidFill>
              </a:rPr>
              <a:t>Praktiserende læge og hospitaler, Børne og Ungdomspsykiatrisk afdeling </a:t>
            </a:r>
          </a:p>
          <a:p>
            <a:pPr eaLnBrk="0" fontAlgn="base" hangingPunct="0">
              <a:lnSpc>
                <a:spcPct val="100000"/>
              </a:lnSpc>
              <a:spcBef>
                <a:spcPct val="0"/>
              </a:spcBef>
              <a:spcAft>
                <a:spcPct val="0"/>
              </a:spcAft>
              <a:buClrTx/>
            </a:pPr>
            <a:endParaRPr lang="da-DK" altLang="da-DK"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ClrTx/>
              <a:buNone/>
            </a:pPr>
            <a:endParaRPr lang="da-DK" altLang="da-DK" spc="-100" dirty="0">
              <a:solidFill>
                <a:schemeClr val="tx1"/>
              </a:solidFill>
            </a:endParaRPr>
          </a:p>
        </p:txBody>
      </p:sp>
      <p:sp>
        <p:nvSpPr>
          <p:cNvPr id="10" name="Pladsholder til slidenummer 9">
            <a:extLst>
              <a:ext uri="{FF2B5EF4-FFF2-40B4-BE49-F238E27FC236}">
                <a16:creationId xmlns:a16="http://schemas.microsoft.com/office/drawing/2014/main" id="{B406C147-546A-4660-BEB5-F14C5C3FE4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88925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634"/>
          <a:stretch/>
        </p:blipFill>
        <p:spPr bwMode="auto">
          <a:xfrm>
            <a:off x="883513" y="22909"/>
            <a:ext cx="10146437" cy="665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Lige pilforbindelse 52"/>
          <p:cNvCxnSpPr/>
          <p:nvPr/>
        </p:nvCxnSpPr>
        <p:spPr>
          <a:xfrm flipH="1" flipV="1">
            <a:off x="3389586" y="283779"/>
            <a:ext cx="441435" cy="157655"/>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Nedadbuet pil 1"/>
          <p:cNvSpPr/>
          <p:nvPr/>
        </p:nvSpPr>
        <p:spPr>
          <a:xfrm>
            <a:off x="10496550" y="1644867"/>
            <a:ext cx="533400" cy="339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edadbuet pil 3"/>
          <p:cNvSpPr/>
          <p:nvPr/>
        </p:nvSpPr>
        <p:spPr>
          <a:xfrm flipH="1" flipV="1">
            <a:off x="10439400" y="2038349"/>
            <a:ext cx="533400" cy="4381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7905">
            <a:off x="4850553" y="3625703"/>
            <a:ext cx="609030" cy="77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7905">
            <a:off x="7395278" y="3778103"/>
            <a:ext cx="609030" cy="77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7905">
            <a:off x="10458735" y="3764758"/>
            <a:ext cx="609030" cy="77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7905">
            <a:off x="10401585" y="5691964"/>
            <a:ext cx="609030" cy="77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Lige pilforbindelse 5"/>
          <p:cNvCxnSpPr/>
          <p:nvPr/>
        </p:nvCxnSpPr>
        <p:spPr>
          <a:xfrm flipH="1">
            <a:off x="2885704" y="2038349"/>
            <a:ext cx="641267" cy="56234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216781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762000" y="427039"/>
            <a:ext cx="10972800" cy="587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altLang="da-DK"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5" name="Titel 1"/>
          <p:cNvSpPr txBox="1">
            <a:spLocks/>
          </p:cNvSpPr>
          <p:nvPr/>
        </p:nvSpPr>
        <p:spPr>
          <a:xfrm>
            <a:off x="0" y="-147154"/>
            <a:ext cx="12192000" cy="1197413"/>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700" b="1" i="0" u="none" strike="noStrike" kern="1200" cap="none" spc="0" normalizeH="0" baseline="0" noProof="0" dirty="0">
                <a:ln>
                  <a:noFill/>
                </a:ln>
                <a:solidFill>
                  <a:srgbClr val="5B9993"/>
                </a:solidFill>
                <a:effectLst/>
                <a:uLnTx/>
                <a:uFillTx/>
                <a:latin typeface="Calibri Light" panose="020F0302020204030204"/>
                <a:ea typeface="+mj-ea"/>
                <a:cs typeface="+mj-cs"/>
              </a:rPr>
              <a:t>Gevinster ved fælles forpligtende forløb og handleplan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Afrundet rektangulær billedforklaring 5"/>
          <p:cNvSpPr/>
          <p:nvPr/>
        </p:nvSpPr>
        <p:spPr>
          <a:xfrm>
            <a:off x="5328602" y="781050"/>
            <a:ext cx="1790700" cy="1257300"/>
          </a:xfrm>
          <a:prstGeom prst="wedgeRoundRectCallout">
            <a:avLst>
              <a:gd name="adj1" fmla="val -23776"/>
              <a:gd name="adj2" fmla="val 62500"/>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Jeg ser det som en gevinst, at familien vil få en hurtigere og mere målrettet indsats. De bliver ikke kastebold mellem systemerne.</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a:ln>
                  <a:noFill/>
                </a:ln>
                <a:solidFill>
                  <a:srgbClr val="FFFFFF"/>
                </a:solidFill>
                <a:effectLst/>
                <a:uLnTx/>
                <a:uFillTx/>
                <a:latin typeface="Calibri" panose="020F0502020204030204"/>
                <a:ea typeface="Calibri"/>
                <a:cs typeface="Times New Roman"/>
              </a:rPr>
              <a:t>Pårørende</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p:txBody>
      </p:sp>
      <p:sp>
        <p:nvSpPr>
          <p:cNvPr id="7" name="Afrundet rektangulær billedforklaring 6"/>
          <p:cNvSpPr/>
          <p:nvPr/>
        </p:nvSpPr>
        <p:spPr>
          <a:xfrm>
            <a:off x="2576194" y="847725"/>
            <a:ext cx="2431415" cy="1381125"/>
          </a:xfrm>
          <a:prstGeom prst="wedgeRoundRectCallout">
            <a:avLst>
              <a:gd name="adj1" fmla="val 57053"/>
              <a:gd name="adj2" fmla="val 37984"/>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prstClr val="white"/>
                </a:solidFill>
                <a:effectLst/>
                <a:uLnTx/>
                <a:uFillTx/>
                <a:latin typeface="Calibri" panose="020F0502020204030204"/>
                <a:ea typeface="Times New Roman"/>
                <a:cs typeface="Times New Roman"/>
              </a:rPr>
              <a:t>Simpel, entydig og opkvalificeret indgang til hjælp og behandling af mine børn og unge med psykisk mistrivsel.  </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prstClr val="white"/>
                </a:solidFill>
                <a:effectLst/>
                <a:uLnTx/>
                <a:uFillTx/>
                <a:latin typeface="Calibri" panose="020F0502020204030204"/>
                <a:ea typeface="Times New Roman"/>
                <a:cs typeface="Times New Roman"/>
              </a:rPr>
              <a:t>Jeg får ikke afvist mine henvisninger til Børne- ungepsykiatrisk Afdeling.</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a:ln>
                  <a:noFill/>
                </a:ln>
                <a:solidFill>
                  <a:prstClr val="white"/>
                </a:solidFill>
                <a:effectLst/>
                <a:uLnTx/>
                <a:uFillTx/>
                <a:latin typeface="Calibri" panose="020F0502020204030204"/>
                <a:ea typeface="Times New Roman"/>
                <a:cs typeface="Times New Roman"/>
              </a:rPr>
              <a:t>Praktiserende læge</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p:txBody>
      </p:sp>
      <p:sp>
        <p:nvSpPr>
          <p:cNvPr id="8" name="Afrundet rektangulær billedforklaring 7"/>
          <p:cNvSpPr/>
          <p:nvPr/>
        </p:nvSpPr>
        <p:spPr>
          <a:xfrm>
            <a:off x="2163127" y="2373312"/>
            <a:ext cx="2390775" cy="1343025"/>
          </a:xfrm>
          <a:prstGeom prst="wedgeRoundRectCallout">
            <a:avLst>
              <a:gd name="adj1" fmla="val 65074"/>
              <a:gd name="adj2" fmla="val -20974"/>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1000" b="0" i="1" u="none" strike="noStrike" kern="1200" cap="none" spc="0" normalizeH="0" baseline="0" noProof="0">
                <a:ln>
                  <a:noFill/>
                </a:ln>
                <a:solidFill>
                  <a:prstClr val="white"/>
                </a:solidFill>
                <a:effectLst/>
                <a:uLnTx/>
                <a:uFillTx/>
                <a:latin typeface="Calibri" panose="020F0502020204030204"/>
                <a:ea typeface="Times New Roman"/>
                <a:cs typeface="Times New Roman"/>
              </a:rPr>
              <a:t>Gevinsten er et struktureret forløb fra første henvendelse i nærmiljøet til evt. udredning og behandling i børne- og ungdomspsykiatrisk regi.</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a:ln>
                  <a:noFill/>
                </a:ln>
                <a:solidFill>
                  <a:prstClr val="white"/>
                </a:solidFill>
                <a:effectLst/>
                <a:uLnTx/>
                <a:uFillTx/>
                <a:latin typeface="Calibri" panose="020F0502020204030204"/>
                <a:ea typeface="Times New Roman"/>
                <a:cs typeface="Times New Roman"/>
              </a:rPr>
              <a:t>Børne- og Ungdomspsykiatrisk Afdeling</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1000" b="0" i="0" u="none" strike="noStrike" kern="1200" cap="none" spc="0" normalizeH="0" baseline="0" noProof="0">
                <a:ln>
                  <a:noFill/>
                </a:ln>
                <a:solidFill>
                  <a:prstClr val="white"/>
                </a:solidFill>
                <a:effectLst/>
                <a:uLnTx/>
                <a:uFillTx/>
                <a:latin typeface="Calibri" panose="020F0502020204030204"/>
                <a:ea typeface="Calibri"/>
                <a:cs typeface="Times New Roman"/>
              </a:rPr>
              <a:t> </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p:txBody>
      </p:sp>
      <p:sp>
        <p:nvSpPr>
          <p:cNvPr id="9" name="Afrundet rektangulær billedforklaring 8"/>
          <p:cNvSpPr/>
          <p:nvPr/>
        </p:nvSpPr>
        <p:spPr>
          <a:xfrm>
            <a:off x="7790179" y="4152900"/>
            <a:ext cx="1783715" cy="2076450"/>
          </a:xfrm>
          <a:prstGeom prst="wedgeRoundRectCallout">
            <a:avLst>
              <a:gd name="adj1" fmla="val -58232"/>
              <a:gd name="adj2" fmla="val -62872"/>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dirty="0">
                <a:ln>
                  <a:noFill/>
                </a:ln>
                <a:solidFill>
                  <a:prstClr val="white"/>
                </a:solidFill>
                <a:effectLst/>
                <a:uLnTx/>
                <a:uFillTx/>
                <a:latin typeface="Calibri" panose="020F0502020204030204"/>
                <a:ea typeface="Times New Roman"/>
                <a:cs typeface="Times New Roman"/>
              </a:rPr>
              <a:t>Den nye mulighed for kommunikation mellem kommuner og almen praksis kan øge samarbejdet og dialogen. Det betyder en opkvalificering af henvisninger til Børne- og Ungdomspsykiatrisk Afdeling – og derfor færre tilbagevisninger.</a:t>
            </a:r>
            <a:endParaRPr kumimoji="0" lang="da-DK" sz="1000" b="0" i="1" u="none" strike="noStrike" kern="1200" cap="none" spc="0" normalizeH="0" baseline="0" noProof="0" dirty="0">
              <a:ln>
                <a:noFill/>
              </a:ln>
              <a:solidFill>
                <a:prstClr val="white"/>
              </a:solidFill>
              <a:effectLst/>
              <a:uLnTx/>
              <a:uFillTx/>
              <a:latin typeface="Calibri" panose="020F0502020204030204"/>
              <a:ea typeface="Times New Roman"/>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dirty="0">
                <a:ln>
                  <a:noFill/>
                </a:ln>
                <a:solidFill>
                  <a:prstClr val="white"/>
                </a:solidFill>
                <a:effectLst/>
                <a:uLnTx/>
                <a:uFillTx/>
                <a:latin typeface="Calibri" panose="020F0502020204030204"/>
                <a:ea typeface="Times New Roman"/>
                <a:cs typeface="Times New Roman"/>
              </a:rPr>
              <a:t>PPR</a:t>
            </a:r>
            <a:endParaRPr kumimoji="0" lang="da-DK" sz="1000" b="0" i="1" u="none" strike="noStrike" kern="1200" cap="none" spc="0" normalizeH="0" baseline="0" noProof="0" dirty="0">
              <a:ln>
                <a:noFill/>
              </a:ln>
              <a:solidFill>
                <a:prstClr val="white"/>
              </a:solidFill>
              <a:effectLst/>
              <a:uLnTx/>
              <a:uFillTx/>
              <a:latin typeface="Calibri" panose="020F0502020204030204"/>
              <a:ea typeface="Times New Roman"/>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1000" b="0" i="1" u="none" strike="noStrike" kern="1200" cap="none" spc="0" normalizeH="0" baseline="0" noProof="0" dirty="0">
                <a:ln>
                  <a:noFill/>
                </a:ln>
                <a:solidFill>
                  <a:prstClr val="white"/>
                </a:solidFill>
                <a:effectLst/>
                <a:uLnTx/>
                <a:uFillTx/>
                <a:latin typeface="Calibri" panose="020F0502020204030204"/>
                <a:ea typeface="Times New Roman"/>
                <a:cs typeface="Times New Roman"/>
              </a:rPr>
              <a:t> </a:t>
            </a:r>
          </a:p>
        </p:txBody>
      </p:sp>
      <p:sp>
        <p:nvSpPr>
          <p:cNvPr id="10" name="Afrundet rektangulær billedforklaring 9"/>
          <p:cNvSpPr/>
          <p:nvPr/>
        </p:nvSpPr>
        <p:spPr>
          <a:xfrm>
            <a:off x="7982902" y="2552700"/>
            <a:ext cx="1817370" cy="1333500"/>
          </a:xfrm>
          <a:prstGeom prst="wedgeRoundRectCallout">
            <a:avLst>
              <a:gd name="adj1" fmla="val -63111"/>
              <a:gd name="adj2" fmla="val -19332"/>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dirty="0">
                <a:ln>
                  <a:noFill/>
                </a:ln>
                <a:solidFill>
                  <a:srgbClr val="FFFFFF"/>
                </a:solidFill>
                <a:effectLst/>
                <a:uLnTx/>
                <a:uFillTx/>
                <a:latin typeface="Calibri" panose="020F0502020204030204"/>
                <a:ea typeface="Calibri"/>
                <a:cs typeface="Times New Roman"/>
              </a:rPr>
              <a:t>En fælles handleplan giver et godt fundament via et samlet overblik over tiltag og indsatser, hvis der bliver behov for støtte fra familieafdelingen.</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dirty="0" err="1">
                <a:ln>
                  <a:noFill/>
                </a:ln>
                <a:solidFill>
                  <a:srgbClr val="FFFFFF"/>
                </a:solidFill>
                <a:effectLst/>
                <a:uLnTx/>
                <a:uFillTx/>
                <a:latin typeface="Calibri" panose="020F0502020204030204"/>
                <a:ea typeface="Calibri"/>
                <a:cs typeface="Times New Roman"/>
              </a:rPr>
              <a:t>Famlieafdeling</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p:txBody>
      </p:sp>
      <p:sp>
        <p:nvSpPr>
          <p:cNvPr id="11" name="Afrundet rektangulær billedforklaring 10"/>
          <p:cNvSpPr/>
          <p:nvPr/>
        </p:nvSpPr>
        <p:spPr>
          <a:xfrm>
            <a:off x="2601277" y="3886200"/>
            <a:ext cx="2486025" cy="2895600"/>
          </a:xfrm>
          <a:prstGeom prst="wedgeRoundRectCallout">
            <a:avLst>
              <a:gd name="adj1" fmla="val 54461"/>
              <a:gd name="adj2" fmla="val -61221"/>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Barnet og familien vil opleve, at der altid er en fagperson, der følger dem og deres forløb.</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Det er en gevinst, at almen praksis og de somatiske Børne- og Unge afdelinger kobles på det tværfaglige samarbejde i kommunerne.</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Koordinationsudvalget vil bidrage til at det enkelte barns udfordringer ses i et større perspektiv, herved kan mønstre også spottes da løsninger ofte findes i barnets hverdag.</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a:ln>
                  <a:noFill/>
                </a:ln>
                <a:solidFill>
                  <a:srgbClr val="FFFFFF"/>
                </a:solidFill>
                <a:effectLst/>
                <a:uLnTx/>
                <a:uFillTx/>
                <a:latin typeface="Calibri" panose="020F0502020204030204"/>
                <a:ea typeface="Calibri"/>
                <a:cs typeface="Times New Roman"/>
              </a:rPr>
              <a:t>Skole- og dagtilbud</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p:txBody>
      </p:sp>
      <p:sp>
        <p:nvSpPr>
          <p:cNvPr id="12" name="Afrundet rektangulær billedforklaring 11"/>
          <p:cNvSpPr/>
          <p:nvPr/>
        </p:nvSpPr>
        <p:spPr>
          <a:xfrm>
            <a:off x="7253287" y="733425"/>
            <a:ext cx="2093595" cy="1752600"/>
          </a:xfrm>
          <a:prstGeom prst="wedgeRoundRectCallout">
            <a:avLst>
              <a:gd name="adj1" fmla="val -44249"/>
              <a:gd name="adj2" fmla="val 68839"/>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Vi skaber én indgang til alle kommuner for fagprofessionelle.</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0" i="1" u="none" strike="noStrike" kern="1200" cap="none" spc="0" normalizeH="0" baseline="0" noProof="0">
                <a:ln>
                  <a:noFill/>
                </a:ln>
                <a:solidFill>
                  <a:srgbClr val="FFFFFF"/>
                </a:solidFill>
                <a:effectLst/>
                <a:uLnTx/>
                <a:uFillTx/>
                <a:latin typeface="Calibri" panose="020F0502020204030204"/>
                <a:ea typeface="Calibri"/>
                <a:cs typeface="Times New Roman"/>
              </a:rPr>
              <a:t>Fagpersoner har mulighed for at få sparring af Børne- og Ungdomspsykiatrisk Afdeling</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a-DK" sz="950" b="1" i="0" u="none" strike="noStrike" kern="1200" cap="none" spc="0" normalizeH="0" baseline="0" noProof="0">
                <a:ln>
                  <a:noFill/>
                </a:ln>
                <a:solidFill>
                  <a:srgbClr val="FFFFFF"/>
                </a:solidFill>
                <a:effectLst/>
                <a:uLnTx/>
                <a:uFillTx/>
                <a:latin typeface="Calibri" panose="020F0502020204030204"/>
                <a:ea typeface="Calibri"/>
                <a:cs typeface="Times New Roman"/>
              </a:rPr>
              <a:t>Børne- og Ungdomspsykiatrisk Afdeling</a:t>
            </a:r>
            <a:endParaRPr kumimoji="0" lang="da-DK" sz="1100" b="0" i="0" u="none" strike="noStrike" kern="1200" cap="none" spc="0" normalizeH="0" baseline="0" noProof="0">
              <a:ln>
                <a:noFill/>
              </a:ln>
              <a:solidFill>
                <a:prstClr val="white"/>
              </a:solidFill>
              <a:effectLst/>
              <a:uLnTx/>
              <a:uFillTx/>
              <a:latin typeface="Calibri" panose="020F0502020204030204"/>
              <a:ea typeface="Calibri"/>
              <a:cs typeface="Times New Roman"/>
            </a:endParaRPr>
          </a:p>
        </p:txBody>
      </p:sp>
      <p:pic>
        <p:nvPicPr>
          <p:cNvPr id="13" name="Grafik 1" descr="Gruppe">
            <a:extLst>
              <a:ext uri="{FF2B5EF4-FFF2-40B4-BE49-F238E27FC236}">
                <a16:creationId xmlns:a16="http://schemas.microsoft.com/office/drawing/2014/main" id="{0B2EFC4C-DCA0-48B9-AF80-5EC5765C688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4617" y="2152650"/>
            <a:ext cx="2058670" cy="1860550"/>
          </a:xfrm>
          <a:prstGeom prst="rect">
            <a:avLst/>
          </a:prstGeom>
        </p:spPr>
      </p:pic>
      <p:sp>
        <p:nvSpPr>
          <p:cNvPr id="14" name="Afrundet rektangulær billedforklaring 13"/>
          <p:cNvSpPr/>
          <p:nvPr/>
        </p:nvSpPr>
        <p:spPr>
          <a:xfrm>
            <a:off x="5192077" y="4191000"/>
            <a:ext cx="2466975" cy="2619375"/>
          </a:xfrm>
          <a:prstGeom prst="wedgeRoundRectCallout">
            <a:avLst>
              <a:gd name="adj1" fmla="val 2334"/>
              <a:gd name="adj2" fmla="val -66530"/>
              <a:gd name="adj3" fmla="val 16667"/>
            </a:avLst>
          </a:prstGeom>
          <a:solidFill>
            <a:srgbClr val="5B99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950" b="0" i="1" u="none" strike="noStrike" kern="1200" cap="none" spc="0" normalizeH="0" baseline="0" noProof="0" dirty="0">
                <a:ln>
                  <a:noFill/>
                </a:ln>
                <a:solidFill>
                  <a:prstClr val="white"/>
                </a:solidFill>
                <a:effectLst/>
                <a:uLnTx/>
                <a:uFillTx/>
                <a:latin typeface="Calibri" panose="020F0502020204030204"/>
                <a:ea typeface="Calibri"/>
                <a:cs typeface="Times New Roman"/>
              </a:rPr>
              <a:t>Én indgang hvor relevant viden overleveres direkte fra somatisk børne- og ungeafdeling til kommunen.</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950" b="0" i="1" u="none" strike="noStrike" kern="1200" cap="none" spc="0" normalizeH="0" baseline="0" noProof="0" dirty="0">
                <a:ln>
                  <a:noFill/>
                </a:ln>
                <a:solidFill>
                  <a:prstClr val="white"/>
                </a:solidFill>
                <a:effectLst/>
                <a:uLnTx/>
                <a:uFillTx/>
                <a:latin typeface="Calibri" panose="020F0502020204030204"/>
                <a:ea typeface="Calibri"/>
                <a:cs typeface="Times New Roman"/>
              </a:rPr>
              <a:t>Der vil ske en forenkling af kommunens mulighed for, at modtage relevant kommunikation om indlæggelse og søge yderligere informationer. </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950" b="0" i="1" u="none" strike="noStrike" kern="1200" cap="none" spc="0" normalizeH="0" baseline="0" noProof="0" dirty="0">
                <a:ln>
                  <a:noFill/>
                </a:ln>
                <a:solidFill>
                  <a:prstClr val="white"/>
                </a:solidFill>
                <a:effectLst/>
                <a:uLnTx/>
                <a:uFillTx/>
                <a:latin typeface="Calibri" panose="020F0502020204030204"/>
                <a:ea typeface="Calibri"/>
                <a:cs typeface="Times New Roman"/>
              </a:rPr>
              <a:t>Barn og familie får hurtig og kvalificeret hjælp i deres hverdagsliv, samt øget oplevelse af sammenhæng på tværs af sektorerne. En ekstra gevinst kan være, at antallet af genindlæggelser for denne gruppe af børn reduceres. </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950" b="0" i="1" u="none" strike="noStrike" kern="1200" cap="none" spc="0" normalizeH="0" baseline="0" noProof="0" dirty="0">
                <a:ln>
                  <a:noFill/>
                </a:ln>
                <a:solidFill>
                  <a:prstClr val="white"/>
                </a:solidFill>
                <a:effectLst/>
                <a:uLnTx/>
                <a:uFillTx/>
                <a:latin typeface="Calibri" panose="020F0502020204030204"/>
                <a:ea typeface="Calibri"/>
                <a:cs typeface="Times New Roman"/>
              </a:rPr>
              <a:t> </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da-DK" sz="950" b="1" i="0" u="none" strike="noStrike" kern="1200" cap="none" spc="0" normalizeH="0" baseline="0" noProof="0" dirty="0">
                <a:ln>
                  <a:noFill/>
                </a:ln>
                <a:solidFill>
                  <a:srgbClr val="FFFFFF"/>
                </a:solidFill>
                <a:effectLst/>
                <a:uLnTx/>
                <a:uFillTx/>
                <a:latin typeface="Calibri" panose="020F0502020204030204"/>
                <a:ea typeface="Calibri"/>
                <a:cs typeface="Times New Roman"/>
              </a:rPr>
              <a:t>Somatisk børne- og ungeafdeling</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950" b="0" i="0" u="none" strike="noStrike" kern="1200" cap="none" spc="0" normalizeH="0" baseline="0" noProof="0" dirty="0">
                <a:ln>
                  <a:noFill/>
                </a:ln>
                <a:solidFill>
                  <a:srgbClr val="FFFFFF"/>
                </a:solidFill>
                <a:effectLst/>
                <a:uLnTx/>
                <a:uFillTx/>
                <a:latin typeface="Calibri" panose="020F0502020204030204"/>
                <a:ea typeface="Calibri"/>
                <a:cs typeface="Times New Roman"/>
              </a:rPr>
              <a:t> </a:t>
            </a:r>
            <a:endParaRPr kumimoji="0" lang="da-DK" sz="1100" b="0" i="0" u="none" strike="noStrike" kern="1200" cap="none" spc="0" normalizeH="0" baseline="0" noProof="0" dirty="0">
              <a:ln>
                <a:noFill/>
              </a:ln>
              <a:solidFill>
                <a:prstClr val="white"/>
              </a:solidFill>
              <a:effectLst/>
              <a:uLnTx/>
              <a:uFillTx/>
              <a:latin typeface="Calibri" panose="020F0502020204030204"/>
              <a:ea typeface="Calibri"/>
              <a:cs typeface="Times New Roman"/>
            </a:endParaRPr>
          </a:p>
        </p:txBody>
      </p:sp>
    </p:spTree>
    <p:extLst>
      <p:ext uri="{BB962C8B-B14F-4D97-AF65-F5344CB8AC3E}">
        <p14:creationId xmlns:p14="http://schemas.microsoft.com/office/powerpoint/2010/main" val="41121037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03D831D-90DD-49C4-AF8D-DE45276B9635}"/>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DC21F0BC-1133-45B9-A763-A9BD517446E5}"/>
              </a:ext>
            </a:extLst>
          </p:cNvPr>
          <p:cNvSpPr>
            <a:spLocks noGrp="1"/>
          </p:cNvSpPr>
          <p:nvPr>
            <p:ph type="title"/>
          </p:nvPr>
        </p:nvSpPr>
        <p:spPr>
          <a:xfrm>
            <a:off x="211879" y="1128408"/>
            <a:ext cx="2947482" cy="4601183"/>
          </a:xfrm>
        </p:spPr>
        <p:txBody>
          <a:bodyPr>
            <a:normAutofit fontScale="90000"/>
          </a:bodyPr>
          <a:lstStyle/>
          <a:p>
            <a:br>
              <a:rPr lang="da-DK" sz="2200" dirty="0">
                <a:solidFill>
                  <a:schemeClr val="bg1"/>
                </a:solidFill>
              </a:rPr>
            </a:br>
            <a:br>
              <a:rPr lang="da-DK" sz="2200" dirty="0">
                <a:solidFill>
                  <a:schemeClr val="bg1"/>
                </a:solidFill>
              </a:rPr>
            </a:br>
            <a:br>
              <a:rPr lang="da-DK" sz="2200" dirty="0">
                <a:solidFill>
                  <a:schemeClr val="bg1"/>
                </a:solidFill>
              </a:rPr>
            </a:br>
            <a:br>
              <a:rPr lang="da-DK" sz="2200" dirty="0">
                <a:solidFill>
                  <a:schemeClr val="bg1"/>
                </a:solidFill>
              </a:rPr>
            </a:br>
            <a:r>
              <a:rPr lang="da-DK" sz="2200" dirty="0">
                <a:solidFill>
                  <a:schemeClr val="bg1"/>
                </a:solidFill>
              </a:rPr>
              <a:t>Mental sundhed hos børn og unge</a:t>
            </a:r>
            <a:br>
              <a:rPr lang="da-DK" sz="4000" dirty="0">
                <a:solidFill>
                  <a:schemeClr val="bg1"/>
                </a:solidFill>
              </a:rPr>
            </a:br>
            <a:br>
              <a:rPr lang="da-DK" sz="4000" dirty="0">
                <a:solidFill>
                  <a:schemeClr val="bg1"/>
                </a:solidFill>
              </a:rPr>
            </a:br>
            <a:r>
              <a:rPr lang="da-DK" sz="4000" dirty="0">
                <a:solidFill>
                  <a:schemeClr val="bg1"/>
                </a:solidFill>
              </a:rPr>
              <a:t>Initiativ 2/4</a:t>
            </a:r>
            <a:br>
              <a:rPr lang="da-DK" sz="4000" b="1" dirty="0">
                <a:solidFill>
                  <a:schemeClr val="bg1"/>
                </a:solidFill>
              </a:rPr>
            </a:br>
            <a:br>
              <a:rPr lang="da-DK" sz="4000" dirty="0">
                <a:solidFill>
                  <a:schemeClr val="bg1"/>
                </a:solidFill>
              </a:rPr>
            </a:br>
            <a:r>
              <a:rPr lang="da-DK" sz="2700" dirty="0">
                <a:solidFill>
                  <a:schemeClr val="bg1"/>
                </a:solidFill>
              </a:rPr>
              <a:t>Den gode overgang mellem folkeskole og ungdomsuddannelse, herunder trivselsvejledere</a:t>
            </a:r>
            <a:br>
              <a:rPr lang="da-DK" sz="4000" dirty="0"/>
            </a:br>
            <a:br>
              <a:rPr lang="da-DK" dirty="0"/>
            </a:br>
            <a:br>
              <a:rPr lang="da-DK" dirty="0"/>
            </a:br>
            <a:br>
              <a:rPr lang="da-DK" dirty="0"/>
            </a:br>
            <a:br>
              <a:rPr lang="da-DK" dirty="0"/>
            </a:br>
            <a:br>
              <a:rPr lang="da-DK" dirty="0"/>
            </a:br>
            <a:br>
              <a:rPr lang="da-DK" dirty="0"/>
            </a:br>
            <a:endParaRPr lang="da-DK" dirty="0"/>
          </a:p>
        </p:txBody>
      </p:sp>
      <p:sp>
        <p:nvSpPr>
          <p:cNvPr id="6" name="Rectangle 1">
            <a:extLst>
              <a:ext uri="{FF2B5EF4-FFF2-40B4-BE49-F238E27FC236}">
                <a16:creationId xmlns:a16="http://schemas.microsoft.com/office/drawing/2014/main" id="{96E15A5C-818E-447B-A163-1D0B861DFDDE}"/>
              </a:ext>
            </a:extLst>
          </p:cNvPr>
          <p:cNvSpPr>
            <a:spLocks noGrp="1" noChangeArrowheads="1"/>
          </p:cNvSpPr>
          <p:nvPr>
            <p:ph idx="1"/>
          </p:nvPr>
        </p:nvSpPr>
        <p:spPr bwMode="auto">
          <a:xfrm>
            <a:off x="3525436" y="-106619"/>
            <a:ext cx="8454685"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None/>
            </a:pPr>
            <a:r>
              <a:rPr lang="da-DK" altLang="da-DK" sz="2400" spc="-100" dirty="0">
                <a:solidFill>
                  <a:srgbClr val="5B9993"/>
                </a:solidFill>
                <a:latin typeface="Calibri" panose="020F0502020204030204" pitchFamily="34" charset="0"/>
                <a:cs typeface="Calibri" panose="020F0502020204030204" pitchFamily="34" charset="0"/>
              </a:rPr>
              <a:t>Status</a:t>
            </a:r>
          </a:p>
          <a:p>
            <a:pPr eaLnBrk="0" fontAlgn="base" hangingPunct="0">
              <a:lnSpc>
                <a:spcPct val="100000"/>
              </a:lnSpc>
              <a:spcBef>
                <a:spcPts val="600"/>
              </a:spcBef>
              <a:spcAft>
                <a:spcPct val="0"/>
              </a:spcAft>
              <a:buClrTx/>
            </a:pPr>
            <a:r>
              <a:rPr lang="da-DK" sz="2400" dirty="0">
                <a:solidFill>
                  <a:schemeClr val="tx1"/>
                </a:solidFill>
                <a:latin typeface="Calibri" panose="020F0502020204030204" pitchFamily="34" charset="0"/>
                <a:cs typeface="Calibri" panose="020F0502020204030204" pitchFamily="34" charset="0"/>
              </a:rPr>
              <a:t>Initiativ 2 og 4 er koblet sammen</a:t>
            </a:r>
          </a:p>
          <a:p>
            <a:pPr eaLnBrk="0" fontAlgn="base" hangingPunct="0">
              <a:lnSpc>
                <a:spcPct val="100000"/>
              </a:lnSpc>
              <a:spcBef>
                <a:spcPts val="600"/>
              </a:spcBef>
              <a:spcAft>
                <a:spcPct val="0"/>
              </a:spcAft>
              <a:buClrTx/>
            </a:pPr>
            <a:r>
              <a:rPr lang="da-DK" sz="2400" dirty="0">
                <a:solidFill>
                  <a:schemeClr val="tx1"/>
                </a:solidFill>
                <a:latin typeface="Calibri" panose="020F0502020204030204" pitchFamily="34" charset="0"/>
                <a:cs typeface="Calibri" panose="020F0502020204030204" pitchFamily="34" charset="0"/>
              </a:rPr>
              <a:t>Initiativet skal sikre, at vigtig viden om den unges trivsel overdrages mellem folkeskolen og den modtagende uddannelse</a:t>
            </a:r>
          </a:p>
          <a:p>
            <a:pPr eaLnBrk="0" fontAlgn="base" hangingPunct="0">
              <a:lnSpc>
                <a:spcPct val="100000"/>
              </a:lnSpc>
              <a:spcBef>
                <a:spcPts val="600"/>
              </a:spcBef>
              <a:spcAft>
                <a:spcPct val="0"/>
              </a:spcAft>
              <a:buClrTx/>
            </a:pPr>
            <a:r>
              <a:rPr lang="da-DK" sz="2400" dirty="0">
                <a:solidFill>
                  <a:schemeClr val="tx1"/>
                </a:solidFill>
                <a:latin typeface="Calibri" panose="020F0502020204030204" pitchFamily="34" charset="0"/>
                <a:cs typeface="Calibri" panose="020F0502020204030204" pitchFamily="34" charset="0"/>
              </a:rPr>
              <a:t>Kan eventuelle vigtige relationer følge med i overgangen?</a:t>
            </a:r>
          </a:p>
          <a:p>
            <a:pPr eaLnBrk="0" fontAlgn="base" hangingPunct="0">
              <a:lnSpc>
                <a:spcPct val="100000"/>
              </a:lnSpc>
              <a:spcBef>
                <a:spcPts val="600"/>
              </a:spcBef>
              <a:spcAft>
                <a:spcPct val="0"/>
              </a:spcAft>
              <a:buClrTx/>
            </a:pPr>
            <a:r>
              <a:rPr lang="da-DK" sz="2400" dirty="0">
                <a:solidFill>
                  <a:schemeClr val="tx1"/>
                </a:solidFill>
                <a:latin typeface="Calibri" panose="020F0502020204030204" pitchFamily="34" charset="0"/>
                <a:cs typeface="Calibri" panose="020F0502020204030204" pitchFamily="34" charset="0"/>
              </a:rPr>
              <a:t>Afdække, om der er behov for et fælles koncept og udbredelse af trivselsvejledere, frivillige og professionelle, ung til ung rådgivning mv.</a:t>
            </a:r>
          </a:p>
          <a:p>
            <a:pPr eaLnBrk="0" fontAlgn="base" hangingPunct="0">
              <a:lnSpc>
                <a:spcPct val="100000"/>
              </a:lnSpc>
              <a:spcBef>
                <a:spcPts val="600"/>
              </a:spcBef>
              <a:spcAft>
                <a:spcPct val="0"/>
              </a:spcAft>
              <a:buClrTx/>
            </a:pPr>
            <a:endParaRPr lang="da-DK" sz="2400" dirty="0">
              <a:solidFill>
                <a:schemeClr val="tx1"/>
              </a:solidFill>
              <a:latin typeface="Calibri" panose="020F0502020204030204" pitchFamily="34" charset="0"/>
              <a:cs typeface="Calibri" panose="020F0502020204030204" pitchFamily="34" charset="0"/>
            </a:endParaRPr>
          </a:p>
          <a:p>
            <a:pPr eaLnBrk="0" fontAlgn="base" hangingPunct="0">
              <a:lnSpc>
                <a:spcPct val="100000"/>
              </a:lnSpc>
              <a:spcBef>
                <a:spcPts val="600"/>
              </a:spcBef>
              <a:spcAft>
                <a:spcPct val="0"/>
              </a:spcAft>
              <a:buClrTx/>
            </a:pPr>
            <a:r>
              <a:rPr lang="da-DK" sz="2400" dirty="0">
                <a:solidFill>
                  <a:schemeClr val="tx1"/>
                </a:solidFill>
                <a:latin typeface="Calibri" panose="020F0502020204030204" pitchFamily="34" charset="0"/>
                <a:cs typeface="Calibri" panose="020F0502020204030204" pitchFamily="34" charset="0"/>
              </a:rPr>
              <a:t>Udviklingsarbejde er igangsat</a:t>
            </a:r>
            <a:endParaRPr lang="da-DK" altLang="da-DK" sz="2400" dirty="0">
              <a:solidFill>
                <a:schemeClr val="tx1"/>
              </a:solidFill>
              <a:latin typeface="Calibri" panose="020F0502020204030204" pitchFamily="34" charset="0"/>
              <a:cs typeface="Calibri" panose="020F0502020204030204" pitchFamily="34" charset="0"/>
            </a:endParaRPr>
          </a:p>
          <a:p>
            <a:pPr eaLnBrk="0" fontAlgn="base" hangingPunct="0">
              <a:lnSpc>
                <a:spcPct val="100000"/>
              </a:lnSpc>
              <a:spcBef>
                <a:spcPts val="600"/>
              </a:spcBef>
              <a:spcAft>
                <a:spcPct val="0"/>
              </a:spcAft>
              <a:buClrTx/>
            </a:pPr>
            <a:r>
              <a:rPr lang="da-DK" altLang="da-DK" sz="2400" dirty="0">
                <a:solidFill>
                  <a:schemeClr val="tx1"/>
                </a:solidFill>
                <a:latin typeface="Calibri" panose="020F0502020204030204" pitchFamily="34" charset="0"/>
                <a:cs typeface="Calibri" panose="020F0502020204030204" pitchFamily="34" charset="0"/>
              </a:rPr>
              <a:t>Afholdt 1. kick </a:t>
            </a:r>
            <a:r>
              <a:rPr lang="da-DK" altLang="da-DK" sz="2400" dirty="0" err="1">
                <a:solidFill>
                  <a:schemeClr val="tx1"/>
                </a:solidFill>
                <a:latin typeface="Calibri" panose="020F0502020204030204" pitchFamily="34" charset="0"/>
                <a:cs typeface="Calibri" panose="020F0502020204030204" pitchFamily="34" charset="0"/>
              </a:rPr>
              <a:t>off</a:t>
            </a:r>
            <a:r>
              <a:rPr lang="da-DK" altLang="da-DK" sz="2400" dirty="0">
                <a:solidFill>
                  <a:schemeClr val="tx1"/>
                </a:solidFill>
                <a:latin typeface="Calibri" panose="020F0502020204030204" pitchFamily="34" charset="0"/>
                <a:cs typeface="Calibri" panose="020F0502020204030204" pitchFamily="34" charset="0"/>
              </a:rPr>
              <a:t> møde med stor repræsentation af ungdomsuddannelser</a:t>
            </a:r>
          </a:p>
          <a:p>
            <a:pPr eaLnBrk="0" fontAlgn="base" hangingPunct="0">
              <a:lnSpc>
                <a:spcPct val="100000"/>
              </a:lnSpc>
              <a:spcBef>
                <a:spcPts val="600"/>
              </a:spcBef>
              <a:spcAft>
                <a:spcPct val="0"/>
              </a:spcAft>
              <a:buClrTx/>
            </a:pPr>
            <a:r>
              <a:rPr lang="da-DK" altLang="da-DK" sz="2400" dirty="0">
                <a:solidFill>
                  <a:schemeClr val="tx1"/>
                </a:solidFill>
                <a:latin typeface="Calibri" panose="020F0502020204030204" pitchFamily="34" charset="0"/>
                <a:cs typeface="Calibri" panose="020F0502020204030204" pitchFamily="34" charset="0"/>
              </a:rPr>
              <a:t>Afholdt workshop med henblik på forberedelse af laboratorium. </a:t>
            </a:r>
          </a:p>
          <a:p>
            <a:pPr marL="0" indent="0" eaLnBrk="0" fontAlgn="base" hangingPunct="0">
              <a:lnSpc>
                <a:spcPct val="100000"/>
              </a:lnSpc>
              <a:spcBef>
                <a:spcPts val="600"/>
              </a:spcBef>
              <a:spcAft>
                <a:spcPct val="0"/>
              </a:spcAft>
              <a:buClrTx/>
              <a:buNone/>
            </a:pPr>
            <a:endParaRPr lang="da-DK" altLang="da-DK" sz="2400" spc="-100" dirty="0">
              <a:solidFill>
                <a:schemeClr val="tx1"/>
              </a:solidFill>
              <a:latin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None/>
            </a:pPr>
            <a:r>
              <a:rPr lang="da-DK" altLang="da-DK" sz="2400" spc="-100" dirty="0">
                <a:solidFill>
                  <a:srgbClr val="5B9993"/>
                </a:solidFill>
                <a:latin typeface="Calibri" panose="020F0502020204030204" pitchFamily="34" charset="0"/>
                <a:cs typeface="Calibri" panose="020F0502020204030204" pitchFamily="34" charset="0"/>
              </a:rPr>
              <a:t>Hvem arbejder med initiativet?</a:t>
            </a:r>
          </a:p>
          <a:p>
            <a:pPr eaLnBrk="0" fontAlgn="base" hangingPunct="0">
              <a:lnSpc>
                <a:spcPct val="100000"/>
              </a:lnSpc>
              <a:spcBef>
                <a:spcPts val="600"/>
              </a:spcBef>
              <a:spcAft>
                <a:spcPct val="0"/>
              </a:spcAft>
              <a:buClrTx/>
            </a:pPr>
            <a:r>
              <a:rPr lang="da-DK" altLang="da-DK" sz="2400" dirty="0">
                <a:solidFill>
                  <a:srgbClr val="000000"/>
                </a:solidFill>
                <a:latin typeface="Calibri" panose="020F0502020204030204" pitchFamily="34" charset="0"/>
                <a:cs typeface="Calibri" panose="020F0502020204030204" pitchFamily="34" charset="0"/>
              </a:rPr>
              <a:t>Randersklyngen i samarbejde med ungdomsuddannelser</a:t>
            </a:r>
            <a:endParaRPr lang="da-DK" altLang="da-DK" sz="2400" spc="-100" dirty="0">
              <a:solidFill>
                <a:schemeClr val="tx1"/>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ClrTx/>
              <a:buNone/>
            </a:pPr>
            <a:endParaRPr lang="da-DK" altLang="da-DK" dirty="0">
              <a:solidFill>
                <a:srgbClr val="00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ClrTx/>
              <a:buNone/>
            </a:pPr>
            <a:endParaRPr lang="da-DK" altLang="da-DK" spc="-100" dirty="0">
              <a:solidFill>
                <a:schemeClr val="tx1"/>
              </a:solidFill>
            </a:endParaRPr>
          </a:p>
        </p:txBody>
      </p:sp>
      <p:sp>
        <p:nvSpPr>
          <p:cNvPr id="10" name="Pladsholder til slidenummer 9">
            <a:extLst>
              <a:ext uri="{FF2B5EF4-FFF2-40B4-BE49-F238E27FC236}">
                <a16:creationId xmlns:a16="http://schemas.microsoft.com/office/drawing/2014/main" id="{B406C147-546A-4660-BEB5-F14C5C3FE4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117175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1AE92-5E20-4F4F-96EE-B9A7357F1E67}"/>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DC21F0BC-1133-45B9-A763-A9BD517446E5}"/>
              </a:ext>
            </a:extLst>
          </p:cNvPr>
          <p:cNvSpPr>
            <a:spLocks noGrp="1"/>
          </p:cNvSpPr>
          <p:nvPr>
            <p:ph type="title"/>
          </p:nvPr>
        </p:nvSpPr>
        <p:spPr>
          <a:xfrm>
            <a:off x="252919" y="238539"/>
            <a:ext cx="3036860" cy="5486481"/>
          </a:xfrm>
        </p:spPr>
        <p:txBody>
          <a:bodyPr anchor="t">
            <a:normAutofit fontScale="90000"/>
          </a:bodyPr>
          <a:lstStyle/>
          <a:p>
            <a:r>
              <a:rPr lang="da-DK" sz="2200" dirty="0">
                <a:solidFill>
                  <a:schemeClr val="bg1"/>
                </a:solidFill>
              </a:rPr>
              <a:t>Mental sundhed hos børn og unge </a:t>
            </a:r>
            <a:br>
              <a:rPr lang="da-DK" sz="2200" dirty="0">
                <a:solidFill>
                  <a:schemeClr val="bg1"/>
                </a:solidFill>
              </a:rPr>
            </a:br>
            <a:br>
              <a:rPr lang="da-DK" sz="4000" dirty="0">
                <a:solidFill>
                  <a:schemeClr val="bg1"/>
                </a:solidFill>
              </a:rPr>
            </a:br>
            <a:r>
              <a:rPr lang="da-DK" sz="4000" dirty="0">
                <a:solidFill>
                  <a:schemeClr val="bg1"/>
                </a:solidFill>
              </a:rPr>
              <a:t>Initiativ 3. </a:t>
            </a:r>
            <a:br>
              <a:rPr lang="da-DK" sz="4000" dirty="0">
                <a:solidFill>
                  <a:schemeClr val="bg1"/>
                </a:solidFill>
              </a:rPr>
            </a:br>
            <a:br>
              <a:rPr lang="da-DK" sz="4000" dirty="0">
                <a:solidFill>
                  <a:schemeClr val="bg1"/>
                </a:solidFill>
              </a:rPr>
            </a:br>
            <a:r>
              <a:rPr lang="da-DK" sz="4000" dirty="0">
                <a:solidFill>
                  <a:schemeClr val="bg1"/>
                </a:solidFill>
              </a:rPr>
              <a:t>Oplysning om social (mis)forståelse: ”Jeg er helt normal”</a:t>
            </a:r>
            <a:br>
              <a:rPr lang="da-DK" dirty="0"/>
            </a:br>
            <a:br>
              <a:rPr lang="da-DK" dirty="0"/>
            </a:br>
            <a:br>
              <a:rPr lang="da-DK" dirty="0"/>
            </a:br>
            <a:br>
              <a:rPr lang="da-DK" dirty="0"/>
            </a:br>
            <a:br>
              <a:rPr lang="da-DK" dirty="0"/>
            </a:br>
            <a:br>
              <a:rPr lang="da-DK" dirty="0"/>
            </a:br>
            <a:endParaRPr lang="da-DK" dirty="0"/>
          </a:p>
        </p:txBody>
      </p:sp>
      <p:sp>
        <p:nvSpPr>
          <p:cNvPr id="7" name="Pladsholder til slidenummer 6">
            <a:extLst>
              <a:ext uri="{FF2B5EF4-FFF2-40B4-BE49-F238E27FC236}">
                <a16:creationId xmlns:a16="http://schemas.microsoft.com/office/drawing/2014/main" id="{EA3BDAA3-88AB-4482-8ADF-9D4E8559D1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8" name="Rectangle 1">
            <a:extLst>
              <a:ext uri="{FF2B5EF4-FFF2-40B4-BE49-F238E27FC236}">
                <a16:creationId xmlns:a16="http://schemas.microsoft.com/office/drawing/2014/main" id="{30977F8F-EBF3-4CCF-8EC3-7CBDC248B1A0}"/>
              </a:ext>
            </a:extLst>
          </p:cNvPr>
          <p:cNvSpPr txBox="1">
            <a:spLocks noChangeArrowheads="1"/>
          </p:cNvSpPr>
          <p:nvPr/>
        </p:nvSpPr>
        <p:spPr bwMode="auto">
          <a:xfrm>
            <a:off x="3584333" y="22096"/>
            <a:ext cx="8451953"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Tx/>
              <a:buSzTx/>
              <a:buFont typeface="Wingdings 2" pitchFamily="18" charset="2"/>
              <a:buNone/>
              <a:tabLst/>
              <a:defRPr/>
            </a:pPr>
            <a:r>
              <a:rPr kumimoji="0" lang="da-DK" altLang="da-DK" sz="2000" b="0" i="0" u="none" strike="noStrike" kern="1200" cap="none" spc="-100" normalizeH="0" baseline="0" noProof="0" dirty="0">
                <a:ln>
                  <a:noFill/>
                </a:ln>
                <a:solidFill>
                  <a:srgbClr val="5B9993"/>
                </a:solidFill>
                <a:effectLst/>
                <a:uLnTx/>
                <a:uFillTx/>
                <a:latin typeface="Calibri" panose="020F0502020204030204" pitchFamily="34" charset="0"/>
                <a:ea typeface="+mn-ea"/>
                <a:cs typeface="Calibri" panose="020F0502020204030204" pitchFamily="34" charset="0"/>
              </a:rPr>
              <a:t>Status</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Oplysningskampagne til folkeskolerne om ”det normale ungeliv” </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Øge de unges robusthed og bevidsthed ift. håndtering af svære emner</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Der arbejdes med konceptudvikling og afprøvning på 3 workshops</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endParaRPr kumimoji="0" lang="da-DK" altLang="da-DK" sz="800" b="0" i="0" u="none" strike="noStrike" kern="1200" cap="none" spc="-10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600"/>
              </a:spcBef>
              <a:spcAft>
                <a:spcPct val="0"/>
              </a:spcAft>
              <a:buClrTx/>
              <a:buSzTx/>
              <a:buFont typeface="Wingdings 2" pitchFamily="18" charset="2"/>
              <a:buNone/>
              <a:tabLst/>
              <a:defRPr/>
            </a:pPr>
            <a:r>
              <a:rPr kumimoji="0" lang="da-DK" altLang="da-DK" sz="2000" b="0" i="0" u="none" strike="noStrike" kern="1200" cap="none" spc="-100" normalizeH="0" baseline="0" noProof="0" dirty="0">
                <a:ln>
                  <a:noFill/>
                </a:ln>
                <a:solidFill>
                  <a:srgbClr val="5B9993"/>
                </a:solidFill>
                <a:effectLst/>
                <a:uLnTx/>
                <a:uFillTx/>
                <a:latin typeface="Calibri" panose="020F0502020204030204" pitchFamily="34" charset="0"/>
                <a:ea typeface="+mn-ea"/>
                <a:cs typeface="Calibri" panose="020F0502020204030204" pitchFamily="34" charset="0"/>
              </a:rPr>
              <a:t>Initiativet munder ud i et materiale til alle kommuner:</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Undervisningsmateriale til brug i folkeskoleklasser</a:t>
            </a:r>
          </a:p>
          <a:p>
            <a:pPr marL="685800" marR="0" lvl="1"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Temaer: </a:t>
            </a:r>
            <a:r>
              <a:rPr kumimoji="0" lang="da-DK"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Ensomhed, B) Angst, ængstelighed og usikkerhed og C) Perfekthedskultur</a:t>
            </a:r>
            <a:endParaRPr kumimoji="0" lang="da-DK" altLang="da-DK"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Vejledning til lærere, SSP konsulenter mv. er koblet på undervisningsmaterialet</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Sprednings- og kommunikationsstrategi</a:t>
            </a:r>
          </a:p>
          <a:p>
            <a:pPr marL="0" marR="0" lvl="0" indent="0" algn="l" defTabSz="914400" rtl="0" eaLnBrk="0" fontAlgn="base" latinLnBrk="0" hangingPunct="0">
              <a:lnSpc>
                <a:spcPct val="100000"/>
              </a:lnSpc>
              <a:spcBef>
                <a:spcPts val="600"/>
              </a:spcBef>
              <a:spcAft>
                <a:spcPct val="0"/>
              </a:spcAft>
              <a:buClrTx/>
              <a:buSzTx/>
              <a:buFont typeface="Wingdings 2" pitchFamily="18" charset="2"/>
              <a:buNone/>
              <a:tabLst/>
              <a:defRPr/>
            </a:pPr>
            <a:endParaRPr kumimoji="0" lang="da-DK" altLang="da-DK" sz="800" b="0" i="0" u="none" strike="noStrike" kern="1200" cap="none" spc="-10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600"/>
              </a:spcBef>
              <a:spcAft>
                <a:spcPct val="0"/>
              </a:spcAft>
              <a:buClrTx/>
              <a:buSzTx/>
              <a:buFont typeface="Wingdings 2" pitchFamily="18" charset="2"/>
              <a:buNone/>
              <a:tabLst/>
              <a:defRPr/>
            </a:pPr>
            <a:r>
              <a:rPr kumimoji="0" lang="da-DK" altLang="da-DK" sz="2000" b="0" i="0" u="none" strike="noStrike" kern="1200" cap="none" spc="-100" normalizeH="0" baseline="0" noProof="0" dirty="0">
                <a:ln>
                  <a:noFill/>
                </a:ln>
                <a:solidFill>
                  <a:srgbClr val="5B9993"/>
                </a:solidFill>
                <a:effectLst/>
                <a:uLnTx/>
                <a:uFillTx/>
                <a:latin typeface="Calibri" panose="020F0502020204030204" pitchFamily="34" charset="0"/>
                <a:ea typeface="+mn-ea"/>
                <a:cs typeface="Calibri" panose="020F0502020204030204" pitchFamily="34" charset="0"/>
              </a:rPr>
              <a:t>Hvem arbejder med initiativet?</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Aarhus Kommune er tovholder </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Samarbejde med Metodecentret</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kommuner er inviteret til udviklingsarbejdet på 3 workshops </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Der er flot opbakning og deltagelse på tværs af kommuner</a:t>
            </a:r>
          </a:p>
          <a:p>
            <a:pPr marL="182880" marR="0" lvl="0" indent="-182880" algn="l" defTabSz="914400" rtl="0" eaLnBrk="0" fontAlgn="base" latinLnBrk="0" hangingPunct="0">
              <a:lnSpc>
                <a:spcPct val="100000"/>
              </a:lnSpc>
              <a:spcBef>
                <a:spcPts val="600"/>
              </a:spcBef>
              <a:spcAft>
                <a:spcPct val="0"/>
              </a:spcAft>
              <a:buClrTx/>
              <a:buSzTx/>
              <a:buFont typeface="Wingdings 2" pitchFamily="18" charset="2"/>
              <a:buChar char=""/>
              <a:tabLst/>
              <a:defRPr/>
            </a:pPr>
            <a:r>
              <a:rPr kumimoji="0" lang="da-DK" alt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Sundhedsstyrelsen deltager</a:t>
            </a:r>
          </a:p>
        </p:txBody>
      </p:sp>
    </p:spTree>
    <p:extLst>
      <p:ext uri="{BB962C8B-B14F-4D97-AF65-F5344CB8AC3E}">
        <p14:creationId xmlns:p14="http://schemas.microsoft.com/office/powerpoint/2010/main" val="2759057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C23743B-EC6A-45A2-A3FA-8010BA593F37}"/>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C8EEDF55-4C10-4798-898B-02BE0C19B31D}"/>
              </a:ext>
            </a:extLst>
          </p:cNvPr>
          <p:cNvSpPr>
            <a:spLocks noGrp="1"/>
          </p:cNvSpPr>
          <p:nvPr>
            <p:ph type="title"/>
          </p:nvPr>
        </p:nvSpPr>
        <p:spPr>
          <a:xfrm>
            <a:off x="234276" y="965201"/>
            <a:ext cx="2943225" cy="1325563"/>
          </a:xfrm>
        </p:spPr>
        <p:txBody>
          <a:bodyPr anchor="t">
            <a:normAutofit fontScale="90000"/>
          </a:bodyPr>
          <a:lstStyle/>
          <a:p>
            <a:r>
              <a:rPr lang="da-DK" dirty="0">
                <a:solidFill>
                  <a:schemeClr val="bg1"/>
                </a:solidFill>
              </a:rPr>
              <a:t>Initiativ 6:</a:t>
            </a:r>
            <a:br>
              <a:rPr lang="da-DK" dirty="0">
                <a:solidFill>
                  <a:schemeClr val="bg1"/>
                </a:solidFill>
              </a:rPr>
            </a:br>
            <a:br>
              <a:rPr lang="da-DK" dirty="0">
                <a:solidFill>
                  <a:schemeClr val="bg1"/>
                </a:solidFill>
              </a:rPr>
            </a:br>
            <a:br>
              <a:rPr lang="da-DK" dirty="0">
                <a:solidFill>
                  <a:schemeClr val="bg1"/>
                </a:solidFill>
              </a:rPr>
            </a:br>
            <a:r>
              <a:rPr lang="da-DK" dirty="0">
                <a:solidFill>
                  <a:schemeClr val="bg1"/>
                </a:solidFill>
              </a:rPr>
              <a:t>Én borger – ét fælles forløb</a:t>
            </a:r>
            <a:br>
              <a:rPr lang="da-DK" dirty="0"/>
            </a:br>
            <a:endParaRPr lang="da-DK" dirty="0"/>
          </a:p>
        </p:txBody>
      </p:sp>
      <p:sp>
        <p:nvSpPr>
          <p:cNvPr id="3" name="Pladsholder til indhold 2">
            <a:extLst>
              <a:ext uri="{FF2B5EF4-FFF2-40B4-BE49-F238E27FC236}">
                <a16:creationId xmlns:a16="http://schemas.microsoft.com/office/drawing/2014/main" id="{5BC9096C-E256-4AD5-8D5A-954258E7C236}"/>
              </a:ext>
            </a:extLst>
          </p:cNvPr>
          <p:cNvSpPr>
            <a:spLocks noGrp="1"/>
          </p:cNvSpPr>
          <p:nvPr>
            <p:ph idx="1"/>
          </p:nvPr>
        </p:nvSpPr>
        <p:spPr>
          <a:xfrm>
            <a:off x="3494956" y="136525"/>
            <a:ext cx="8285712" cy="6584950"/>
          </a:xfrm>
        </p:spPr>
        <p:txBody>
          <a:bodyPr>
            <a:normAutofit fontScale="92500" lnSpcReduction="10000"/>
          </a:bodyPr>
          <a:lstStyle/>
          <a:p>
            <a:pPr marL="0" lvl="0" indent="0" eaLnBrk="0" fontAlgn="base" hangingPunct="0">
              <a:lnSpc>
                <a:spcPct val="100000"/>
              </a:lnSpc>
              <a:spcBef>
                <a:spcPts val="600"/>
              </a:spcBef>
              <a:spcAft>
                <a:spcPct val="0"/>
              </a:spcAft>
              <a:buClrTx/>
              <a:buNone/>
            </a:pPr>
            <a:r>
              <a:rPr lang="da-DK" altLang="da-DK" sz="3000" spc="-100" dirty="0">
                <a:solidFill>
                  <a:srgbClr val="5B9993"/>
                </a:solidFill>
                <a:latin typeface="Calibri" panose="020F0502020204030204" pitchFamily="34" charset="0"/>
                <a:cs typeface="Calibri" panose="020F0502020204030204" pitchFamily="34" charset="0"/>
              </a:rPr>
              <a:t>Status</a:t>
            </a:r>
          </a:p>
          <a:p>
            <a:pPr lvl="1">
              <a:spcBef>
                <a:spcPts val="600"/>
              </a:spcBef>
            </a:pPr>
            <a:r>
              <a:rPr lang="da-DK" sz="2200" dirty="0">
                <a:latin typeface="Calibri" panose="020F0502020204030204" pitchFamily="34" charset="0"/>
                <a:cs typeface="Calibri" panose="020F0502020204030204" pitchFamily="34" charset="0"/>
              </a:rPr>
              <a:t>Medvirke til at sikre det gode sammenhængende forløb for borgere med svær psykisk sygdom</a:t>
            </a:r>
          </a:p>
          <a:p>
            <a:pPr lvl="1">
              <a:spcBef>
                <a:spcPts val="600"/>
              </a:spcBef>
            </a:pPr>
            <a:r>
              <a:rPr lang="da-DK" sz="2200" dirty="0">
                <a:latin typeface="Calibri" panose="020F0502020204030204" pitchFamily="34" charset="0"/>
                <a:cs typeface="Calibri" panose="020F0502020204030204" pitchFamily="34" charset="0"/>
              </a:rPr>
              <a:t>Omhandler udvikling af en tværsektoriel samarbejdsmodel om Én borger - ét fælles forløb (kan bl.a. se på koordination, fælles infrastruktur, fælles kodeks, relationsdannelse).</a:t>
            </a:r>
          </a:p>
          <a:p>
            <a:pPr>
              <a:spcBef>
                <a:spcPts val="600"/>
              </a:spcBef>
            </a:pPr>
            <a:endParaRPr lang="da-DK" altLang="da-DK" sz="1200" spc="-100" dirty="0">
              <a:solidFill>
                <a:schemeClr val="tx1"/>
              </a:solidFill>
              <a:latin typeface="Calibri" panose="020F0502020204030204" pitchFamily="34" charset="0"/>
              <a:cs typeface="Calibri" panose="020F0502020204030204" pitchFamily="34" charset="0"/>
            </a:endParaRPr>
          </a:p>
          <a:p>
            <a:pPr marL="0" lvl="0" indent="0" eaLnBrk="0" fontAlgn="base" hangingPunct="0">
              <a:lnSpc>
                <a:spcPct val="100000"/>
              </a:lnSpc>
              <a:spcBef>
                <a:spcPts val="600"/>
              </a:spcBef>
              <a:spcAft>
                <a:spcPct val="0"/>
              </a:spcAft>
              <a:buClrTx/>
              <a:buNone/>
            </a:pPr>
            <a:r>
              <a:rPr lang="da-DK" altLang="da-DK" spc="-100" dirty="0">
                <a:solidFill>
                  <a:srgbClr val="5B9993"/>
                </a:solidFill>
                <a:latin typeface="Calibri" panose="020F0502020204030204" pitchFamily="34" charset="0"/>
                <a:cs typeface="Calibri" panose="020F0502020204030204" pitchFamily="34" charset="0"/>
              </a:rPr>
              <a:t>Hv</a:t>
            </a:r>
            <a:r>
              <a:rPr lang="da-DK" altLang="da-DK" sz="3000" spc="-100" dirty="0">
                <a:solidFill>
                  <a:srgbClr val="5B9993"/>
                </a:solidFill>
                <a:latin typeface="Calibri" panose="020F0502020204030204" pitchFamily="34" charset="0"/>
                <a:cs typeface="Calibri" panose="020F0502020204030204" pitchFamily="34" charset="0"/>
              </a:rPr>
              <a:t>em arbejder med initiativet?</a:t>
            </a:r>
          </a:p>
          <a:p>
            <a:pPr eaLnBrk="0" fontAlgn="base" hangingPunct="0">
              <a:lnSpc>
                <a:spcPct val="100000"/>
              </a:lnSpc>
              <a:spcBef>
                <a:spcPts val="600"/>
              </a:spcBef>
              <a:spcAft>
                <a:spcPct val="0"/>
              </a:spcAft>
              <a:buClrTx/>
            </a:pPr>
            <a:r>
              <a:rPr lang="da-DK" altLang="da-DK" sz="2200" dirty="0">
                <a:solidFill>
                  <a:schemeClr val="tx1"/>
                </a:solidFill>
                <a:latin typeface="Calibri" panose="020F0502020204030204" pitchFamily="34" charset="0"/>
                <a:cs typeface="Calibri" panose="020F0502020204030204" pitchFamily="34" charset="0"/>
              </a:rPr>
              <a:t>Initiativ videreudvikles og afprøves i Randersklyngen og Aarhusklyngen</a:t>
            </a:r>
          </a:p>
          <a:p>
            <a:pPr>
              <a:spcBef>
                <a:spcPts val="600"/>
              </a:spcBef>
            </a:pPr>
            <a:endParaRPr lang="da-DK" sz="1200" dirty="0">
              <a:solidFill>
                <a:srgbClr val="5B9993"/>
              </a:solidFill>
              <a:latin typeface="Calibri" panose="020F0502020204030204" pitchFamily="34" charset="0"/>
              <a:cs typeface="Calibri" panose="020F0502020204030204" pitchFamily="34" charset="0"/>
            </a:endParaRPr>
          </a:p>
          <a:p>
            <a:pPr>
              <a:spcBef>
                <a:spcPts val="600"/>
              </a:spcBef>
            </a:pPr>
            <a:r>
              <a:rPr lang="da-DK" sz="3000" dirty="0">
                <a:solidFill>
                  <a:srgbClr val="5B9993"/>
                </a:solidFill>
                <a:latin typeface="Calibri" panose="020F0502020204030204" pitchFamily="34" charset="0"/>
                <a:cs typeface="Calibri" panose="020F0502020204030204" pitchFamily="34" charset="0"/>
              </a:rPr>
              <a:t>Aarhusklyngen</a:t>
            </a:r>
            <a:r>
              <a:rPr lang="da-DK" sz="3000" dirty="0">
                <a:solidFill>
                  <a:schemeClr val="tx1"/>
                </a:solidFill>
                <a:latin typeface="Calibri" panose="020F0502020204030204" pitchFamily="34" charset="0"/>
                <a:cs typeface="Calibri" panose="020F0502020204030204" pitchFamily="34" charset="0"/>
              </a:rPr>
              <a:t>: </a:t>
            </a:r>
          </a:p>
          <a:p>
            <a:pPr lvl="1">
              <a:spcBef>
                <a:spcPts val="600"/>
              </a:spcBef>
            </a:pPr>
            <a:r>
              <a:rPr lang="da-DK" sz="2200" dirty="0">
                <a:solidFill>
                  <a:schemeClr val="tx1"/>
                </a:solidFill>
                <a:latin typeface="Calibri" panose="020F0502020204030204" pitchFamily="34" charset="0"/>
                <a:cs typeface="Calibri" panose="020F0502020204030204" pitchFamily="34" charset="0"/>
              </a:rPr>
              <a:t>Arbejder med </a:t>
            </a:r>
            <a:r>
              <a:rPr lang="da-DK" sz="2200" dirty="0">
                <a:latin typeface="Calibri" panose="020F0502020204030204" pitchFamily="34" charset="0"/>
                <a:cs typeface="Calibri" panose="020F0502020204030204" pitchFamily="34" charset="0"/>
              </a:rPr>
              <a:t>en model</a:t>
            </a:r>
            <a:r>
              <a:rPr lang="da-DK" sz="2200" dirty="0">
                <a:solidFill>
                  <a:schemeClr val="tx1"/>
                </a:solidFill>
                <a:latin typeface="Calibri" panose="020F0502020204030204" pitchFamily="34" charset="0"/>
                <a:cs typeface="Calibri" panose="020F0502020204030204" pitchFamily="34" charset="0"/>
              </a:rPr>
              <a:t> der har til hensigt at fastholde borgeren på arbejdsmarkedet (Morfeus). </a:t>
            </a:r>
          </a:p>
          <a:p>
            <a:pPr marL="0" indent="0">
              <a:spcBef>
                <a:spcPts val="600"/>
              </a:spcBef>
              <a:buNone/>
            </a:pPr>
            <a:endParaRPr lang="da-DK" sz="1200" dirty="0">
              <a:solidFill>
                <a:schemeClr val="tx1"/>
              </a:solidFill>
            </a:endParaRPr>
          </a:p>
          <a:p>
            <a:pPr>
              <a:spcBef>
                <a:spcPts val="600"/>
              </a:spcBef>
            </a:pPr>
            <a:r>
              <a:rPr lang="da-DK" sz="3000" dirty="0">
                <a:solidFill>
                  <a:srgbClr val="5B9993"/>
                </a:solidFill>
                <a:latin typeface="Calibri" panose="020F0502020204030204" pitchFamily="34" charset="0"/>
                <a:cs typeface="Calibri" panose="020F0502020204030204" pitchFamily="34" charset="0"/>
              </a:rPr>
              <a:t>Randersklyngen</a:t>
            </a:r>
            <a:r>
              <a:rPr lang="da-DK" sz="3000" dirty="0">
                <a:solidFill>
                  <a:schemeClr val="tx1"/>
                </a:solidFill>
                <a:latin typeface="Calibri" panose="020F0502020204030204" pitchFamily="34" charset="0"/>
                <a:cs typeface="Calibri" panose="020F0502020204030204" pitchFamily="34" charset="0"/>
              </a:rPr>
              <a:t>: </a:t>
            </a:r>
          </a:p>
          <a:p>
            <a:pPr lvl="1">
              <a:spcBef>
                <a:spcPts val="600"/>
              </a:spcBef>
            </a:pPr>
            <a:r>
              <a:rPr lang="da-DK" sz="2200" dirty="0">
                <a:solidFill>
                  <a:schemeClr val="tx1"/>
                </a:solidFill>
                <a:latin typeface="Calibri" panose="020F0502020204030204" pitchFamily="34" charset="0"/>
                <a:cs typeface="Calibri" panose="020F0502020204030204" pitchFamily="34" charset="0"/>
              </a:rPr>
              <a:t>Psykiatri- </a:t>
            </a:r>
            <a:r>
              <a:rPr lang="da-DK" sz="2200" dirty="0">
                <a:solidFill>
                  <a:srgbClr val="000000"/>
                </a:solidFill>
                <a:latin typeface="Calibri" panose="020F0502020204030204" pitchFamily="34" charset="0"/>
                <a:cs typeface="Calibri" panose="020F0502020204030204" pitchFamily="34" charset="0"/>
              </a:rPr>
              <a:t>Forebyggelse af akutte indlæggelser (Lab. 14) – tiltag om</a:t>
            </a:r>
            <a:r>
              <a:rPr lang="da-DK" sz="2200" b="1" dirty="0">
                <a:solidFill>
                  <a:srgbClr val="000000"/>
                </a:solidFill>
                <a:latin typeface="Calibri" panose="020F0502020204030204" pitchFamily="34" charset="0"/>
                <a:cs typeface="Calibri" panose="020F0502020204030204" pitchFamily="34" charset="0"/>
              </a:rPr>
              <a:t> </a:t>
            </a:r>
            <a:r>
              <a:rPr lang="da-DK" sz="2200" dirty="0">
                <a:solidFill>
                  <a:srgbClr val="000000"/>
                </a:solidFill>
                <a:latin typeface="Calibri" panose="020F0502020204030204" pitchFamily="34" charset="0"/>
                <a:cs typeface="Calibri" panose="020F0502020204030204" pitchFamily="34" charset="0"/>
              </a:rPr>
              <a:t>speciallæge telefon, sociale forandringspakker, netværksmøder.</a:t>
            </a:r>
          </a:p>
          <a:p>
            <a:pPr lvl="1">
              <a:spcBef>
                <a:spcPts val="600"/>
              </a:spcBef>
            </a:pPr>
            <a:r>
              <a:rPr lang="da-DK" sz="2200" dirty="0">
                <a:solidFill>
                  <a:srgbClr val="000000"/>
                </a:solidFill>
                <a:latin typeface="Calibri" panose="020F0502020204030204" pitchFamily="34" charset="0"/>
                <a:cs typeface="Calibri" panose="020F0502020204030204" pitchFamily="34" charset="0"/>
              </a:rPr>
              <a:t>Psykiatri-den gode udskrivelse med fokus på rehabilitering (Lab. 15) – afprøvning af screeningsredskab, motion på recept og borgerundersøgelser</a:t>
            </a:r>
            <a:endParaRPr lang="da-DK" altLang="da-DK" sz="3500" dirty="0">
              <a:solidFill>
                <a:schemeClr val="tx1"/>
              </a:solidFill>
              <a:latin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EFD91B72-8FD4-4031-AA4E-537A5B3C60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9570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2363"/>
            <a:ext cx="10515600" cy="1783052"/>
          </a:xfrm>
        </p:spPr>
        <p:txBody>
          <a:bodyPr>
            <a:normAutofit/>
          </a:bodyPr>
          <a:lstStyle/>
          <a:p>
            <a:r>
              <a:rPr lang="da-DK" sz="3600" b="1" dirty="0">
                <a:latin typeface="+mn-lt"/>
              </a:rPr>
              <a:t>Gennemsnitlig liggetid i voksenpsykiatrien 2013-2017</a:t>
            </a:r>
            <a:br>
              <a:rPr lang="da-DK" sz="3600" b="1" dirty="0">
                <a:latin typeface="+mn-lt"/>
              </a:rPr>
            </a:br>
            <a:r>
              <a:rPr lang="da-DK" sz="2000" b="1" dirty="0">
                <a:latin typeface="+mn-lt"/>
              </a:rPr>
              <a:t>(ekskl. retspsykiatri)</a:t>
            </a:r>
          </a:p>
        </p:txBody>
      </p:sp>
      <p:sp>
        <p:nvSpPr>
          <p:cNvPr id="3" name="Pladsholder til indhold 2"/>
          <p:cNvSpPr>
            <a:spLocks noGrp="1"/>
          </p:cNvSpPr>
          <p:nvPr>
            <p:ph idx="1"/>
          </p:nvPr>
        </p:nvSpPr>
        <p:spPr>
          <a:xfrm>
            <a:off x="838200" y="4470400"/>
            <a:ext cx="10515600" cy="2387600"/>
          </a:xfrm>
        </p:spPr>
        <p:txBody>
          <a:bodyPr>
            <a:normAutofit fontScale="55000" lnSpcReduction="20000"/>
          </a:bodyPr>
          <a:lstStyle/>
          <a:p>
            <a:pPr marL="0" indent="0">
              <a:spcBef>
                <a:spcPts val="0"/>
              </a:spcBef>
              <a:buNone/>
            </a:pPr>
            <a:endParaRPr lang="da-DK" b="1" dirty="0"/>
          </a:p>
          <a:p>
            <a:pPr>
              <a:spcBef>
                <a:spcPts val="0"/>
              </a:spcBef>
            </a:pPr>
            <a:endParaRPr lang="da-DK" sz="4200" b="1" dirty="0"/>
          </a:p>
          <a:p>
            <a:pPr>
              <a:spcBef>
                <a:spcPts val="0"/>
              </a:spcBef>
            </a:pPr>
            <a:r>
              <a:rPr lang="da-DK" sz="3600" b="1" dirty="0"/>
              <a:t>Patienter fra Region Nordjylland har længere gennemsnitlig liggetid.</a:t>
            </a:r>
          </a:p>
          <a:p>
            <a:r>
              <a:rPr lang="da-DK" sz="3600" b="1" dirty="0"/>
              <a:t>Region Nordjylland har færrest éndagsindlæggelser. I Region Nordjylland er 22% af alle indlæggelser éndagsindlæggelser – på landsplan er det 29%.</a:t>
            </a:r>
          </a:p>
          <a:p>
            <a:r>
              <a:rPr lang="da-DK" sz="3600" b="1" dirty="0"/>
              <a:t>Region Nordjylland har den største andel af indlæggelser på over 30 dage. 23% af alle indlæggelser i Region Nordjylland er over 30 dage – på landsplan er det 14%.</a:t>
            </a:r>
          </a:p>
          <a:p>
            <a:pPr marL="0" lvl="0" indent="0">
              <a:buNone/>
            </a:pPr>
            <a:r>
              <a:rPr lang="da-DK" sz="3600" b="1" dirty="0">
                <a:solidFill>
                  <a:schemeClr val="tx1"/>
                </a:solidFill>
              </a:rPr>
              <a:t>Kilde: Benchmarking af psykiatrien 2017</a:t>
            </a:r>
          </a:p>
          <a:p>
            <a:endParaRPr lang="da-DK" dirty="0"/>
          </a:p>
        </p:txBody>
      </p:sp>
      <p:graphicFrame>
        <p:nvGraphicFramePr>
          <p:cNvPr id="5" name="Diagram 4"/>
          <p:cNvGraphicFramePr>
            <a:graphicFrameLocks/>
          </p:cNvGraphicFramePr>
          <p:nvPr>
            <p:extLst/>
          </p:nvPr>
        </p:nvGraphicFramePr>
        <p:xfrm>
          <a:off x="438205" y="1434558"/>
          <a:ext cx="10807071" cy="3114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81964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0"/>
            <a:ext cx="12192000" cy="1082180"/>
          </a:xfrm>
          <a:prstGeom prst="rect">
            <a:avLst/>
          </a:prstGeom>
          <a:solidFill>
            <a:srgbClr val="5B999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4400" b="1" i="0" u="none" strike="noStrike" kern="1200" cap="none" spc="0" normalizeH="0" baseline="0" noProof="0" dirty="0">
                <a:ln>
                  <a:noFill/>
                </a:ln>
                <a:solidFill>
                  <a:srgbClr val="FDFDFD"/>
                </a:solidFill>
                <a:effectLst/>
                <a:uLnTx/>
                <a:uFillTx/>
                <a:latin typeface="Calibri Light" panose="020F0302020204030204"/>
                <a:ea typeface="+mn-ea"/>
                <a:cs typeface="+mn-cs"/>
              </a:rPr>
              <a:t>Eksempel på en case - Morfeus</a:t>
            </a:r>
          </a:p>
        </p:txBody>
      </p:sp>
      <p:sp>
        <p:nvSpPr>
          <p:cNvPr id="7" name="Pladsholder til slide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84935-C626-429E-AC4E-A0CBFA532229}"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kstfelt 5">
            <a:extLst>
              <a:ext uri="{FF2B5EF4-FFF2-40B4-BE49-F238E27FC236}">
                <a16:creationId xmlns:a16="http://schemas.microsoft.com/office/drawing/2014/main" id="{DDE669D8-06EF-47A7-A7A5-9E72FEA3E274}"/>
              </a:ext>
            </a:extLst>
          </p:cNvPr>
          <p:cNvSpPr txBox="1"/>
          <p:nvPr/>
        </p:nvSpPr>
        <p:spPr>
          <a:xfrm>
            <a:off x="376608" y="1082180"/>
            <a:ext cx="10992690"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BESKRIVELSE AF CASE-PERSON </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Ung mand på 24 år med diagnosen skizofreni. På de første møder var han opgivende, modløs og havde svært ved at se meningen med livet i det hele taget. Var udtryksløs og uden mimik, dækkede sit ansigt enten med solbriller eller sit lange hår hen over ansigtet – alt i alt en intelligent ung mand der havde opgivet og trukket sig langt væk fra sin omverden og isoleret sig. </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BESKRIVELSE AF AKTIVITETERNE I PROJEKTET</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De første mange samtaler brugte vi tid på at tale om hvad der kunne give mening for borgeren og hvordan hans dagligdag var. Borgeren havde stort behov for struktur og særligt i forhold til søvnrytmen. Det viste sig at han ofte gik i seng mellem </a:t>
            </a:r>
            <a:r>
              <a:rPr kumimoji="0" lang="da-DK" sz="1400" b="0" i="1" u="none" strike="noStrike" kern="1200" cap="none" spc="0" normalizeH="0" baseline="0" noProof="0" dirty="0" err="1">
                <a:ln>
                  <a:noFill/>
                </a:ln>
                <a:solidFill>
                  <a:prstClr val="black"/>
                </a:solidFill>
                <a:effectLst/>
                <a:uLnTx/>
                <a:uFillTx/>
                <a:latin typeface="Calibri" panose="020F0502020204030204"/>
                <a:ea typeface="+mn-ea"/>
                <a:cs typeface="+mn-cs"/>
              </a:rPr>
              <a:t>kl</a:t>
            </a: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 18 og 19 for den vej at kunne falde til ro og få sovet nogenlunde kontinuerligt. Samtidig var han udfordret med offentlige transport, hvorfor han måtte have en praktik i gå afstand. Det blev en praktik i varemodtagelsen i et byggemarked. Han fik en fast kontaktperson. Det blev til et længerevarende forløb (næsten et helt år) med opstart på ganske få timer om ugen med øgning af timetallet over tid. En af de store udfordringer var pauser. Her foretrak borgeren at være for sig selv og læse litteratur, da han opfattede pauser som intetsigende og uden mening.</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BESKRIVELSE AF RESULTATER – KORTSIGTET</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Borgeren fik langsomt men sikkert modet tilbage til at kunne se sig selv i arbejdsmæssige sammenhænge og han blev indstillet til fleksjob. Han blev klippet og åbnede op for verden på flere niveauer.   </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BESKRIVELSE AF UDFORDRINER/SUCCESKRITERIER</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Borgeren gik fra være udfordret på rigtig mange parameter til at være en mere åben og udadvendt person – dog stadig med vanskeligheder i forhold til sin skizofreni. Han havde isoleret sig, mistet troen på sig selv og andre.  Han fik pludseligt overskud til at tage et truckcertifikat, som var nødvendigt for en fremtidig ansættelse.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BESKRIVELSE AF RESULTATER – LANGSIGTET</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Borgeren er i dag stadig ansat hos byggemarkedet som fleksjobber på 18 timer om ugen. Han trives og har fået overskud til flere sociale arrangementer både i arbejdssammenhænge og i det private. Har genoptaget kontakten til sine forældre og familie.</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901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C4CB16B-2EFC-4FE2-81F0-9190AC26E912}"/>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ktangel 2">
            <a:extLst>
              <a:ext uri="{FF2B5EF4-FFF2-40B4-BE49-F238E27FC236}">
                <a16:creationId xmlns:a16="http://schemas.microsoft.com/office/drawing/2014/main" id="{A71C3E2F-572E-4A44-B9D7-5C3207B12697}"/>
              </a:ext>
            </a:extLst>
          </p:cNvPr>
          <p:cNvSpPr/>
          <p:nvPr/>
        </p:nvSpPr>
        <p:spPr>
          <a:xfrm>
            <a:off x="209634" y="361787"/>
            <a:ext cx="2994903" cy="44627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a:ln>
                  <a:noFill/>
                </a:ln>
                <a:solidFill>
                  <a:prstClr val="white"/>
                </a:solidFill>
                <a:effectLst/>
                <a:uLnTx/>
                <a:uFillTx/>
                <a:latin typeface="Calibri Light" panose="020F0302020204030204"/>
                <a:ea typeface="+mn-ea"/>
                <a:cs typeface="+mn-cs"/>
              </a:rPr>
              <a:t>Initiativ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a:ln>
                  <a:noFill/>
                </a:ln>
                <a:solidFill>
                  <a:prstClr val="white"/>
                </a:solidFill>
                <a:effectLst/>
                <a:uLnTx/>
                <a:uFillTx/>
                <a:latin typeface="Calibri Light" panose="020F0302020204030204"/>
                <a:ea typeface="+mn-ea"/>
                <a:cs typeface="+mn-cs"/>
              </a:rPr>
              <a:t>Sundheds-visitationer i alle klynger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6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Samarbejds-aftale</a:t>
            </a:r>
            <a:r>
              <a:rPr kumimoji="0" lang="da-DK" sz="3600" b="0" i="0" u="none" strike="noStrike" kern="1200" cap="none" spc="0" normalizeH="0" baseline="0" noProof="0" dirty="0">
                <a:ln>
                  <a:noFill/>
                </a:ln>
                <a:solidFill>
                  <a:prstClr val="white"/>
                </a:solidFill>
                <a:effectLst/>
                <a:uLnTx/>
                <a:uFillTx/>
                <a:latin typeface="Calibri Light" panose="020F0302020204030204"/>
                <a:ea typeface="+mn-ea"/>
                <a:cs typeface="+mn-cs"/>
              </a:rPr>
              <a:t> på vej</a:t>
            </a:r>
          </a:p>
        </p:txBody>
      </p:sp>
      <p:sp>
        <p:nvSpPr>
          <p:cNvPr id="7" name="Rektangel: afrundede hjørner 6">
            <a:extLst>
              <a:ext uri="{FF2B5EF4-FFF2-40B4-BE49-F238E27FC236}">
                <a16:creationId xmlns:a16="http://schemas.microsoft.com/office/drawing/2014/main" id="{1499A2EE-AC67-4ED1-9204-B3C74A758907}"/>
              </a:ext>
            </a:extLst>
          </p:cNvPr>
          <p:cNvSpPr/>
          <p:nvPr/>
        </p:nvSpPr>
        <p:spPr>
          <a:xfrm>
            <a:off x="3670586" y="480653"/>
            <a:ext cx="7847140" cy="2038513"/>
          </a:xfrm>
          <a:prstGeom prst="roundRect">
            <a:avLst/>
          </a:prstGeom>
          <a:ln>
            <a:solidFill>
              <a:srgbClr val="5B999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Sundhedsvisitationerne skal være en serviceminded indgang til alle akutte tilbud i klyngen, uanset sektor. Samarbejdet om sundhedsvisitationerne skal sikre, at det for egen læge og vagtlæge er ligeså let at vælge et relevant alternativ til indlæggelse, som at vælge at indlægge patienten – uanset hvilken sektor det relevante alternativ findes i.</a:t>
            </a:r>
            <a:endParaRPr kumimoji="0" lang="da-DK"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1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ktangel: afrundede hjørner 7">
            <a:extLst>
              <a:ext uri="{FF2B5EF4-FFF2-40B4-BE49-F238E27FC236}">
                <a16:creationId xmlns:a16="http://schemas.microsoft.com/office/drawing/2014/main" id="{183CEA40-1BC6-45F0-BA73-1C80A48D9125}"/>
              </a:ext>
            </a:extLst>
          </p:cNvPr>
          <p:cNvSpPr/>
          <p:nvPr/>
        </p:nvSpPr>
        <p:spPr>
          <a:xfrm>
            <a:off x="3670585" y="2519166"/>
            <a:ext cx="8256917" cy="3135951"/>
          </a:xfrm>
          <a:prstGeom prst="roundRect">
            <a:avLst/>
          </a:prstGeom>
          <a:ln w="57150">
            <a:solidFill>
              <a:srgbClr val="5B999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1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Kerneopgaver</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Visitere til akutte indlæggelser</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Orientere om, tilbyde og visitere til </a:t>
            </a:r>
            <a:r>
              <a:rPr kumimoji="0" lang="da-DK"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subakutte</a:t>
            </a: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tider indenfor alle specialer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Formidle adgang til specialistrådgivning, konferencekald ind i hospitalet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Vejlede om og formidle til kommunale tilbud vedrørende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Somatisk sygdom</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Psykisk sygdom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kstfelt 1">
            <a:extLst>
              <a:ext uri="{FF2B5EF4-FFF2-40B4-BE49-F238E27FC236}">
                <a16:creationId xmlns:a16="http://schemas.microsoft.com/office/drawing/2014/main" id="{1F121B43-80D9-45CE-A19B-8FE04E1D9A6E}"/>
              </a:ext>
            </a:extLst>
          </p:cNvPr>
          <p:cNvSpPr txBox="1"/>
          <p:nvPr/>
        </p:nvSpPr>
        <p:spPr>
          <a:xfrm>
            <a:off x="3670585" y="5913566"/>
            <a:ext cx="85214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Ikke nye tilbud – men </a:t>
            </a:r>
            <a:r>
              <a:rPr kumimoji="0" lang="da-DK"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bedre overblik og koordinering </a:t>
            </a:r>
            <a:r>
              <a:rPr kumimoji="0" lang="da-DK"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 eksisterende akuttilbud</a:t>
            </a:r>
          </a:p>
        </p:txBody>
      </p:sp>
    </p:spTree>
    <p:extLst>
      <p:ext uri="{BB962C8B-B14F-4D97-AF65-F5344CB8AC3E}">
        <p14:creationId xmlns:p14="http://schemas.microsoft.com/office/powerpoint/2010/main" val="276838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09118FB-0E76-4163-9D11-E9D2B4283D23}"/>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55238675-2A3D-4BD2-8B1A-86D3638A5F00}"/>
              </a:ext>
            </a:extLst>
          </p:cNvPr>
          <p:cNvSpPr>
            <a:spLocks noGrp="1"/>
          </p:cNvSpPr>
          <p:nvPr>
            <p:ph type="title"/>
          </p:nvPr>
        </p:nvSpPr>
        <p:spPr>
          <a:xfrm>
            <a:off x="809627" y="708026"/>
            <a:ext cx="2505073" cy="1663699"/>
          </a:xfrm>
        </p:spPr>
        <p:txBody>
          <a:bodyPr anchor="t">
            <a:normAutofit fontScale="90000"/>
          </a:bodyPr>
          <a:lstStyle/>
          <a:p>
            <a:r>
              <a:rPr lang="da-DK" dirty="0">
                <a:solidFill>
                  <a:schemeClr val="bg1"/>
                </a:solidFill>
              </a:rPr>
              <a:t>Initiativ 8:</a:t>
            </a:r>
            <a:br>
              <a:rPr lang="da-DK" dirty="0">
                <a:solidFill>
                  <a:schemeClr val="bg1"/>
                </a:solidFill>
              </a:rPr>
            </a:br>
            <a:br>
              <a:rPr lang="da-DK" dirty="0">
                <a:solidFill>
                  <a:schemeClr val="bg1"/>
                </a:solidFill>
              </a:rPr>
            </a:br>
            <a:br>
              <a:rPr lang="da-DK" dirty="0">
                <a:solidFill>
                  <a:schemeClr val="bg1"/>
                </a:solidFill>
              </a:rPr>
            </a:br>
            <a:r>
              <a:rPr lang="da-DK" dirty="0">
                <a:solidFill>
                  <a:schemeClr val="bg1"/>
                </a:solidFill>
              </a:rPr>
              <a:t>Initiativer for de mest udsatte borgere</a:t>
            </a:r>
            <a:br>
              <a:rPr lang="da-DK" dirty="0"/>
            </a:br>
            <a:endParaRPr lang="da-DK" dirty="0"/>
          </a:p>
        </p:txBody>
      </p:sp>
      <p:sp>
        <p:nvSpPr>
          <p:cNvPr id="3" name="Pladsholder til indhold 2">
            <a:extLst>
              <a:ext uri="{FF2B5EF4-FFF2-40B4-BE49-F238E27FC236}">
                <a16:creationId xmlns:a16="http://schemas.microsoft.com/office/drawing/2014/main" id="{A03BA76D-357D-425A-A3BC-CA6DC66D458C}"/>
              </a:ext>
            </a:extLst>
          </p:cNvPr>
          <p:cNvSpPr>
            <a:spLocks noGrp="1"/>
          </p:cNvSpPr>
          <p:nvPr>
            <p:ph idx="1"/>
          </p:nvPr>
        </p:nvSpPr>
        <p:spPr>
          <a:xfrm>
            <a:off x="3606229" y="136525"/>
            <a:ext cx="8260423" cy="6584950"/>
          </a:xfrm>
        </p:spPr>
        <p:txBody>
          <a:bodyPr>
            <a:noAutofit/>
          </a:bodyPr>
          <a:lstStyle/>
          <a:p>
            <a:pPr marL="0" lvl="0" indent="0" eaLnBrk="0" fontAlgn="base" hangingPunct="0">
              <a:lnSpc>
                <a:spcPct val="100000"/>
              </a:lnSpc>
              <a:spcBef>
                <a:spcPts val="0"/>
              </a:spcBef>
              <a:buClrTx/>
              <a:buNone/>
            </a:pPr>
            <a:r>
              <a:rPr lang="da-DK" altLang="da-DK" sz="2000" spc="-100" dirty="0">
                <a:solidFill>
                  <a:srgbClr val="5B9993"/>
                </a:solidFill>
                <a:latin typeface="Calibri" panose="020F0502020204030204" pitchFamily="34" charset="0"/>
                <a:cs typeface="Calibri" panose="020F0502020204030204" pitchFamily="34" charset="0"/>
              </a:rPr>
              <a:t>Status</a:t>
            </a:r>
          </a:p>
          <a:p>
            <a:pPr>
              <a:spcBef>
                <a:spcPts val="0"/>
              </a:spcBef>
            </a:pPr>
            <a:r>
              <a:rPr lang="da-DK" sz="1800" dirty="0">
                <a:solidFill>
                  <a:schemeClr val="tx1"/>
                </a:solidFill>
                <a:latin typeface="Calibri" panose="020F0502020204030204" pitchFamily="34" charset="0"/>
                <a:cs typeface="Calibri" panose="020F0502020204030204" pitchFamily="34" charset="0"/>
              </a:rPr>
              <a:t>De mest udsatte borgere har behov for en styrket sammenhængende indsats, da det ofte er disse borgere, der falder mellem systemerne </a:t>
            </a:r>
          </a:p>
          <a:p>
            <a:pPr>
              <a:spcBef>
                <a:spcPts val="0"/>
              </a:spcBef>
            </a:pPr>
            <a:r>
              <a:rPr lang="da-DK" sz="1800" dirty="0">
                <a:solidFill>
                  <a:schemeClr val="tx1"/>
                </a:solidFill>
                <a:latin typeface="Calibri" panose="020F0502020204030204" pitchFamily="34" charset="0"/>
                <a:cs typeface="Calibri" panose="020F0502020204030204" pitchFamily="34" charset="0"/>
              </a:rPr>
              <a:t>Der udvikles en tværsektoriel samarbejdsmodel, hvor der etableres et team omkring borgeren </a:t>
            </a:r>
          </a:p>
          <a:p>
            <a:pPr>
              <a:spcBef>
                <a:spcPts val="0"/>
              </a:spcBef>
            </a:pPr>
            <a:r>
              <a:rPr lang="da-DK" sz="1800" dirty="0">
                <a:solidFill>
                  <a:schemeClr val="tx1"/>
                </a:solidFill>
                <a:latin typeface="Calibri" panose="020F0502020204030204" pitchFamily="34" charset="0"/>
                <a:cs typeface="Calibri" panose="020F0502020204030204" pitchFamily="34" charset="0"/>
              </a:rPr>
              <a:t>Formålet er at styrke det tværsektorielle samarbejde om de mest udsatte borgere </a:t>
            </a:r>
          </a:p>
          <a:p>
            <a:pPr marL="0" indent="0">
              <a:spcBef>
                <a:spcPts val="0"/>
              </a:spcBef>
              <a:buNone/>
            </a:pPr>
            <a:endParaRPr lang="da-DK" sz="1800" dirty="0">
              <a:solidFill>
                <a:schemeClr val="tx1"/>
              </a:solidFill>
              <a:latin typeface="Calibri" panose="020F0502020204030204" pitchFamily="34" charset="0"/>
              <a:cs typeface="Calibri" panose="020F0502020204030204" pitchFamily="34" charset="0"/>
            </a:endParaRPr>
          </a:p>
          <a:p>
            <a:pPr marL="0" lvl="0" indent="0" eaLnBrk="0" fontAlgn="base" hangingPunct="0">
              <a:lnSpc>
                <a:spcPct val="100000"/>
              </a:lnSpc>
              <a:spcBef>
                <a:spcPts val="0"/>
              </a:spcBef>
              <a:buClrTx/>
              <a:buNone/>
            </a:pPr>
            <a:r>
              <a:rPr lang="da-DK" altLang="da-DK" sz="2000" spc="-100" dirty="0">
                <a:solidFill>
                  <a:srgbClr val="5B9993"/>
                </a:solidFill>
                <a:latin typeface="Calibri" panose="020F0502020204030204" pitchFamily="34" charset="0"/>
                <a:cs typeface="Calibri" panose="020F0502020204030204" pitchFamily="34" charset="0"/>
              </a:rPr>
              <a:t>Hvem arbejder med initiativet?</a:t>
            </a:r>
          </a:p>
          <a:p>
            <a:pPr>
              <a:spcBef>
                <a:spcPts val="0"/>
              </a:spcBef>
            </a:pPr>
            <a:r>
              <a:rPr lang="da-DK" altLang="da-DK" sz="1800" dirty="0">
                <a:solidFill>
                  <a:schemeClr val="tx1"/>
                </a:solidFill>
                <a:latin typeface="Calibri" panose="020F0502020204030204" pitchFamily="34" charset="0"/>
                <a:cs typeface="Calibri" panose="020F0502020204030204" pitchFamily="34" charset="0"/>
              </a:rPr>
              <a:t>Initiativ videreudvikles og afprøves i </a:t>
            </a:r>
            <a:r>
              <a:rPr lang="da-DK" altLang="da-DK" sz="1800" dirty="0" err="1">
                <a:solidFill>
                  <a:schemeClr val="tx1"/>
                </a:solidFill>
                <a:latin typeface="Calibri" panose="020F0502020204030204" pitchFamily="34" charset="0"/>
                <a:cs typeface="Calibri" panose="020F0502020204030204" pitchFamily="34" charset="0"/>
              </a:rPr>
              <a:t>Midtklyngen</a:t>
            </a:r>
            <a:r>
              <a:rPr lang="da-DK" altLang="da-DK" sz="1800" dirty="0">
                <a:solidFill>
                  <a:schemeClr val="tx1"/>
                </a:solidFill>
                <a:latin typeface="Calibri" panose="020F0502020204030204" pitchFamily="34" charset="0"/>
                <a:cs typeface="Calibri" panose="020F0502020204030204" pitchFamily="34" charset="0"/>
              </a:rPr>
              <a:t> og Vestklyngen</a:t>
            </a:r>
          </a:p>
          <a:p>
            <a:pPr marL="0" indent="0">
              <a:spcBef>
                <a:spcPts val="0"/>
              </a:spcBef>
              <a:buNone/>
            </a:pPr>
            <a:endParaRPr lang="da-DK" sz="1800" dirty="0">
              <a:solidFill>
                <a:schemeClr val="tx1"/>
              </a:solidFill>
              <a:latin typeface="Calibri" panose="020F0502020204030204" pitchFamily="34" charset="0"/>
              <a:cs typeface="Calibri" panose="020F0502020204030204" pitchFamily="34" charset="0"/>
            </a:endParaRPr>
          </a:p>
          <a:p>
            <a:pPr>
              <a:spcBef>
                <a:spcPts val="0"/>
              </a:spcBef>
            </a:pPr>
            <a:r>
              <a:rPr lang="da-DK" sz="2000" dirty="0">
                <a:solidFill>
                  <a:srgbClr val="5B9993"/>
                </a:solidFill>
                <a:latin typeface="Calibri" panose="020F0502020204030204" pitchFamily="34" charset="0"/>
                <a:cs typeface="Calibri" panose="020F0502020204030204" pitchFamily="34" charset="0"/>
              </a:rPr>
              <a:t>Vestklyngen:</a:t>
            </a:r>
            <a:r>
              <a:rPr lang="da-DK" sz="2000" dirty="0">
                <a:solidFill>
                  <a:schemeClr val="tx1"/>
                </a:solidFill>
                <a:latin typeface="Calibri" panose="020F0502020204030204" pitchFamily="34" charset="0"/>
                <a:cs typeface="Calibri" panose="020F0502020204030204" pitchFamily="34" charset="0"/>
              </a:rPr>
              <a:t> </a:t>
            </a:r>
          </a:p>
          <a:p>
            <a:pPr lvl="1">
              <a:spcBef>
                <a:spcPts val="0"/>
              </a:spcBef>
              <a:spcAft>
                <a:spcPts val="0"/>
              </a:spcAft>
            </a:pPr>
            <a:r>
              <a:rPr lang="da-DK" sz="1800" dirty="0">
                <a:solidFill>
                  <a:schemeClr val="tx1"/>
                </a:solidFill>
                <a:latin typeface="Calibri" panose="020F0502020204030204" pitchFamily="34" charset="0"/>
                <a:cs typeface="Calibri" panose="020F0502020204030204" pitchFamily="34" charset="0"/>
              </a:rPr>
              <a:t>udvikler og tester en løsning med udgangspunkt i Den Tværsektorielle Samarbejdsmodel</a:t>
            </a:r>
          </a:p>
          <a:p>
            <a:pPr lvl="1">
              <a:spcBef>
                <a:spcPts val="0"/>
              </a:spcBef>
              <a:spcAft>
                <a:spcPts val="0"/>
              </a:spcAft>
            </a:pPr>
            <a:r>
              <a:rPr lang="da-DK" sz="1800" dirty="0" err="1">
                <a:solidFill>
                  <a:schemeClr val="tx1"/>
                </a:solidFill>
                <a:latin typeface="Calibri" panose="020F0502020204030204" pitchFamily="34" charset="0"/>
                <a:cs typeface="Calibri" panose="020F0502020204030204" pitchFamily="34" charset="0"/>
              </a:rPr>
              <a:t>Målgrp</a:t>
            </a:r>
            <a:r>
              <a:rPr lang="da-DK" sz="1800" dirty="0">
                <a:solidFill>
                  <a:schemeClr val="tx1"/>
                </a:solidFill>
                <a:latin typeface="Calibri" panose="020F0502020204030204" pitchFamily="34" charset="0"/>
                <a:cs typeface="Calibri" panose="020F0502020204030204" pitchFamily="34" charset="0"/>
              </a:rPr>
              <a:t>.: </a:t>
            </a:r>
            <a:r>
              <a:rPr lang="da-DK" sz="1800" dirty="0">
                <a:solidFill>
                  <a:srgbClr val="000000"/>
                </a:solidFill>
                <a:latin typeface="Calibri" panose="020F0502020204030204" pitchFamily="34" charset="0"/>
                <a:cs typeface="Calibri" panose="020F0502020204030204" pitchFamily="34" charset="0"/>
              </a:rPr>
              <a:t>dobbeltdiagnose psykiatri og misbrug</a:t>
            </a:r>
          </a:p>
          <a:p>
            <a:pPr marL="502920" lvl="1" indent="0">
              <a:spcBef>
                <a:spcPts val="0"/>
              </a:spcBef>
              <a:spcAft>
                <a:spcPts val="0"/>
              </a:spcAft>
              <a:buNone/>
            </a:pPr>
            <a:endParaRPr lang="da-DK" dirty="0">
              <a:solidFill>
                <a:srgbClr val="000000"/>
              </a:solidFill>
              <a:latin typeface="Calibri" panose="020F0502020204030204" pitchFamily="34" charset="0"/>
              <a:cs typeface="Calibri" panose="020F0502020204030204" pitchFamily="34" charset="0"/>
            </a:endParaRPr>
          </a:p>
          <a:p>
            <a:pPr>
              <a:spcBef>
                <a:spcPts val="0"/>
              </a:spcBef>
            </a:pPr>
            <a:r>
              <a:rPr lang="da-DK" sz="2000" dirty="0">
                <a:solidFill>
                  <a:srgbClr val="5B9993"/>
                </a:solidFill>
                <a:latin typeface="Calibri" panose="020F0502020204030204" pitchFamily="34" charset="0"/>
                <a:cs typeface="Calibri" panose="020F0502020204030204" pitchFamily="34" charset="0"/>
              </a:rPr>
              <a:t>Midtklyngen:</a:t>
            </a:r>
            <a:r>
              <a:rPr lang="da-DK" sz="2000" dirty="0">
                <a:solidFill>
                  <a:schemeClr val="tx1"/>
                </a:solidFill>
                <a:latin typeface="Calibri" panose="020F0502020204030204" pitchFamily="34" charset="0"/>
                <a:cs typeface="Calibri" panose="020F0502020204030204" pitchFamily="34" charset="0"/>
              </a:rPr>
              <a:t> </a:t>
            </a:r>
            <a:r>
              <a:rPr lang="da-DK" altLang="da-DK" sz="1800" dirty="0">
                <a:solidFill>
                  <a:schemeClr val="tx1"/>
                </a:solidFill>
                <a:latin typeface="Calibri" panose="020F0502020204030204" pitchFamily="34" charset="0"/>
                <a:ea typeface="Calibri" panose="020F0502020204030204" pitchFamily="34" charset="0"/>
                <a:cs typeface="Calibri" panose="020F0502020204030204" pitchFamily="34" charset="0"/>
              </a:rPr>
              <a:t>arbejder med implementering af en tværsektoriel samarbejdsmodel inspireret af FACT teams på tværs af den enkelte kommune og regionen</a:t>
            </a:r>
          </a:p>
          <a:p>
            <a:pPr lvl="1">
              <a:spcBef>
                <a:spcPts val="0"/>
              </a:spcBef>
              <a:spcAft>
                <a:spcPts val="0"/>
              </a:spcAft>
            </a:pPr>
            <a:r>
              <a:rPr lang="da-DK" altLang="da-DK" sz="1800" dirty="0">
                <a:latin typeface="Calibri" panose="020F0502020204030204" pitchFamily="34" charset="0"/>
                <a:cs typeface="Calibri" panose="020F0502020204030204" pitchFamily="34" charset="0"/>
              </a:rPr>
              <a:t>Teammedlemmerne har base i deres nuværende teams, og tilknyttes det fælles team med et fast set-up (faste møder)</a:t>
            </a:r>
          </a:p>
          <a:p>
            <a:pPr lvl="1">
              <a:spcBef>
                <a:spcPts val="0"/>
              </a:spcBef>
              <a:spcAft>
                <a:spcPts val="0"/>
              </a:spcAft>
            </a:pPr>
            <a:r>
              <a:rPr lang="da-DK" altLang="da-DK" sz="1800" dirty="0">
                <a:latin typeface="Calibri" panose="020F0502020204030204" pitchFamily="34" charset="0"/>
                <a:cs typeface="Calibri" panose="020F0502020204030204" pitchFamily="34" charset="0"/>
              </a:rPr>
              <a:t>Laver prøvehandlinger ml hver kommune og region på forskellige målgrupper eksempelvis: psykiatri, socialudsathed og misbrug og svær psykiatri uden misbrug</a:t>
            </a:r>
          </a:p>
        </p:txBody>
      </p:sp>
      <p:sp>
        <p:nvSpPr>
          <p:cNvPr id="4" name="Pladsholder til slidenummer 3">
            <a:extLst>
              <a:ext uri="{FF2B5EF4-FFF2-40B4-BE49-F238E27FC236}">
                <a16:creationId xmlns:a16="http://schemas.microsoft.com/office/drawing/2014/main" id="{AF357B13-8B91-49CF-92A0-992D3B57C0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95701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5F6B9D-4F11-43E9-AF85-1FB575A56104}"/>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4E98D359-4CD0-4E21-B09F-CD8915E0CEF6}"/>
              </a:ext>
            </a:extLst>
          </p:cNvPr>
          <p:cNvSpPr>
            <a:spLocks noGrp="1"/>
          </p:cNvSpPr>
          <p:nvPr>
            <p:ph type="title"/>
          </p:nvPr>
        </p:nvSpPr>
        <p:spPr>
          <a:xfrm>
            <a:off x="442913" y="365126"/>
            <a:ext cx="2828925" cy="2106612"/>
          </a:xfrm>
        </p:spPr>
        <p:txBody>
          <a:bodyPr anchor="t">
            <a:normAutofit fontScale="90000"/>
          </a:bodyPr>
          <a:lstStyle/>
          <a:p>
            <a:r>
              <a:rPr lang="da-DK" dirty="0">
                <a:solidFill>
                  <a:schemeClr val="bg1"/>
                </a:solidFill>
              </a:rPr>
              <a:t>Initiativ 9:</a:t>
            </a:r>
            <a:br>
              <a:rPr lang="da-DK" dirty="0">
                <a:solidFill>
                  <a:schemeClr val="bg1"/>
                </a:solidFill>
              </a:rPr>
            </a:br>
            <a:br>
              <a:rPr lang="da-DK" dirty="0">
                <a:solidFill>
                  <a:schemeClr val="bg1"/>
                </a:solidFill>
              </a:rPr>
            </a:br>
            <a:r>
              <a:rPr lang="da-DK" dirty="0">
                <a:solidFill>
                  <a:schemeClr val="bg1"/>
                </a:solidFill>
              </a:rPr>
              <a:t>Udgående regionale teams (voksenpsykiatri)</a:t>
            </a:r>
            <a:br>
              <a:rPr lang="da-DK" dirty="0"/>
            </a:br>
            <a:endParaRPr lang="da-DK" dirty="0"/>
          </a:p>
        </p:txBody>
      </p:sp>
      <p:sp>
        <p:nvSpPr>
          <p:cNvPr id="4" name="Pladsholder til slidenummer 3">
            <a:extLst>
              <a:ext uri="{FF2B5EF4-FFF2-40B4-BE49-F238E27FC236}">
                <a16:creationId xmlns:a16="http://schemas.microsoft.com/office/drawing/2014/main" id="{71A401D2-E16A-4C31-B05C-839311CAF2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3" name="Pladsholder til indhold 2">
            <a:extLst>
              <a:ext uri="{FF2B5EF4-FFF2-40B4-BE49-F238E27FC236}">
                <a16:creationId xmlns:a16="http://schemas.microsoft.com/office/drawing/2014/main" id="{54482A73-A82F-4E56-9A37-6C66383BB787}"/>
              </a:ext>
            </a:extLst>
          </p:cNvPr>
          <p:cNvSpPr>
            <a:spLocks noGrp="1"/>
          </p:cNvSpPr>
          <p:nvPr>
            <p:ph idx="1"/>
          </p:nvPr>
        </p:nvSpPr>
        <p:spPr>
          <a:xfrm>
            <a:off x="3649496" y="583157"/>
            <a:ext cx="8069813" cy="6138318"/>
          </a:xfrm>
        </p:spPr>
        <p:txBody>
          <a:bodyPr>
            <a:noAutofit/>
          </a:bodyPr>
          <a:lstStyle/>
          <a:p>
            <a:pPr marL="0" lvl="0" indent="0" eaLnBrk="0" fontAlgn="base" hangingPunct="0">
              <a:lnSpc>
                <a:spcPct val="100000"/>
              </a:lnSpc>
              <a:spcBef>
                <a:spcPct val="0"/>
              </a:spcBef>
              <a:spcAft>
                <a:spcPct val="0"/>
              </a:spcAft>
              <a:buClrTx/>
              <a:buNone/>
            </a:pPr>
            <a:r>
              <a:rPr lang="da-DK" altLang="da-DK" spc="-100" dirty="0">
                <a:solidFill>
                  <a:srgbClr val="5B9993"/>
                </a:solidFill>
                <a:latin typeface="Calibri" panose="020F0502020204030204" pitchFamily="34" charset="0"/>
                <a:cs typeface="Calibri" panose="020F0502020204030204" pitchFamily="34" charset="0"/>
              </a:rPr>
              <a:t>Status</a:t>
            </a:r>
          </a:p>
          <a:p>
            <a:r>
              <a:rPr lang="da-DK" sz="2000" dirty="0">
                <a:solidFill>
                  <a:schemeClr val="tx1"/>
                </a:solidFill>
                <a:latin typeface="Calibri" panose="020F0502020204030204" pitchFamily="34" charset="0"/>
                <a:cs typeface="Calibri" panose="020F0502020204030204" pitchFamily="34" charset="0"/>
              </a:rPr>
              <a:t>Udkast til rammepapir vedr. det tværsektorielle samarbejde om udgående regionale teams (voksenpsykiatri) </a:t>
            </a:r>
          </a:p>
          <a:p>
            <a:r>
              <a:rPr lang="da-DK" sz="2000" dirty="0">
                <a:solidFill>
                  <a:schemeClr val="tx1"/>
                </a:solidFill>
                <a:latin typeface="Calibri" panose="020F0502020204030204" pitchFamily="34" charset="0"/>
                <a:cs typeface="Calibri" panose="020F0502020204030204" pitchFamily="34" charset="0"/>
              </a:rPr>
              <a:t>Fem principper udgør kernen i rammepapiret – skal være med til at sikre gode sammenhængende borgerforløb:</a:t>
            </a:r>
          </a:p>
          <a:p>
            <a:pPr lvl="1"/>
            <a:r>
              <a:rPr lang="da-DK" sz="2000" dirty="0">
                <a:solidFill>
                  <a:schemeClr val="tx1"/>
                </a:solidFill>
                <a:latin typeface="Calibri" panose="020F0502020204030204" pitchFamily="34" charset="0"/>
                <a:cs typeface="Calibri" panose="020F0502020204030204" pitchFamily="34" charset="0"/>
              </a:rPr>
              <a:t>Gensidig samarbejds- og informationspligt</a:t>
            </a:r>
          </a:p>
          <a:p>
            <a:pPr lvl="1"/>
            <a:r>
              <a:rPr lang="da-DK" sz="2000" dirty="0">
                <a:solidFill>
                  <a:schemeClr val="tx1"/>
                </a:solidFill>
                <a:latin typeface="Calibri" panose="020F0502020204030204" pitchFamily="34" charset="0"/>
                <a:cs typeface="Calibri" panose="020F0502020204030204" pitchFamily="34" charset="0"/>
              </a:rPr>
              <a:t>Kort reaktionstid</a:t>
            </a:r>
          </a:p>
          <a:p>
            <a:pPr lvl="1"/>
            <a:r>
              <a:rPr lang="da-DK" sz="2000" dirty="0">
                <a:solidFill>
                  <a:schemeClr val="tx1"/>
                </a:solidFill>
                <a:latin typeface="Calibri" panose="020F0502020204030204" pitchFamily="34" charset="0"/>
                <a:cs typeface="Calibri" panose="020F0502020204030204" pitchFamily="34" charset="0"/>
              </a:rPr>
              <a:t>Tilgængelighed</a:t>
            </a:r>
          </a:p>
          <a:p>
            <a:pPr lvl="1"/>
            <a:r>
              <a:rPr lang="da-DK" sz="2000" dirty="0" err="1">
                <a:solidFill>
                  <a:schemeClr val="tx1"/>
                </a:solidFill>
                <a:latin typeface="Calibri" panose="020F0502020204030204" pitchFamily="34" charset="0"/>
                <a:cs typeface="Calibri" panose="020F0502020204030204" pitchFamily="34" charset="0"/>
              </a:rPr>
              <a:t>Relationsdannelse</a:t>
            </a:r>
            <a:endParaRPr lang="da-DK" sz="2000" dirty="0">
              <a:solidFill>
                <a:schemeClr val="tx1"/>
              </a:solidFill>
              <a:latin typeface="Calibri" panose="020F0502020204030204" pitchFamily="34" charset="0"/>
              <a:cs typeface="Calibri" panose="020F0502020204030204" pitchFamily="34" charset="0"/>
            </a:endParaRPr>
          </a:p>
          <a:p>
            <a:pPr lvl="1"/>
            <a:r>
              <a:rPr lang="da-DK" sz="2000" dirty="0">
                <a:solidFill>
                  <a:schemeClr val="tx1"/>
                </a:solidFill>
                <a:latin typeface="Calibri" panose="020F0502020204030204" pitchFamily="34" charset="0"/>
                <a:cs typeface="Calibri" panose="020F0502020204030204" pitchFamily="34" charset="0"/>
              </a:rPr>
              <a:t>Rådgivning og sparring</a:t>
            </a:r>
            <a:endParaRPr lang="da-DK" altLang="da-DK" sz="2000" spc="-100" dirty="0">
              <a:solidFill>
                <a:schemeClr val="tx1"/>
              </a:solidFill>
              <a:latin typeface="Calibri" panose="020F0502020204030204" pitchFamily="34" charset="0"/>
              <a:cs typeface="Calibri" panose="020F0502020204030204" pitchFamily="34" charset="0"/>
            </a:endParaRPr>
          </a:p>
          <a:p>
            <a:r>
              <a:rPr lang="da-DK" sz="2000" dirty="0">
                <a:solidFill>
                  <a:schemeClr val="tx1"/>
                </a:solidFill>
                <a:latin typeface="Calibri" panose="020F0502020204030204" pitchFamily="34" charset="0"/>
                <a:cs typeface="Calibri" panose="020F0502020204030204" pitchFamily="34" charset="0"/>
              </a:rPr>
              <a:t>Rammepapiret udmøntes i klyngesamarbejdet – 2020 </a:t>
            </a:r>
            <a:r>
              <a:rPr lang="da-DK" sz="2000" dirty="0" err="1">
                <a:solidFill>
                  <a:schemeClr val="tx1"/>
                </a:solidFill>
                <a:latin typeface="Calibri" panose="020F0502020204030204" pitchFamily="34" charset="0"/>
                <a:cs typeface="Calibri" panose="020F0502020204030204" pitchFamily="34" charset="0"/>
              </a:rPr>
              <a:t>testår</a:t>
            </a:r>
            <a:r>
              <a:rPr lang="da-DK" sz="2000" dirty="0">
                <a:solidFill>
                  <a:schemeClr val="tx1"/>
                </a:solidFill>
                <a:latin typeface="Calibri" panose="020F0502020204030204" pitchFamily="34" charset="0"/>
                <a:cs typeface="Calibri" panose="020F0502020204030204" pitchFamily="34" charset="0"/>
              </a:rPr>
              <a:t> og evaluering</a:t>
            </a:r>
          </a:p>
          <a:p>
            <a:pPr marL="0" indent="0">
              <a:buNone/>
            </a:pPr>
            <a:endParaRPr lang="da-DK" altLang="da-DK" sz="2000" spc="-100" dirty="0">
              <a:solidFill>
                <a:srgbClr val="5B9993"/>
              </a:solidFill>
              <a:latin typeface="Calibri" panose="020F0502020204030204" pitchFamily="34" charset="0"/>
              <a:cs typeface="Calibri" panose="020F0502020204030204" pitchFamily="34" charset="0"/>
            </a:endParaRPr>
          </a:p>
          <a:p>
            <a:pPr marL="0" indent="0">
              <a:buNone/>
            </a:pPr>
            <a:r>
              <a:rPr lang="da-DK" altLang="da-DK" spc="-100" dirty="0">
                <a:solidFill>
                  <a:srgbClr val="5B9993"/>
                </a:solidFill>
                <a:latin typeface="Calibri" panose="020F0502020204030204" pitchFamily="34" charset="0"/>
                <a:cs typeface="Calibri" panose="020F0502020204030204" pitchFamily="34" charset="0"/>
              </a:rPr>
              <a:t>Hvem arbejder med initiativet?</a:t>
            </a:r>
            <a:endParaRPr lang="da-DK" dirty="0">
              <a:solidFill>
                <a:schemeClr val="tx1"/>
              </a:solidFill>
              <a:latin typeface="Calibri" panose="020F0502020204030204" pitchFamily="34" charset="0"/>
              <a:cs typeface="Calibri" panose="020F0502020204030204" pitchFamily="34" charset="0"/>
            </a:endParaRPr>
          </a:p>
          <a:p>
            <a:r>
              <a:rPr lang="da-DK" sz="2000" dirty="0">
                <a:solidFill>
                  <a:schemeClr val="tx1"/>
                </a:solidFill>
                <a:latin typeface="Calibri" panose="020F0502020204030204" pitchFamily="34" charset="0"/>
                <a:cs typeface="Calibri" panose="020F0502020204030204" pitchFamily="34" charset="0"/>
              </a:rPr>
              <a:t>Samarbejdsaftale på vej – 2020 skal være et </a:t>
            </a:r>
            <a:r>
              <a:rPr lang="da-DK" sz="2000" dirty="0" err="1">
                <a:solidFill>
                  <a:schemeClr val="tx1"/>
                </a:solidFill>
                <a:latin typeface="Calibri" panose="020F0502020204030204" pitchFamily="34" charset="0"/>
                <a:cs typeface="Calibri" panose="020F0502020204030204" pitchFamily="34" charset="0"/>
              </a:rPr>
              <a:t>udmøntningsår</a:t>
            </a:r>
            <a:r>
              <a:rPr lang="da-DK" sz="2000" dirty="0">
                <a:solidFill>
                  <a:schemeClr val="tx1"/>
                </a:solidFill>
                <a:latin typeface="Calibri" panose="020F0502020204030204" pitchFamily="34" charset="0"/>
                <a:cs typeface="Calibri" panose="020F0502020204030204" pitchFamily="34" charset="0"/>
              </a:rPr>
              <a:t>.</a:t>
            </a:r>
            <a:endParaRPr lang="da-DK" sz="2000"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6950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6B39FD3-E5CD-4DFF-83E1-5441246DEA60}"/>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2B5AD57E-B294-4557-A1A5-EEC04E77FAC2}"/>
              </a:ext>
            </a:extLst>
          </p:cNvPr>
          <p:cNvSpPr>
            <a:spLocks noGrp="1"/>
          </p:cNvSpPr>
          <p:nvPr>
            <p:ph type="title"/>
          </p:nvPr>
        </p:nvSpPr>
        <p:spPr>
          <a:xfrm>
            <a:off x="252919" y="1123837"/>
            <a:ext cx="3200496" cy="4601183"/>
          </a:xfrm>
        </p:spPr>
        <p:txBody>
          <a:bodyPr/>
          <a:lstStyle/>
          <a:p>
            <a:r>
              <a:rPr lang="da-DK" dirty="0">
                <a:solidFill>
                  <a:schemeClr val="bg1"/>
                </a:solidFill>
              </a:rPr>
              <a:t>Tværgående initiativer:</a:t>
            </a:r>
            <a:br>
              <a:rPr lang="da-DK" dirty="0">
                <a:solidFill>
                  <a:schemeClr val="bg1"/>
                </a:solidFill>
              </a:rPr>
            </a:br>
            <a:br>
              <a:rPr lang="da-DK" dirty="0">
                <a:solidFill>
                  <a:schemeClr val="bg1"/>
                </a:solidFill>
              </a:rPr>
            </a:br>
            <a:r>
              <a:rPr lang="da-DK" dirty="0">
                <a:solidFill>
                  <a:schemeClr val="bg1"/>
                </a:solidFill>
              </a:rPr>
              <a:t>IT og kommunikation på tværs</a:t>
            </a:r>
            <a:br>
              <a:rPr lang="da-DK" dirty="0"/>
            </a:br>
            <a:endParaRPr lang="da-DK" dirty="0"/>
          </a:p>
        </p:txBody>
      </p:sp>
      <p:sp>
        <p:nvSpPr>
          <p:cNvPr id="3" name="Pladsholder til indhold 2">
            <a:extLst>
              <a:ext uri="{FF2B5EF4-FFF2-40B4-BE49-F238E27FC236}">
                <a16:creationId xmlns:a16="http://schemas.microsoft.com/office/drawing/2014/main" id="{78F32369-08CE-4B05-9819-97212E85C4A0}"/>
              </a:ext>
            </a:extLst>
          </p:cNvPr>
          <p:cNvSpPr>
            <a:spLocks noGrp="1"/>
          </p:cNvSpPr>
          <p:nvPr>
            <p:ph idx="1"/>
          </p:nvPr>
        </p:nvSpPr>
        <p:spPr>
          <a:xfrm>
            <a:off x="3824880" y="464493"/>
            <a:ext cx="7315200" cy="6113859"/>
          </a:xfrm>
        </p:spPr>
        <p:txBody>
          <a:bodyPr>
            <a:normAutofit fontScale="92500" lnSpcReduction="10000"/>
          </a:bodyPr>
          <a:lstStyle/>
          <a:p>
            <a:pPr marL="0" lvl="0" indent="0" eaLnBrk="0" fontAlgn="base" hangingPunct="0">
              <a:lnSpc>
                <a:spcPct val="100000"/>
              </a:lnSpc>
              <a:spcBef>
                <a:spcPts val="600"/>
              </a:spcBef>
              <a:spcAft>
                <a:spcPct val="0"/>
              </a:spcAft>
              <a:buClrTx/>
              <a:buNone/>
            </a:pPr>
            <a:r>
              <a:rPr lang="da-DK" altLang="da-DK" sz="3000" spc="-100" dirty="0">
                <a:solidFill>
                  <a:srgbClr val="5B9993"/>
                </a:solidFill>
                <a:latin typeface="Calibri" panose="020F0502020204030204" pitchFamily="34" charset="0"/>
                <a:cs typeface="Calibri" panose="020F0502020204030204" pitchFamily="34" charset="0"/>
              </a:rPr>
              <a:t>Status</a:t>
            </a:r>
          </a:p>
          <a:p>
            <a:pPr algn="just">
              <a:spcBef>
                <a:spcPts val="600"/>
              </a:spcBef>
            </a:pPr>
            <a:r>
              <a:rPr lang="da-DK" sz="2200" dirty="0">
                <a:solidFill>
                  <a:schemeClr val="tx1"/>
                </a:solidFill>
                <a:latin typeface="Calibri" panose="020F0502020204030204" pitchFamily="34" charset="0"/>
                <a:cs typeface="Calibri" panose="020F0502020204030204" pitchFamily="34" charset="0"/>
              </a:rPr>
              <a:t>Igangsat et arbejde med at udvikle løsninger, der har til formål at sikre tværsektoriel elektronisk kommunikation i psykiatrien ved brug af </a:t>
            </a:r>
            <a:r>
              <a:rPr lang="da-DK" sz="2200" dirty="0" err="1">
                <a:solidFill>
                  <a:schemeClr val="tx1"/>
                </a:solidFill>
                <a:latin typeface="Calibri" panose="020F0502020204030204" pitchFamily="34" charset="0"/>
                <a:cs typeface="Calibri" panose="020F0502020204030204" pitchFamily="34" charset="0"/>
              </a:rPr>
              <a:t>MedCom</a:t>
            </a:r>
            <a:r>
              <a:rPr lang="da-DK" sz="2200" dirty="0">
                <a:solidFill>
                  <a:schemeClr val="tx1"/>
                </a:solidFill>
                <a:latin typeface="Calibri" panose="020F0502020204030204" pitchFamily="34" charset="0"/>
                <a:cs typeface="Calibri" panose="020F0502020204030204" pitchFamily="34" charset="0"/>
              </a:rPr>
              <a:t> standarder</a:t>
            </a:r>
          </a:p>
          <a:p>
            <a:pPr algn="just">
              <a:spcBef>
                <a:spcPts val="600"/>
              </a:spcBef>
            </a:pPr>
            <a:r>
              <a:rPr lang="da-DK" sz="2200" dirty="0">
                <a:solidFill>
                  <a:schemeClr val="tx1"/>
                </a:solidFill>
                <a:latin typeface="Calibri" panose="020F0502020204030204" pitchFamily="34" charset="0"/>
                <a:cs typeface="Calibri" panose="020F0502020204030204" pitchFamily="34" charset="0"/>
              </a:rPr>
              <a:t>Der forventes udarbejdet en samarbejdsaftale (baseret på eksisterende erfaringer)</a:t>
            </a:r>
          </a:p>
          <a:p>
            <a:r>
              <a:rPr lang="da-DK" sz="2200" dirty="0">
                <a:solidFill>
                  <a:schemeClr val="tx1"/>
                </a:solidFill>
                <a:latin typeface="Calibri" panose="020F0502020204030204" pitchFamily="34" charset="0"/>
                <a:cs typeface="Calibri" panose="020F0502020204030204" pitchFamily="34" charset="0"/>
              </a:rPr>
              <a:t>Fokus på: </a:t>
            </a:r>
          </a:p>
          <a:p>
            <a:pPr lvl="1"/>
            <a:r>
              <a:rPr lang="da-DK" sz="2200" dirty="0">
                <a:solidFill>
                  <a:srgbClr val="000000"/>
                </a:solidFill>
                <a:latin typeface="Calibri" panose="020F0502020204030204" pitchFamily="34" charset="0"/>
                <a:cs typeface="Calibri" panose="020F0502020204030204" pitchFamily="34" charset="0"/>
              </a:rPr>
              <a:t>Hvad kan vi med de eksisterende løsninger (brug af </a:t>
            </a:r>
            <a:r>
              <a:rPr lang="da-DK" sz="2200" dirty="0" err="1">
                <a:solidFill>
                  <a:srgbClr val="000000"/>
                </a:solidFill>
                <a:latin typeface="Calibri" panose="020F0502020204030204" pitchFamily="34" charset="0"/>
                <a:cs typeface="Calibri" panose="020F0502020204030204" pitchFamily="34" charset="0"/>
              </a:rPr>
              <a:t>MedCom’s</a:t>
            </a:r>
            <a:r>
              <a:rPr lang="da-DK" sz="2200" dirty="0">
                <a:solidFill>
                  <a:srgbClr val="000000"/>
                </a:solidFill>
                <a:latin typeface="Calibri" panose="020F0502020204030204" pitchFamily="34" charset="0"/>
                <a:cs typeface="Calibri" panose="020F0502020204030204" pitchFamily="34" charset="0"/>
              </a:rPr>
              <a:t> korrespondancemeddelelse)</a:t>
            </a:r>
          </a:p>
          <a:p>
            <a:pPr lvl="1"/>
            <a:r>
              <a:rPr lang="da-DK" sz="2200" dirty="0">
                <a:solidFill>
                  <a:srgbClr val="000000"/>
                </a:solidFill>
                <a:latin typeface="Calibri" panose="020F0502020204030204" pitchFamily="34" charset="0"/>
                <a:cs typeface="Calibri" panose="020F0502020204030204" pitchFamily="34" charset="0"/>
              </a:rPr>
              <a:t>Fastlæggelse af fælles standarder som understøtter borgerforløb.</a:t>
            </a:r>
          </a:p>
          <a:p>
            <a:pPr lvl="1"/>
            <a:r>
              <a:rPr lang="da-DK" sz="2200" dirty="0">
                <a:solidFill>
                  <a:srgbClr val="000000"/>
                </a:solidFill>
                <a:latin typeface="Calibri" panose="020F0502020204030204" pitchFamily="34" charset="0"/>
                <a:cs typeface="Calibri" panose="020F0502020204030204" pitchFamily="34" charset="0"/>
              </a:rPr>
              <a:t>Intern organisering </a:t>
            </a:r>
            <a:r>
              <a:rPr lang="da-DK" sz="2000" dirty="0">
                <a:solidFill>
                  <a:srgbClr val="000000"/>
                </a:solidFill>
                <a:latin typeface="Calibri" panose="020F0502020204030204" pitchFamily="34" charset="0"/>
                <a:cs typeface="Calibri" panose="020F0502020204030204" pitchFamily="34" charset="0"/>
              </a:rPr>
              <a:t>og arbejdsgange </a:t>
            </a:r>
          </a:p>
          <a:p>
            <a:pPr marL="457200" lvl="1" indent="0">
              <a:buNone/>
            </a:pPr>
            <a:endParaRPr lang="da-DK" sz="2200" dirty="0">
              <a:solidFill>
                <a:srgbClr val="000000"/>
              </a:solidFill>
              <a:latin typeface="Calibri" panose="020F0502020204030204" pitchFamily="34" charset="0"/>
              <a:cs typeface="Calibri" panose="020F0502020204030204" pitchFamily="34" charset="0"/>
            </a:endParaRPr>
          </a:p>
          <a:p>
            <a:pPr marL="0" indent="0">
              <a:spcBef>
                <a:spcPts val="600"/>
              </a:spcBef>
              <a:buNone/>
            </a:pPr>
            <a:r>
              <a:rPr lang="da-DK" altLang="da-DK" sz="2200" spc="-100" dirty="0">
                <a:solidFill>
                  <a:schemeClr val="tx1"/>
                </a:solidFill>
                <a:latin typeface="Calibri" panose="020F0502020204030204" pitchFamily="34" charset="0"/>
                <a:cs typeface="Calibri" panose="020F0502020204030204" pitchFamily="34" charset="0"/>
              </a:rPr>
              <a:t>Langsigtet fokus:</a:t>
            </a:r>
          </a:p>
          <a:p>
            <a:pPr lvl="1"/>
            <a:r>
              <a:rPr lang="da-DK" altLang="da-DK" sz="2200" dirty="0">
                <a:solidFill>
                  <a:srgbClr val="000000"/>
                </a:solidFill>
                <a:latin typeface="Calibri" panose="020F0502020204030204" pitchFamily="34" charset="0"/>
                <a:cs typeface="Calibri" panose="020F0502020204030204" pitchFamily="34" charset="0"/>
              </a:rPr>
              <a:t>Muligheder som følger af opdaterede </a:t>
            </a:r>
            <a:r>
              <a:rPr lang="da-DK" altLang="da-DK" sz="2200" dirty="0" err="1">
                <a:solidFill>
                  <a:srgbClr val="000000"/>
                </a:solidFill>
                <a:latin typeface="Calibri" panose="020F0502020204030204" pitchFamily="34" charset="0"/>
                <a:cs typeface="Calibri" panose="020F0502020204030204" pitchFamily="34" charset="0"/>
              </a:rPr>
              <a:t>MedCom</a:t>
            </a:r>
            <a:r>
              <a:rPr lang="da-DK" altLang="da-DK" sz="2200" dirty="0">
                <a:solidFill>
                  <a:srgbClr val="000000"/>
                </a:solidFill>
                <a:latin typeface="Calibri" panose="020F0502020204030204" pitchFamily="34" charset="0"/>
                <a:cs typeface="Calibri" panose="020F0502020204030204" pitchFamily="34" charset="0"/>
              </a:rPr>
              <a:t> standarder</a:t>
            </a:r>
          </a:p>
          <a:p>
            <a:pPr lvl="1"/>
            <a:r>
              <a:rPr lang="da-DK" altLang="da-DK" sz="2200" dirty="0">
                <a:solidFill>
                  <a:srgbClr val="000000"/>
                </a:solidFill>
                <a:latin typeface="Calibri" panose="020F0502020204030204" pitchFamily="34" charset="0"/>
                <a:cs typeface="Calibri" panose="020F0502020204030204" pitchFamily="34" charset="0"/>
              </a:rPr>
              <a:t>Udvikling af digital forløbsplan</a:t>
            </a:r>
          </a:p>
          <a:p>
            <a:pPr marL="0" indent="0">
              <a:spcBef>
                <a:spcPts val="600"/>
              </a:spcBef>
              <a:buNone/>
            </a:pPr>
            <a:endParaRPr lang="da-DK" altLang="da-DK" spc="-100" dirty="0">
              <a:solidFill>
                <a:srgbClr val="5B9993"/>
              </a:solidFill>
              <a:latin typeface="Calibri" panose="020F0502020204030204" pitchFamily="34" charset="0"/>
              <a:cs typeface="Calibri" panose="020F0502020204030204" pitchFamily="34" charset="0"/>
            </a:endParaRPr>
          </a:p>
          <a:p>
            <a:pPr marL="0" indent="0">
              <a:spcBef>
                <a:spcPts val="600"/>
              </a:spcBef>
              <a:buNone/>
            </a:pPr>
            <a:r>
              <a:rPr lang="da-DK" altLang="da-DK" sz="3000" spc="-100" dirty="0">
                <a:solidFill>
                  <a:srgbClr val="5B9993"/>
                </a:solidFill>
                <a:latin typeface="Calibri" panose="020F0502020204030204" pitchFamily="34" charset="0"/>
                <a:cs typeface="Calibri" panose="020F0502020204030204" pitchFamily="34" charset="0"/>
              </a:rPr>
              <a:t>Hvem arbejder med initiativet</a:t>
            </a:r>
          </a:p>
          <a:p>
            <a:pPr>
              <a:spcBef>
                <a:spcPts val="600"/>
              </a:spcBef>
            </a:pPr>
            <a:r>
              <a:rPr lang="da-DK" sz="2200" dirty="0">
                <a:solidFill>
                  <a:schemeClr val="tx1"/>
                </a:solidFill>
                <a:latin typeface="Calibri" panose="020F0502020204030204" pitchFamily="34" charset="0"/>
                <a:cs typeface="Calibri" panose="020F0502020204030204" pitchFamily="34" charset="0"/>
              </a:rPr>
              <a:t>Arbejdsgruppen har afrapporteret og løsningerne skal udmøntes. </a:t>
            </a:r>
            <a:endParaRPr lang="da-DK" sz="2200" dirty="0">
              <a:latin typeface="Calibri" panose="020F0502020204030204" pitchFamily="34" charset="0"/>
              <a:cs typeface="Calibri" panose="020F0502020204030204" pitchFamily="34" charset="0"/>
            </a:endParaRPr>
          </a:p>
          <a:p>
            <a:endParaRPr lang="da-DK" sz="2400" dirty="0">
              <a:latin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5D8251AD-5D81-4C8A-8ABF-A6CA2E0FA2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76581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5F9A3A3-2094-4B3B-833D-4966A8D84772}"/>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2B5AD57E-B294-4557-A1A5-EEC04E77FAC2}"/>
              </a:ext>
            </a:extLst>
          </p:cNvPr>
          <p:cNvSpPr>
            <a:spLocks noGrp="1"/>
          </p:cNvSpPr>
          <p:nvPr>
            <p:ph type="title"/>
          </p:nvPr>
        </p:nvSpPr>
        <p:spPr>
          <a:xfrm>
            <a:off x="214313" y="365126"/>
            <a:ext cx="3128961" cy="5521324"/>
          </a:xfrm>
        </p:spPr>
        <p:txBody>
          <a:bodyPr>
            <a:normAutofit/>
          </a:bodyPr>
          <a:lstStyle/>
          <a:p>
            <a:r>
              <a:rPr lang="da-DK" dirty="0">
                <a:solidFill>
                  <a:schemeClr val="bg1"/>
                </a:solidFill>
              </a:rPr>
              <a:t>Tværgående initiativer:</a:t>
            </a:r>
            <a:br>
              <a:rPr lang="da-DK" dirty="0">
                <a:solidFill>
                  <a:schemeClr val="bg1"/>
                </a:solidFill>
              </a:rPr>
            </a:br>
            <a:br>
              <a:rPr lang="da-DK" dirty="0">
                <a:solidFill>
                  <a:schemeClr val="bg1"/>
                </a:solidFill>
              </a:rPr>
            </a:br>
            <a:r>
              <a:rPr lang="da-DK" dirty="0">
                <a:solidFill>
                  <a:schemeClr val="bg1"/>
                </a:solidFill>
              </a:rPr>
              <a:t>Arbejdsgruppe om selvskade</a:t>
            </a:r>
          </a:p>
        </p:txBody>
      </p:sp>
      <p:sp>
        <p:nvSpPr>
          <p:cNvPr id="3" name="Pladsholder til indhold 2">
            <a:extLst>
              <a:ext uri="{FF2B5EF4-FFF2-40B4-BE49-F238E27FC236}">
                <a16:creationId xmlns:a16="http://schemas.microsoft.com/office/drawing/2014/main" id="{78F32369-08CE-4B05-9819-97212E85C4A0}"/>
              </a:ext>
            </a:extLst>
          </p:cNvPr>
          <p:cNvSpPr>
            <a:spLocks noGrp="1"/>
          </p:cNvSpPr>
          <p:nvPr>
            <p:ph idx="1"/>
          </p:nvPr>
        </p:nvSpPr>
        <p:spPr>
          <a:xfrm>
            <a:off x="3494955" y="0"/>
            <a:ext cx="8444125" cy="6858000"/>
          </a:xfrm>
        </p:spPr>
        <p:txBody>
          <a:bodyPr>
            <a:normAutofit/>
          </a:bodyPr>
          <a:lstStyle/>
          <a:p>
            <a:pPr marL="0" indent="0" algn="just">
              <a:lnSpc>
                <a:spcPct val="100000"/>
              </a:lnSpc>
              <a:spcBef>
                <a:spcPts val="600"/>
              </a:spcBef>
              <a:buNone/>
            </a:pPr>
            <a:r>
              <a:rPr lang="da-DK" altLang="da-DK" sz="2400" spc="-100" dirty="0">
                <a:solidFill>
                  <a:srgbClr val="5B9993"/>
                </a:solidFill>
                <a:latin typeface="Calibri" panose="020F0502020204030204" pitchFamily="34" charset="0"/>
                <a:cs typeface="Calibri" panose="020F0502020204030204" pitchFamily="34" charset="0"/>
              </a:rPr>
              <a:t>Status</a:t>
            </a:r>
          </a:p>
          <a:p>
            <a:pPr>
              <a:lnSpc>
                <a:spcPct val="120000"/>
              </a:lnSpc>
              <a:spcBef>
                <a:spcPts val="600"/>
              </a:spcBef>
            </a:pPr>
            <a:r>
              <a:rPr lang="da-DK" sz="2200" dirty="0">
                <a:solidFill>
                  <a:schemeClr val="tx1"/>
                </a:solidFill>
                <a:latin typeface="Calibri" panose="020F0502020204030204" pitchFamily="34" charset="0"/>
                <a:cs typeface="Calibri" panose="020F0502020204030204" pitchFamily="34" charset="0"/>
              </a:rPr>
              <a:t>Selvskade er et udbredt og stigende problem</a:t>
            </a:r>
          </a:p>
          <a:p>
            <a:pPr>
              <a:lnSpc>
                <a:spcPct val="120000"/>
              </a:lnSpc>
              <a:spcBef>
                <a:spcPts val="600"/>
              </a:spcBef>
            </a:pPr>
            <a:r>
              <a:rPr lang="da-DK" sz="2200" dirty="0">
                <a:solidFill>
                  <a:schemeClr val="tx1"/>
                </a:solidFill>
                <a:latin typeface="Calibri" panose="020F0502020204030204" pitchFamily="34" charset="0"/>
                <a:cs typeface="Calibri" panose="020F0502020204030204" pitchFamily="34" charset="0"/>
              </a:rPr>
              <a:t>Har store konsekvenser både for den der selvskader, for de pårørende, for det frontpersonale, som er i kontakt med den selvskadende, og for samfundet som helhed</a:t>
            </a:r>
          </a:p>
          <a:p>
            <a:pPr>
              <a:lnSpc>
                <a:spcPct val="120000"/>
              </a:lnSpc>
              <a:spcBef>
                <a:spcPts val="600"/>
              </a:spcBef>
            </a:pPr>
            <a:r>
              <a:rPr lang="da-DK" sz="2200" dirty="0">
                <a:solidFill>
                  <a:schemeClr val="tx1"/>
                </a:solidFill>
                <a:latin typeface="Calibri" panose="020F0502020204030204" pitchFamily="34" charset="0"/>
                <a:cs typeface="Calibri" panose="020F0502020204030204" pitchFamily="34" charset="0"/>
              </a:rPr>
              <a:t>Selvskadende adfærd er:</a:t>
            </a:r>
          </a:p>
          <a:p>
            <a:pPr lvl="1">
              <a:lnSpc>
                <a:spcPct val="120000"/>
              </a:lnSpc>
            </a:pPr>
            <a:r>
              <a:rPr lang="da-DK" sz="2200" dirty="0">
                <a:solidFill>
                  <a:schemeClr val="tx1"/>
                </a:solidFill>
                <a:latin typeface="Calibri" panose="020F0502020204030204" pitchFamily="34" charset="0"/>
                <a:cs typeface="Calibri" panose="020F0502020204030204" pitchFamily="34" charset="0"/>
              </a:rPr>
              <a:t>et symptom på mistrivsel</a:t>
            </a:r>
          </a:p>
          <a:p>
            <a:pPr lvl="1">
              <a:lnSpc>
                <a:spcPct val="120000"/>
              </a:lnSpc>
            </a:pPr>
            <a:r>
              <a:rPr lang="da-DK" sz="2200" dirty="0">
                <a:solidFill>
                  <a:schemeClr val="tx1"/>
                </a:solidFill>
                <a:latin typeface="Calibri" panose="020F0502020204030204" pitchFamily="34" charset="0"/>
                <a:cs typeface="Calibri" panose="020F0502020204030204" pitchFamily="34" charset="0"/>
              </a:rPr>
              <a:t>en konkret og ”nødvendig” strategi til at mestre det som er svært</a:t>
            </a:r>
          </a:p>
          <a:p>
            <a:pPr lvl="1">
              <a:lnSpc>
                <a:spcPct val="120000"/>
              </a:lnSpc>
            </a:pPr>
            <a:r>
              <a:rPr lang="da-DK" sz="2200" dirty="0">
                <a:solidFill>
                  <a:schemeClr val="tx1"/>
                </a:solidFill>
                <a:latin typeface="Calibri" panose="020F0502020204030204" pitchFamily="34" charset="0"/>
                <a:cs typeface="Calibri" panose="020F0502020204030204" pitchFamily="34" charset="0"/>
              </a:rPr>
              <a:t>et folkesundheds- og samfundsproblem!</a:t>
            </a:r>
          </a:p>
          <a:p>
            <a:r>
              <a:rPr lang="da-DK" sz="2200" dirty="0">
                <a:solidFill>
                  <a:schemeClr val="tx1"/>
                </a:solidFill>
                <a:latin typeface="Calibri" panose="020F0502020204030204" pitchFamily="34" charset="0"/>
                <a:cs typeface="Calibri" panose="020F0502020204030204" pitchFamily="34" charset="0"/>
              </a:rPr>
              <a:t>Handling: vi skal stoppe fødekæden!</a:t>
            </a:r>
          </a:p>
          <a:p>
            <a:r>
              <a:rPr lang="da-DK" sz="2200" dirty="0">
                <a:solidFill>
                  <a:schemeClr val="tx1"/>
                </a:solidFill>
                <a:latin typeface="Calibri" panose="020F0502020204030204" pitchFamily="34" charset="0"/>
                <a:cs typeface="Calibri" panose="020F0502020204030204" pitchFamily="34" charset="0"/>
              </a:rPr>
              <a:t>Det kræver en mere </a:t>
            </a:r>
            <a:r>
              <a:rPr lang="da-DK" sz="2200" b="1" dirty="0">
                <a:solidFill>
                  <a:schemeClr val="tx1"/>
                </a:solidFill>
                <a:latin typeface="Calibri" panose="020F0502020204030204" pitchFamily="34" charset="0"/>
                <a:cs typeface="Calibri" panose="020F0502020204030204" pitchFamily="34" charset="0"/>
              </a:rPr>
              <a:t>systematisk</a:t>
            </a:r>
            <a:r>
              <a:rPr lang="da-DK" sz="2200" dirty="0">
                <a:solidFill>
                  <a:schemeClr val="tx1"/>
                </a:solidFill>
                <a:latin typeface="Calibri" panose="020F0502020204030204" pitchFamily="34" charset="0"/>
                <a:cs typeface="Calibri" panose="020F0502020204030204" pitchFamily="34" charset="0"/>
              </a:rPr>
              <a:t> og </a:t>
            </a:r>
            <a:r>
              <a:rPr lang="da-DK" sz="2200" b="1" dirty="0">
                <a:solidFill>
                  <a:schemeClr val="tx1"/>
                </a:solidFill>
                <a:latin typeface="Calibri" panose="020F0502020204030204" pitchFamily="34" charset="0"/>
                <a:cs typeface="Calibri" panose="020F0502020204030204" pitchFamily="34" charset="0"/>
              </a:rPr>
              <a:t>bredere indsats</a:t>
            </a:r>
            <a:r>
              <a:rPr lang="da-DK" sz="2200" dirty="0">
                <a:solidFill>
                  <a:schemeClr val="tx1"/>
                </a:solidFill>
                <a:latin typeface="Calibri" panose="020F0502020204030204" pitchFamily="34" charset="0"/>
                <a:cs typeface="Calibri" panose="020F0502020204030204" pitchFamily="34" charset="0"/>
              </a:rPr>
              <a:t> – både kommunalt, regionalt og tværsektorielt med praktiserende læger og civilsamfund</a:t>
            </a:r>
          </a:p>
        </p:txBody>
      </p:sp>
      <p:sp>
        <p:nvSpPr>
          <p:cNvPr id="4" name="Pladsholder til slidenummer 3">
            <a:extLst>
              <a:ext uri="{FF2B5EF4-FFF2-40B4-BE49-F238E27FC236}">
                <a16:creationId xmlns:a16="http://schemas.microsoft.com/office/drawing/2014/main" id="{5D8251AD-5D81-4C8A-8ABF-A6CA2E0FA2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81611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5F9A3A3-2094-4B3B-833D-4966A8D84772}"/>
              </a:ext>
            </a:extLst>
          </p:cNvPr>
          <p:cNvSpPr/>
          <p:nvPr/>
        </p:nvSpPr>
        <p:spPr>
          <a:xfrm rot="16200000">
            <a:off x="-1723110" y="1681475"/>
            <a:ext cx="6857999" cy="3495049"/>
          </a:xfrm>
          <a:prstGeom prst="rect">
            <a:avLst/>
          </a:prstGeom>
          <a:solidFill>
            <a:srgbClr val="5B99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el 1">
            <a:extLst>
              <a:ext uri="{FF2B5EF4-FFF2-40B4-BE49-F238E27FC236}">
                <a16:creationId xmlns:a16="http://schemas.microsoft.com/office/drawing/2014/main" id="{2B5AD57E-B294-4557-A1A5-EEC04E77FAC2}"/>
              </a:ext>
            </a:extLst>
          </p:cNvPr>
          <p:cNvSpPr>
            <a:spLocks noGrp="1"/>
          </p:cNvSpPr>
          <p:nvPr>
            <p:ph type="title"/>
          </p:nvPr>
        </p:nvSpPr>
        <p:spPr>
          <a:xfrm>
            <a:off x="-1" y="365126"/>
            <a:ext cx="3453415" cy="6207124"/>
          </a:xfrm>
        </p:spPr>
        <p:txBody>
          <a:bodyPr>
            <a:normAutofit/>
          </a:bodyPr>
          <a:lstStyle/>
          <a:p>
            <a:r>
              <a:rPr lang="da-DK" dirty="0">
                <a:solidFill>
                  <a:schemeClr val="bg1"/>
                </a:solidFill>
              </a:rPr>
              <a:t>Tværgående initiativer:</a:t>
            </a:r>
            <a:br>
              <a:rPr lang="da-DK" dirty="0">
                <a:solidFill>
                  <a:schemeClr val="bg1"/>
                </a:solidFill>
              </a:rPr>
            </a:br>
            <a:br>
              <a:rPr lang="da-DK" dirty="0">
                <a:solidFill>
                  <a:schemeClr val="bg1"/>
                </a:solidFill>
              </a:rPr>
            </a:br>
            <a:r>
              <a:rPr lang="da-DK" dirty="0">
                <a:solidFill>
                  <a:schemeClr val="bg1"/>
                </a:solidFill>
              </a:rPr>
              <a:t>Arbejdsgruppe om selvskade - fortsat</a:t>
            </a:r>
          </a:p>
        </p:txBody>
      </p:sp>
      <p:sp>
        <p:nvSpPr>
          <p:cNvPr id="3" name="Pladsholder til indhold 2">
            <a:extLst>
              <a:ext uri="{FF2B5EF4-FFF2-40B4-BE49-F238E27FC236}">
                <a16:creationId xmlns:a16="http://schemas.microsoft.com/office/drawing/2014/main" id="{78F32369-08CE-4B05-9819-97212E85C4A0}"/>
              </a:ext>
            </a:extLst>
          </p:cNvPr>
          <p:cNvSpPr>
            <a:spLocks noGrp="1"/>
          </p:cNvSpPr>
          <p:nvPr>
            <p:ph idx="1"/>
          </p:nvPr>
        </p:nvSpPr>
        <p:spPr>
          <a:xfrm>
            <a:off x="3747970" y="136525"/>
            <a:ext cx="7759811" cy="6721475"/>
          </a:xfrm>
        </p:spPr>
        <p:txBody>
          <a:bodyPr>
            <a:normAutofit fontScale="70000" lnSpcReduction="20000"/>
          </a:bodyPr>
          <a:lstStyle/>
          <a:p>
            <a:pPr marL="0" indent="0" algn="just">
              <a:lnSpc>
                <a:spcPct val="100000"/>
              </a:lnSpc>
              <a:spcBef>
                <a:spcPts val="600"/>
              </a:spcBef>
              <a:buNone/>
            </a:pPr>
            <a:r>
              <a:rPr lang="da-DK" altLang="da-DK" sz="2600" spc="-100" dirty="0">
                <a:solidFill>
                  <a:srgbClr val="5B9993"/>
                </a:solidFill>
                <a:latin typeface="Calibri" panose="020F0502020204030204" pitchFamily="34" charset="0"/>
                <a:cs typeface="Calibri" panose="020F0502020204030204" pitchFamily="34" charset="0"/>
              </a:rPr>
              <a:t>Status</a:t>
            </a:r>
          </a:p>
          <a:p>
            <a:pPr>
              <a:lnSpc>
                <a:spcPct val="120000"/>
              </a:lnSpc>
              <a:spcBef>
                <a:spcPts val="600"/>
              </a:spcBef>
            </a:pPr>
            <a:r>
              <a:rPr lang="da-DK" sz="2400" dirty="0">
                <a:solidFill>
                  <a:schemeClr val="tx1"/>
                </a:solidFill>
                <a:latin typeface="Calibri" panose="020F0502020204030204" pitchFamily="34" charset="0"/>
                <a:cs typeface="Calibri" panose="020F0502020204030204" pitchFamily="34" charset="0"/>
              </a:rPr>
              <a:t>En tværsektoriel arbejdsgruppe nedsat til at se på forebyggelse og behandling af selvskadende adfærd. </a:t>
            </a:r>
          </a:p>
          <a:p>
            <a:pPr>
              <a:lnSpc>
                <a:spcPct val="120000"/>
              </a:lnSpc>
              <a:spcBef>
                <a:spcPts val="600"/>
              </a:spcBef>
            </a:pPr>
            <a:r>
              <a:rPr lang="da-DK" sz="2400" dirty="0">
                <a:solidFill>
                  <a:schemeClr val="tx1"/>
                </a:solidFill>
                <a:latin typeface="Calibri" panose="020F0502020204030204" pitchFamily="34" charset="0"/>
                <a:cs typeface="Calibri" panose="020F0502020204030204" pitchFamily="34" charset="0"/>
              </a:rPr>
              <a:t>Gruppens løsningsforslag indebærer en bredere og mere sammenhængende pallette af tilbud.</a:t>
            </a:r>
          </a:p>
          <a:p>
            <a:pPr>
              <a:lnSpc>
                <a:spcPct val="120000"/>
              </a:lnSpc>
              <a:spcBef>
                <a:spcPts val="600"/>
              </a:spcBef>
            </a:pPr>
            <a:r>
              <a:rPr lang="da-DK" sz="2400" dirty="0">
                <a:solidFill>
                  <a:schemeClr val="tx1"/>
                </a:solidFill>
                <a:latin typeface="Calibri" panose="020F0502020204030204" pitchFamily="34" charset="0"/>
                <a:cs typeface="Calibri" panose="020F0502020204030204" pitchFamily="34" charset="0"/>
              </a:rPr>
              <a:t>For at kunne sætte ind tidligt, kvalificeret og målrettet arbejder arbejdsgruppen med følgende overvejelser i forhold til løsninger:</a:t>
            </a:r>
          </a:p>
          <a:p>
            <a:pPr marL="742950" lvl="1" indent="-285750">
              <a:lnSpc>
                <a:spcPct val="120000"/>
              </a:lnSpc>
              <a:buFont typeface="Arial" panose="020B0604020202020204" pitchFamily="34" charset="0"/>
              <a:buChar char="•"/>
            </a:pPr>
            <a:r>
              <a:rPr lang="da-DK" sz="2300" dirty="0">
                <a:solidFill>
                  <a:schemeClr val="tx1"/>
                </a:solidFill>
                <a:latin typeface="Calibri" panose="020F0502020204030204" pitchFamily="34" charset="0"/>
                <a:cs typeface="Calibri" panose="020F0502020204030204" pitchFamily="34" charset="0"/>
              </a:rPr>
              <a:t>Kommunale taskforces til forebyggelse, opsporing og håndtering af begyndende selvskade – én i hver kommune med tværfaglig sammensætning</a:t>
            </a:r>
          </a:p>
          <a:p>
            <a:pPr marL="742950" lvl="1" indent="-285750">
              <a:lnSpc>
                <a:spcPct val="120000"/>
              </a:lnSpc>
              <a:buFont typeface="Arial" panose="020B0604020202020204" pitchFamily="34" charset="0"/>
              <a:buChar char="•"/>
            </a:pPr>
            <a:r>
              <a:rPr lang="da-DK" sz="2300" dirty="0">
                <a:solidFill>
                  <a:schemeClr val="tx1"/>
                </a:solidFill>
                <a:latin typeface="Calibri" panose="020F0502020204030204" pitchFamily="34" charset="0"/>
                <a:cs typeface="Calibri" panose="020F0502020204030204" pitchFamily="34" charset="0"/>
              </a:rPr>
              <a:t>Center for Selvskade (flere geografiske enheder):</a:t>
            </a:r>
          </a:p>
          <a:p>
            <a:pPr marL="1200150" lvl="2" indent="-285750">
              <a:lnSpc>
                <a:spcPct val="120000"/>
              </a:lnSpc>
              <a:buFont typeface="Arial" panose="020B0604020202020204" pitchFamily="34" charset="0"/>
              <a:buChar char="•"/>
            </a:pPr>
            <a:r>
              <a:rPr lang="da-DK" sz="2000" dirty="0">
                <a:solidFill>
                  <a:schemeClr val="tx1"/>
                </a:solidFill>
                <a:latin typeface="Calibri" panose="020F0502020204030204" pitchFamily="34" charset="0"/>
                <a:cs typeface="Calibri" panose="020F0502020204030204" pitchFamily="34" charset="0"/>
              </a:rPr>
              <a:t>Lettilgængelig ambulant behandling og udredning</a:t>
            </a:r>
          </a:p>
          <a:p>
            <a:pPr marL="1200150" lvl="2" indent="-285750">
              <a:lnSpc>
                <a:spcPct val="120000"/>
              </a:lnSpc>
              <a:buFont typeface="Arial" panose="020B0604020202020204" pitchFamily="34" charset="0"/>
              <a:buChar char="•"/>
            </a:pPr>
            <a:r>
              <a:rPr lang="da-DK" sz="2000" dirty="0">
                <a:solidFill>
                  <a:schemeClr val="tx1"/>
                </a:solidFill>
                <a:latin typeface="Calibri" panose="020F0502020204030204" pitchFamily="34" charset="0"/>
                <a:cs typeface="Calibri" panose="020F0502020204030204" pitchFamily="34" charset="0"/>
              </a:rPr>
              <a:t>Tværsektoriel kompetenceenhed til kompetenceudvikling, undervisning, rådgivning og supervision. Understøtte taskforces mv.</a:t>
            </a:r>
          </a:p>
          <a:p>
            <a:pPr marL="742950" lvl="1" indent="-285750">
              <a:lnSpc>
                <a:spcPct val="120000"/>
              </a:lnSpc>
              <a:buFont typeface="Arial" panose="020B0604020202020204" pitchFamily="34" charset="0"/>
              <a:buChar char="•"/>
            </a:pPr>
            <a:r>
              <a:rPr lang="da-DK" sz="2300" dirty="0">
                <a:solidFill>
                  <a:schemeClr val="tx1"/>
                </a:solidFill>
                <a:latin typeface="Calibri" panose="020F0502020204030204" pitchFamily="34" charset="0"/>
                <a:cs typeface="Calibri" panose="020F0502020204030204" pitchFamily="34" charset="0"/>
              </a:rPr>
              <a:t>Selvskadeteams (regionale og kommunale) til at sikre tæt samarbejde og koordination om håndholdte forløb for selvskadende, som er i behandlingsforløb i psykiatrien</a:t>
            </a:r>
          </a:p>
          <a:p>
            <a:pPr marL="285750" lvl="1" indent="-285750">
              <a:lnSpc>
                <a:spcPct val="120000"/>
              </a:lnSpc>
            </a:pPr>
            <a:r>
              <a:rPr lang="da-DK" sz="2400" dirty="0">
                <a:solidFill>
                  <a:schemeClr val="tx1"/>
                </a:solidFill>
                <a:latin typeface="Calibri" panose="020F0502020204030204" pitchFamily="34" charset="0"/>
                <a:cs typeface="Calibri" panose="020F0502020204030204" pitchFamily="34" charset="0"/>
              </a:rPr>
              <a:t>Arbejdsgruppen anbefaler, at der nationalt udarbejdes et systematisk screeningsværktøj for mistrivsel</a:t>
            </a:r>
          </a:p>
          <a:p>
            <a:pPr marL="0" lvl="1" indent="0">
              <a:lnSpc>
                <a:spcPct val="120000"/>
              </a:lnSpc>
              <a:buNone/>
            </a:pPr>
            <a:endParaRPr lang="da-DK" sz="1100" dirty="0">
              <a:solidFill>
                <a:schemeClr val="tx1"/>
              </a:solidFill>
              <a:latin typeface="Calibri" panose="020F0502020204030204" pitchFamily="34" charset="0"/>
              <a:cs typeface="Calibri" panose="020F0502020204030204" pitchFamily="34" charset="0"/>
            </a:endParaRPr>
          </a:p>
          <a:p>
            <a:pPr marL="0" indent="0" algn="just">
              <a:lnSpc>
                <a:spcPct val="100000"/>
              </a:lnSpc>
              <a:spcBef>
                <a:spcPts val="600"/>
              </a:spcBef>
              <a:buNone/>
            </a:pPr>
            <a:r>
              <a:rPr lang="da-DK" altLang="da-DK" sz="2600" spc="-100" dirty="0">
                <a:solidFill>
                  <a:srgbClr val="5B9993"/>
                </a:solidFill>
                <a:latin typeface="Calibri" panose="020F0502020204030204" pitchFamily="34" charset="0"/>
                <a:cs typeface="Calibri" panose="020F0502020204030204" pitchFamily="34" charset="0"/>
              </a:rPr>
              <a:t>Hvem arbejder med initiativet?</a:t>
            </a:r>
          </a:p>
          <a:p>
            <a:pPr algn="just">
              <a:lnSpc>
                <a:spcPct val="100000"/>
              </a:lnSpc>
              <a:spcBef>
                <a:spcPts val="600"/>
              </a:spcBef>
            </a:pPr>
            <a:r>
              <a:rPr lang="da-DK" sz="2300" dirty="0">
                <a:solidFill>
                  <a:schemeClr val="tx1"/>
                </a:solidFill>
                <a:latin typeface="Calibri" panose="020F0502020204030204" pitchFamily="34" charset="0"/>
                <a:cs typeface="Calibri" panose="020F0502020204030204" pitchFamily="34" charset="0"/>
              </a:rPr>
              <a:t>Tværsektoriel arbejdsgruppe bestående af kommuner og hospitaler (somatik og psykiatri)</a:t>
            </a:r>
          </a:p>
          <a:p>
            <a:pPr algn="just">
              <a:lnSpc>
                <a:spcPct val="100000"/>
              </a:lnSpc>
              <a:spcBef>
                <a:spcPts val="600"/>
              </a:spcBef>
            </a:pPr>
            <a:r>
              <a:rPr lang="da-DK" sz="2300" dirty="0">
                <a:solidFill>
                  <a:schemeClr val="tx1"/>
                </a:solidFill>
                <a:latin typeface="Calibri" panose="020F0502020204030204" pitchFamily="34" charset="0"/>
                <a:cs typeface="Calibri" panose="020F0502020204030204" pitchFamily="34" charset="0"/>
              </a:rPr>
              <a:t>Almen praksis (PLO)</a:t>
            </a:r>
          </a:p>
          <a:p>
            <a:pPr algn="just">
              <a:lnSpc>
                <a:spcPct val="100000"/>
              </a:lnSpc>
              <a:spcBef>
                <a:spcPts val="600"/>
              </a:spcBef>
            </a:pPr>
            <a:r>
              <a:rPr lang="da-DK" sz="2300" dirty="0">
                <a:solidFill>
                  <a:schemeClr val="tx1"/>
                </a:solidFill>
                <a:latin typeface="Calibri" panose="020F0502020204030204" pitchFamily="34" charset="0"/>
                <a:cs typeface="Calibri" panose="020F0502020204030204" pitchFamily="34" charset="0"/>
              </a:rPr>
              <a:t>Landsforeningen mod spiseforstyrrelser og selvskade (LMS)</a:t>
            </a:r>
            <a:endParaRPr lang="da-DK" sz="2300" dirty="0">
              <a:latin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5D8251AD-5D81-4C8A-8ABF-A6CA2E0FA2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75861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15102E-381C-48FF-A7DE-C08FA0E6AA83}"/>
              </a:ext>
            </a:extLst>
          </p:cNvPr>
          <p:cNvSpPr>
            <a:spLocks noGrp="1"/>
          </p:cNvSpPr>
          <p:nvPr>
            <p:ph type="title"/>
          </p:nvPr>
        </p:nvSpPr>
        <p:spPr>
          <a:xfrm>
            <a:off x="7647709" y="601704"/>
            <a:ext cx="3690257" cy="1450757"/>
          </a:xfrm>
        </p:spPr>
        <p:txBody>
          <a:bodyPr>
            <a:normAutofit/>
          </a:bodyPr>
          <a:lstStyle/>
          <a:p>
            <a:r>
              <a:rPr lang="da-DK" dirty="0">
                <a:solidFill>
                  <a:srgbClr val="002060"/>
                </a:solidFill>
              </a:rPr>
              <a:t>Borddrøftelser</a:t>
            </a:r>
          </a:p>
        </p:txBody>
      </p:sp>
      <p:cxnSp>
        <p:nvCxnSpPr>
          <p:cNvPr id="23" name="Straight Connector 2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A9A504D-FE05-411D-8AD7-2D8E052E1440}"/>
              </a:ext>
            </a:extLst>
          </p:cNvPr>
          <p:cNvSpPr>
            <a:spLocks noGrp="1"/>
          </p:cNvSpPr>
          <p:nvPr>
            <p:ph idx="1"/>
          </p:nvPr>
        </p:nvSpPr>
        <p:spPr>
          <a:xfrm>
            <a:off x="7776457" y="2152188"/>
            <a:ext cx="4156364" cy="3670180"/>
          </a:xfrm>
        </p:spPr>
        <p:txBody>
          <a:bodyPr>
            <a:normAutofit/>
          </a:bodyPr>
          <a:lstStyle/>
          <a:p>
            <a:endParaRPr lang="da-DK" sz="1900" b="1" dirty="0"/>
          </a:p>
          <a:p>
            <a:r>
              <a:rPr lang="da-DK" sz="2400" b="1" dirty="0"/>
              <a:t>Hvordan kan vi sikre et styrket samarbejde i Nordjylland?</a:t>
            </a:r>
          </a:p>
          <a:p>
            <a:endParaRPr lang="da-DK" sz="1900" dirty="0"/>
          </a:p>
          <a:p>
            <a:r>
              <a:rPr lang="da-DK" sz="1400" dirty="0"/>
              <a:t>Udarbejd to forslag der besvarer spørgsmålet og forklar:</a:t>
            </a:r>
          </a:p>
          <a:p>
            <a:pPr lvl="1">
              <a:buFont typeface="Wingdings" panose="05000000000000000000" pitchFamily="2" charset="2"/>
              <a:buChar char="§"/>
            </a:pPr>
            <a:r>
              <a:rPr lang="da-DK" sz="1200" dirty="0"/>
              <a:t> </a:t>
            </a:r>
            <a:r>
              <a:rPr lang="da-DK" sz="1400" dirty="0"/>
              <a:t>Hvordan er forslaget til gavn for borgeren?</a:t>
            </a:r>
          </a:p>
          <a:p>
            <a:pPr lvl="1">
              <a:buFont typeface="Wingdings" panose="05000000000000000000" pitchFamily="2" charset="2"/>
              <a:buChar char="§"/>
            </a:pPr>
            <a:r>
              <a:rPr lang="da-DK" sz="1400" dirty="0"/>
              <a:t>Hvordan er forslaget til gavn for organisationerne/ forvaltningerne?</a:t>
            </a:r>
          </a:p>
        </p:txBody>
      </p:sp>
      <p:sp>
        <p:nvSpPr>
          <p:cNvPr id="25" name="Rectangle 2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ladsholder til indhold 5">
            <a:extLst>
              <a:ext uri="{FF2B5EF4-FFF2-40B4-BE49-F238E27FC236}">
                <a16:creationId xmlns:a16="http://schemas.microsoft.com/office/drawing/2014/main" id="{720D2764-5877-4F3E-A164-CE0ED0F504B1}"/>
              </a:ext>
            </a:extLst>
          </p:cNvPr>
          <p:cNvPicPr>
            <a:picLocks noChangeAspect="1"/>
          </p:cNvPicPr>
          <p:nvPr/>
        </p:nvPicPr>
        <p:blipFill rotWithShape="1">
          <a:blip r:embed="rId3">
            <a:extLst>
              <a:ext uri="{28A0092B-C50C-407E-A947-70E740481C1C}">
                <a14:useLocalDpi xmlns:a14="http://schemas.microsoft.com/office/drawing/2010/main" val="0"/>
              </a:ext>
            </a:extLst>
          </a:blip>
          <a:srcRect l="1045"/>
          <a:stretch/>
        </p:blipFill>
        <p:spPr>
          <a:xfrm>
            <a:off x="259179" y="576302"/>
            <a:ext cx="7342804" cy="5246066"/>
          </a:xfrm>
          <a:prstGeom prst="rect">
            <a:avLst/>
          </a:prstGeom>
        </p:spPr>
      </p:pic>
    </p:spTree>
    <p:extLst>
      <p:ext uri="{BB962C8B-B14F-4D97-AF65-F5344CB8AC3E}">
        <p14:creationId xmlns:p14="http://schemas.microsoft.com/office/powerpoint/2010/main" val="23238358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8D74141-41BC-4A27-8DD2-A12CE91B42EE}"/>
              </a:ext>
            </a:extLst>
          </p:cNvPr>
          <p:cNvPicPr>
            <a:picLocks noChangeAspect="1"/>
          </p:cNvPicPr>
          <p:nvPr/>
        </p:nvPicPr>
        <p:blipFill rotWithShape="1">
          <a:blip r:embed="rId3">
            <a:extLst>
              <a:ext uri="{28A0092B-C50C-407E-A947-70E740481C1C}">
                <a14:useLocalDpi xmlns:a14="http://schemas.microsoft.com/office/drawing/2010/main" val="0"/>
              </a:ext>
            </a:extLst>
          </a:blip>
          <a:srcRect l="61016"/>
          <a:stretch/>
        </p:blipFill>
        <p:spPr>
          <a:xfrm>
            <a:off x="8156934" y="2015231"/>
            <a:ext cx="4085550" cy="4316718"/>
          </a:xfrm>
          <a:prstGeom prst="rect">
            <a:avLst/>
          </a:prstGeom>
        </p:spPr>
      </p:pic>
      <p:sp>
        <p:nvSpPr>
          <p:cNvPr id="2" name="Titel 1">
            <a:extLst>
              <a:ext uri="{FF2B5EF4-FFF2-40B4-BE49-F238E27FC236}">
                <a16:creationId xmlns:a16="http://schemas.microsoft.com/office/drawing/2014/main" id="{1E0C74EA-8787-4313-A406-581F36E319EF}"/>
              </a:ext>
            </a:extLst>
          </p:cNvPr>
          <p:cNvSpPr>
            <a:spLocks noGrp="1"/>
          </p:cNvSpPr>
          <p:nvPr>
            <p:ph type="title"/>
          </p:nvPr>
        </p:nvSpPr>
        <p:spPr/>
        <p:txBody>
          <a:bodyPr/>
          <a:lstStyle/>
          <a:p>
            <a:r>
              <a:rPr lang="da-DK" dirty="0">
                <a:solidFill>
                  <a:schemeClr val="accent2"/>
                </a:solidFill>
              </a:rPr>
              <a:t>Tak for i dag</a:t>
            </a:r>
          </a:p>
        </p:txBody>
      </p:sp>
      <p:sp>
        <p:nvSpPr>
          <p:cNvPr id="3" name="Pladsholder til indhold 2">
            <a:extLst>
              <a:ext uri="{FF2B5EF4-FFF2-40B4-BE49-F238E27FC236}">
                <a16:creationId xmlns:a16="http://schemas.microsoft.com/office/drawing/2014/main" id="{6AE73173-CDA8-4789-ADF9-269F8493A742}"/>
              </a:ext>
            </a:extLst>
          </p:cNvPr>
          <p:cNvSpPr>
            <a:spLocks noGrp="1"/>
          </p:cNvSpPr>
          <p:nvPr>
            <p:ph idx="1"/>
          </p:nvPr>
        </p:nvSpPr>
        <p:spPr/>
        <p:txBody>
          <a:bodyPr/>
          <a:lstStyle/>
          <a:p>
            <a:endParaRPr lang="da-DK" dirty="0"/>
          </a:p>
          <a:p>
            <a:endParaRPr lang="da-DK" dirty="0"/>
          </a:p>
          <a:p>
            <a:r>
              <a:rPr lang="da-DK" dirty="0"/>
              <a:t>Drøftelserne fortsætter i direktørgrupperne </a:t>
            </a:r>
          </a:p>
          <a:p>
            <a:r>
              <a:rPr lang="da-DK" dirty="0"/>
              <a:t> 	– jeres input vil danne grundlag for de fremadrettede snakke</a:t>
            </a:r>
          </a:p>
          <a:p>
            <a:pPr marL="0" indent="0">
              <a:buNone/>
            </a:pPr>
            <a:endParaRPr lang="da-DK" dirty="0"/>
          </a:p>
        </p:txBody>
      </p:sp>
    </p:spTree>
    <p:extLst>
      <p:ext uri="{BB962C8B-B14F-4D97-AF65-F5344CB8AC3E}">
        <p14:creationId xmlns:p14="http://schemas.microsoft.com/office/powerpoint/2010/main" val="3783697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
  <a:themeElements>
    <a:clrScheme name="Brugerdefineret 9">
      <a:dk1>
        <a:sysClr val="windowText" lastClr="000000"/>
      </a:dk1>
      <a:lt1>
        <a:sysClr val="window" lastClr="FFFFFF"/>
      </a:lt1>
      <a:dk2>
        <a:srgbClr val="140667"/>
      </a:dk2>
      <a:lt2>
        <a:srgbClr val="FFFFFF"/>
      </a:lt2>
      <a:accent1>
        <a:srgbClr val="E97D2C"/>
      </a:accent1>
      <a:accent2>
        <a:srgbClr val="00496A"/>
      </a:accent2>
      <a:accent3>
        <a:srgbClr val="5CC4B7"/>
      </a:accent3>
      <a:accent4>
        <a:srgbClr val="EE276A"/>
      </a:accent4>
      <a:accent5>
        <a:srgbClr val="7392E9"/>
      </a:accent5>
      <a:accent6>
        <a:srgbClr val="31877D"/>
      </a:accent6>
      <a:hlink>
        <a:srgbClr val="140667"/>
      </a:hlink>
      <a:folHlink>
        <a:srgbClr val="1D47BB"/>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5.xml><?xml version="1.0" encoding="utf-8"?>
<a:theme xmlns:a="http://schemas.openxmlformats.org/drawingml/2006/main" name="1_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jørring Kommune">
      <a:majorFont>
        <a:latin typeface="Myriad Pro"/>
        <a:ea typeface=""/>
        <a:cs typeface=""/>
      </a:majorFont>
      <a:minorFont>
        <a:latin typeface="Myriad Pro"/>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289</TotalTime>
  <Words>6049</Words>
  <Application>Microsoft Office PowerPoint</Application>
  <PresentationFormat>Widescreen</PresentationFormat>
  <Paragraphs>971</Paragraphs>
  <Slides>98</Slides>
  <Notes>84</Notes>
  <HiddenSlides>0</HiddenSlides>
  <MMClips>0</MMClips>
  <ScaleCrop>false</ScaleCrop>
  <HeadingPairs>
    <vt:vector size="8" baseType="variant">
      <vt:variant>
        <vt:lpstr>Benyttede skrifttyper</vt:lpstr>
      </vt:variant>
      <vt:variant>
        <vt:i4>10</vt:i4>
      </vt:variant>
      <vt:variant>
        <vt:lpstr>Tema</vt:lpstr>
      </vt:variant>
      <vt:variant>
        <vt:i4>8</vt:i4>
      </vt:variant>
      <vt:variant>
        <vt:lpstr>Integrerede OLE-servere</vt:lpstr>
      </vt:variant>
      <vt:variant>
        <vt:i4>1</vt:i4>
      </vt:variant>
      <vt:variant>
        <vt:lpstr>Slidetitler</vt:lpstr>
      </vt:variant>
      <vt:variant>
        <vt:i4>98</vt:i4>
      </vt:variant>
    </vt:vector>
  </HeadingPairs>
  <TitlesOfParts>
    <vt:vector size="117" baseType="lpstr">
      <vt:lpstr>Arial</vt:lpstr>
      <vt:lpstr>Calibri</vt:lpstr>
      <vt:lpstr>Calibri Light</vt:lpstr>
      <vt:lpstr>Corbel</vt:lpstr>
      <vt:lpstr>Courier New</vt:lpstr>
      <vt:lpstr>Myriad Pro</vt:lpstr>
      <vt:lpstr>Symbol</vt:lpstr>
      <vt:lpstr>Times New Roman</vt:lpstr>
      <vt:lpstr>Wingdings</vt:lpstr>
      <vt:lpstr>Wingdings 2</vt:lpstr>
      <vt:lpstr>Office-tema</vt:lpstr>
      <vt:lpstr>Retro</vt:lpstr>
      <vt:lpstr>1_Office-tema</vt:lpstr>
      <vt:lpstr>Blank</vt:lpstr>
      <vt:lpstr>1_Blank</vt:lpstr>
      <vt:lpstr>Kontortema</vt:lpstr>
      <vt:lpstr>4_Kontortema</vt:lpstr>
      <vt:lpstr>2_Office-tema</vt:lpstr>
      <vt:lpstr>Worksheet</vt:lpstr>
      <vt:lpstr>Sammen om en bedre fremtid for borgere med psykiatriske lidelser  - Hvordan styrker vi samarbejdet på tværs</vt:lpstr>
      <vt:lpstr>Velkommen</vt:lpstr>
      <vt:lpstr>Program</vt:lpstr>
      <vt:lpstr>Jan Mainz Professor, direktør, Ph.D., MPA </vt:lpstr>
      <vt:lpstr>Psykiatrien er udfordret </vt:lpstr>
      <vt:lpstr>Pres på den ambulante voksenpsykiatri Udvikling de mest syge</vt:lpstr>
      <vt:lpstr>Borgere i behandling i voksenpsykiatrien fordelt på de største diagnosegrupper</vt:lpstr>
      <vt:lpstr>Borgere i behandling i Børne- og Ungdomspsykiatrien  fordelt på de største diagnosegrupper </vt:lpstr>
      <vt:lpstr>Gennemsnitlig liggetid i voksenpsykiatrien 2013-2017 (ekskl. retspsykiatri)</vt:lpstr>
      <vt:lpstr> Andel akutte genindlæggelser i Psykiatrien (2014-2017)</vt:lpstr>
      <vt:lpstr>Udfordringer i det tværsektorielle samarbejde</vt:lpstr>
      <vt:lpstr>Selvmordsrisiko efter hospitalisering</vt:lpstr>
      <vt:lpstr>Psykiatriske patienters overdødelighed </vt:lpstr>
      <vt:lpstr>PowerPoint-præsentation</vt:lpstr>
      <vt:lpstr>PowerPoint-præsentation</vt:lpstr>
      <vt:lpstr>Fastholdelse af psykiatrisk syge i beskæftigelse – Nordjylland og landsplan</vt:lpstr>
      <vt:lpstr>PowerPoint-præsentation</vt:lpstr>
      <vt:lpstr>PowerPoint-præsentation</vt:lpstr>
      <vt:lpstr>Udfordringer for patientforløbet</vt:lpstr>
      <vt:lpstr>Behov for stepped-care</vt:lpstr>
      <vt:lpstr>Udfordringer for patientforløbet</vt:lpstr>
      <vt:lpstr>Visionen</vt:lpstr>
      <vt:lpstr>Patientens team er en del af:</vt:lpstr>
      <vt:lpstr>PowerPoint-præsentation</vt:lpstr>
      <vt:lpstr>Patientens team </vt:lpstr>
      <vt:lpstr>Vi ved, at vi kan få det til at fungere</vt:lpstr>
      <vt:lpstr>Eksempler på tværsektorielt samarbejde med fokus på implementering af Patientens team </vt:lpstr>
      <vt:lpstr>PowerPoint-præsentation</vt:lpstr>
      <vt:lpstr>Udfordringer i det tværsektorielle samarbejde</vt:lpstr>
      <vt:lpstr>PowerPoint-præsentation</vt:lpstr>
      <vt:lpstr>Flere borgere med psykiske lidelser… og hvad så nu?  </vt:lpstr>
      <vt:lpstr>De kommunale velfærdsområder– og borgere med psykiske lidelser</vt:lpstr>
      <vt:lpstr>Generelt: Flere ældre, færre børn og unge</vt:lpstr>
      <vt:lpstr>Demografien påvirker udgiftsniveauet – særligt i kommunerne</vt:lpstr>
      <vt:lpstr>De kommunale udgifter på socialområdet stiger</vt:lpstr>
      <vt:lpstr>PowerPoint-præsentation</vt:lpstr>
      <vt:lpstr>Antal indsatsmodtagere på socialområdet  med psykiske udfordringer  </vt:lpstr>
      <vt:lpstr>PowerPoint-præsentation</vt:lpstr>
      <vt:lpstr>Fastholdelse af psykisk syge i beskæftigelse </vt:lpstr>
      <vt:lpstr>Fortsat potentiale for større tilknytning til arbejdsmarkedet </vt:lpstr>
      <vt:lpstr>Mød Anton</vt:lpstr>
      <vt:lpstr>Annas udskrivning får konsekvenser for samarbejdet</vt:lpstr>
      <vt:lpstr>Opsummering </vt:lpstr>
      <vt:lpstr>Paneldebat</vt:lpstr>
      <vt:lpstr>Konkrete indsatser der har givet gode resultater    - Præsentation af 3 eksempler</vt:lpstr>
      <vt:lpstr>Oplæg til temadagen: Sammen om en bedre fremtid for borgere med psykiatriske lidelser</vt:lpstr>
      <vt:lpstr>Overordnet ramme for projektet</vt:lpstr>
      <vt:lpstr>TUT - Hvem er vi? </vt:lpstr>
      <vt:lpstr>Aktiviteter: Afprøvning af Fremskudt regional funktion</vt:lpstr>
      <vt:lpstr>Erfaringer og udfordringer</vt:lpstr>
      <vt:lpstr>PowerPoint-præsentation</vt:lpstr>
      <vt:lpstr> IPS-indsats  i Hjørring Kommune</vt:lpstr>
      <vt:lpstr>PowerPoint-præsentation</vt:lpstr>
      <vt:lpstr>PowerPoint-præsentation</vt:lpstr>
      <vt:lpstr>IPS principper</vt:lpstr>
      <vt:lpstr>PowerPoint-præsentation</vt:lpstr>
      <vt:lpstr>Dansk forskning 2012-2018</vt:lpstr>
      <vt:lpstr>PowerPoint-præsentation</vt:lpstr>
      <vt:lpstr>IPS-team september 2017</vt:lpstr>
      <vt:lpstr>PowerPoint-præsentation</vt:lpstr>
      <vt:lpstr>Foreløbig evaluering medio 2018</vt:lpstr>
      <vt:lpstr>PowerPoint-præsentation</vt:lpstr>
      <vt:lpstr>PowerPoint-præsentation</vt:lpstr>
      <vt:lpstr>Udvidelse november 2018 </vt:lpstr>
      <vt:lpstr>Udskrivningsaftaler og koordinationsplaner som redskab til at sikre koordinering og samarbejde v/ tine blach nielsen og dorte rømer</vt:lpstr>
      <vt:lpstr>Introduktion </vt:lpstr>
      <vt:lpstr>Udskrivningsaftaler/ koordinationsplaner</vt:lpstr>
      <vt:lpstr>Behov for tværsektorielt samarbejde </vt:lpstr>
      <vt:lpstr>perspektiver</vt:lpstr>
      <vt:lpstr>              Fokusområder </vt:lpstr>
      <vt:lpstr> Fokusområder - fortsat</vt:lpstr>
      <vt:lpstr>Fokusområder – fortsat </vt:lpstr>
      <vt:lpstr>Alliancen om den nære psykiatri i Midtjylland   15. januar 2020  Oplæg v/ Tina Ebler, Direktør for Psykiatri og Social – Region Midtjylland og  Steinar Eggen Kristensen, Direktør for Social og Arbejdsmarked – Randers Kommune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Mental sundhed hos børn og unge  Initiativ 1  Fælles forpligtende forløb og handleplan       </vt:lpstr>
      <vt:lpstr>PowerPoint-præsentation</vt:lpstr>
      <vt:lpstr>PowerPoint-præsentation</vt:lpstr>
      <vt:lpstr>    Mental sundhed hos børn og unge  Initiativ 2/4  Den gode overgang mellem folkeskole og ungdomsuddannelse, herunder trivselsvejledere       </vt:lpstr>
      <vt:lpstr>Mental sundhed hos børn og unge   Initiativ 3.   Oplysning om social (mis)forståelse: ”Jeg er helt normal”      </vt:lpstr>
      <vt:lpstr>Initiativ 6:   Én borger – ét fælles forløb </vt:lpstr>
      <vt:lpstr>PowerPoint-præsentation</vt:lpstr>
      <vt:lpstr>PowerPoint-præsentation</vt:lpstr>
      <vt:lpstr>Initiativ 8:   Initiativer for de mest udsatte borgere </vt:lpstr>
      <vt:lpstr>Initiativ 9:  Udgående regionale teams (voksenpsykiatri) </vt:lpstr>
      <vt:lpstr>Tværgående initiativer:  IT og kommunikation på tværs </vt:lpstr>
      <vt:lpstr>Tværgående initiativer:  Arbejdsgruppe om selvskade</vt:lpstr>
      <vt:lpstr>Tværgående initiativer:  Arbejdsgruppe om selvskade - fortsat</vt:lpstr>
      <vt:lpstr>Borddrøftelser</vt:lpstr>
      <vt:lpstr>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 om en bedre fremtid for borgere med psykiatriske lidelser  - Hvordan styrker vi samarbejdet på tværs</dc:title>
  <dc:creator>Charlotte Søndergaard Andersen</dc:creator>
  <cp:lastModifiedBy>Esben Slot Jacobsen</cp:lastModifiedBy>
  <cp:revision>14</cp:revision>
  <dcterms:created xsi:type="dcterms:W3CDTF">2020-01-14T08:39:13Z</dcterms:created>
  <dcterms:modified xsi:type="dcterms:W3CDTF">2020-01-21T13:35:18Z</dcterms:modified>
</cp:coreProperties>
</file>